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73" r:id="rId4"/>
    <p:sldId id="274" r:id="rId5"/>
    <p:sldId id="26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94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983629177653862E-2"/>
          <c:y val="5.1243646998252068E-2"/>
          <c:w val="0.89852206189180106"/>
          <c:h val="0.747122689395712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2018/2019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Sheet1!$A$2:$A$9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J</c:v>
                </c:pt>
                <c:pt idx="6">
                  <c:v>K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805</c:v>
                </c:pt>
                <c:pt idx="1">
                  <c:v>533</c:v>
                </c:pt>
                <c:pt idx="2">
                  <c:v>55</c:v>
                </c:pt>
                <c:pt idx="3">
                  <c:v>101</c:v>
                </c:pt>
                <c:pt idx="4">
                  <c:v>177</c:v>
                </c:pt>
                <c:pt idx="5">
                  <c:v>18</c:v>
                </c:pt>
                <c:pt idx="6">
                  <c:v>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BA-4627-972F-4959B8C567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2019/2020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Sheet1!$A$2:$A$9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J</c:v>
                </c:pt>
                <c:pt idx="6">
                  <c:v>K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782</c:v>
                </c:pt>
                <c:pt idx="1">
                  <c:v>289</c:v>
                </c:pt>
                <c:pt idx="2">
                  <c:v>40</c:v>
                </c:pt>
                <c:pt idx="3">
                  <c:v>83</c:v>
                </c:pt>
                <c:pt idx="4">
                  <c:v>164</c:v>
                </c:pt>
                <c:pt idx="5">
                  <c:v>20</c:v>
                </c:pt>
                <c:pt idx="6">
                  <c:v>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BA-4627-972F-4959B8C567A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2020/2021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Sheet1!$A$2:$A$9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J</c:v>
                </c:pt>
                <c:pt idx="6">
                  <c:v>K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642</c:v>
                </c:pt>
                <c:pt idx="1">
                  <c:v>209</c:v>
                </c:pt>
                <c:pt idx="2">
                  <c:v>23</c:v>
                </c:pt>
                <c:pt idx="3">
                  <c:v>65</c:v>
                </c:pt>
                <c:pt idx="4">
                  <c:v>85</c:v>
                </c:pt>
                <c:pt idx="5">
                  <c:v>27</c:v>
                </c:pt>
                <c:pt idx="6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BA-4627-972F-4959B8C567A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2021/2022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Sheet1!$A$2:$A$9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J</c:v>
                </c:pt>
                <c:pt idx="6">
                  <c:v>K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594</c:v>
                </c:pt>
                <c:pt idx="1">
                  <c:v>212</c:v>
                </c:pt>
                <c:pt idx="2">
                  <c:v>22</c:v>
                </c:pt>
                <c:pt idx="3">
                  <c:v>66</c:v>
                </c:pt>
                <c:pt idx="4">
                  <c:v>124</c:v>
                </c:pt>
                <c:pt idx="5">
                  <c:v>19</c:v>
                </c:pt>
                <c:pt idx="6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BA-4627-972F-4959B8C567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858978767"/>
        <c:axId val="1858988751"/>
      </c:barChart>
      <c:catAx>
        <c:axId val="185897876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none" baseline="0">
                    <a:solidFill>
                      <a:sysClr val="windowText" lastClr="0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r>
                  <a:rPr lang="en-ZA" cap="none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Occurrence Categories</a:t>
                </a:r>
              </a:p>
            </c:rich>
          </c:tx>
          <c:layout>
            <c:manualLayout>
              <c:xMode val="edge"/>
              <c:yMode val="edge"/>
              <c:x val="0.4876766910499794"/>
              <c:y val="0.863100452653158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none" baseline="0">
                  <a:solidFill>
                    <a:sysClr val="windowText" lastClr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858988751"/>
        <c:crosses val="autoZero"/>
        <c:auto val="1"/>
        <c:lblAlgn val="ctr"/>
        <c:lblOffset val="100"/>
        <c:noMultiLvlLbl val="0"/>
      </c:catAx>
      <c:valAx>
        <c:axId val="18589887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none" baseline="0">
                    <a:solidFill>
                      <a:sysClr val="windowText" lastClr="0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r>
                  <a:rPr lang="en-ZA" cap="none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Occurrences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none" baseline="0">
                  <a:solidFill>
                    <a:sysClr val="windowText" lastClr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858978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2018/2019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Sheet1!$A$2:$A$12</c:f>
              <c:strCache>
                <c:ptCount val="10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53</c:v>
                </c:pt>
                <c:pt idx="1">
                  <c:v>49</c:v>
                </c:pt>
                <c:pt idx="2">
                  <c:v>47</c:v>
                </c:pt>
                <c:pt idx="3">
                  <c:v>21</c:v>
                </c:pt>
                <c:pt idx="4">
                  <c:v>410</c:v>
                </c:pt>
                <c:pt idx="5">
                  <c:v>160</c:v>
                </c:pt>
                <c:pt idx="6">
                  <c:v>175</c:v>
                </c:pt>
                <c:pt idx="7">
                  <c:v>631</c:v>
                </c:pt>
                <c:pt idx="8">
                  <c:v>111</c:v>
                </c:pt>
                <c:pt idx="9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3C-4CD8-8518-FF7428840A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2019/2020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Sheet1!$A$2:$A$12</c:f>
              <c:strCache>
                <c:ptCount val="10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47</c:v>
                </c:pt>
                <c:pt idx="1">
                  <c:v>42</c:v>
                </c:pt>
                <c:pt idx="2">
                  <c:v>29</c:v>
                </c:pt>
                <c:pt idx="3">
                  <c:v>12</c:v>
                </c:pt>
                <c:pt idx="4">
                  <c:v>327</c:v>
                </c:pt>
                <c:pt idx="5">
                  <c:v>132</c:v>
                </c:pt>
                <c:pt idx="6">
                  <c:v>116</c:v>
                </c:pt>
                <c:pt idx="7">
                  <c:v>455</c:v>
                </c:pt>
                <c:pt idx="8">
                  <c:v>65</c:v>
                </c:pt>
                <c:pt idx="9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3C-4CD8-8518-FF7428840AD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2020/2021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Sheet1!$A$2:$A$12</c:f>
              <c:strCache>
                <c:ptCount val="10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13</c:v>
                </c:pt>
                <c:pt idx="1">
                  <c:v>20</c:v>
                </c:pt>
                <c:pt idx="2">
                  <c:v>2</c:v>
                </c:pt>
                <c:pt idx="3">
                  <c:v>5</c:v>
                </c:pt>
                <c:pt idx="4">
                  <c:v>35</c:v>
                </c:pt>
                <c:pt idx="5">
                  <c:v>4</c:v>
                </c:pt>
                <c:pt idx="6">
                  <c:v>8</c:v>
                </c:pt>
                <c:pt idx="7">
                  <c:v>44</c:v>
                </c:pt>
                <c:pt idx="8">
                  <c:v>2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3C-4CD8-8518-FF7428840AD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2021/2022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Sheet1!$A$2:$A$12</c:f>
              <c:strCache>
                <c:ptCount val="10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21</c:v>
                </c:pt>
                <c:pt idx="1">
                  <c:v>16</c:v>
                </c:pt>
                <c:pt idx="2">
                  <c:v>14</c:v>
                </c:pt>
                <c:pt idx="3">
                  <c:v>10</c:v>
                </c:pt>
                <c:pt idx="4">
                  <c:v>54</c:v>
                </c:pt>
                <c:pt idx="5">
                  <c:v>13</c:v>
                </c:pt>
                <c:pt idx="6">
                  <c:v>5</c:v>
                </c:pt>
                <c:pt idx="7">
                  <c:v>78</c:v>
                </c:pt>
                <c:pt idx="8">
                  <c:v>2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3C-4CD8-8518-FF7428840A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858978767"/>
        <c:axId val="1858988751"/>
      </c:barChart>
      <c:catAx>
        <c:axId val="185897876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ysClr val="windowText" lastClr="0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r>
                  <a:rPr lang="en-ZA" cap="none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Occurrence Categories</a:t>
                </a:r>
              </a:p>
            </c:rich>
          </c:tx>
          <c:layout>
            <c:manualLayout>
              <c:xMode val="edge"/>
              <c:yMode val="edge"/>
              <c:x val="0.47729337578258685"/>
              <c:y val="0.874178721477074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ysClr val="windowText" lastClr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858988751"/>
        <c:crosses val="autoZero"/>
        <c:auto val="1"/>
        <c:lblAlgn val="ctr"/>
        <c:lblOffset val="100"/>
        <c:noMultiLvlLbl val="0"/>
      </c:catAx>
      <c:valAx>
        <c:axId val="18589887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none" baseline="0">
                    <a:solidFill>
                      <a:sysClr val="windowText" lastClr="0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r>
                  <a:rPr lang="en-ZA" cap="none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Occurrences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none" baseline="0">
                  <a:solidFill>
                    <a:sysClr val="windowText" lastClr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858978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2019/2020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Sheet1!$A$2:$A$9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0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B0-464D-BD19-A57C9A63C6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2020/2021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Sheet1!$A$2:$A$9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B0-464D-BD19-A57C9A63C6B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2021/2022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Sheet1!$A$2:$A$9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2</c:v>
                </c:pt>
                <c:pt idx="1">
                  <c:v>0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B0-464D-BD19-A57C9A63C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858978767"/>
        <c:axId val="1858988751"/>
      </c:barChart>
      <c:catAx>
        <c:axId val="185897876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none" baseline="0">
                    <a:solidFill>
                      <a:sysClr val="windowText" lastClr="0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r>
                  <a:rPr lang="en-ZA" cap="none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Occurrence Categories</a:t>
                </a:r>
              </a:p>
            </c:rich>
          </c:tx>
          <c:layout>
            <c:manualLayout>
              <c:xMode val="edge"/>
              <c:yMode val="edge"/>
              <c:x val="0.49579177602799651"/>
              <c:y val="0.805237470316210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none" baseline="0">
                  <a:solidFill>
                    <a:sysClr val="windowText" lastClr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858988751"/>
        <c:crosses val="autoZero"/>
        <c:auto val="1"/>
        <c:lblAlgn val="ctr"/>
        <c:lblOffset val="100"/>
        <c:noMultiLvlLbl val="0"/>
      </c:catAx>
      <c:valAx>
        <c:axId val="18589887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none" baseline="0">
                    <a:solidFill>
                      <a:sysClr val="windowText" lastClr="0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r>
                  <a:rPr lang="en-ZA" cap="none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Occurrences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none" baseline="0">
                  <a:solidFill>
                    <a:sysClr val="windowText" lastClr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858978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A3907-5244-4E26-A36C-995D852516DF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17003-59D2-4654-9D58-2AF142530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487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d8bef971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d8bef971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high vacancy rates were an indication of lower levels of committed leadership.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SMS Determination did not require that a safety culture policy, procedure or process exist.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3031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d8bef971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d8bef971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high vacancy rates were an indication of lower levels of committed leadership.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SMS Determination did not require that a safety culture policy, procedure or process exist.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4270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d8bef971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d8bef971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high vacancy rates were an indication of lower levels of committed leadership.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SMS Determination did not require that a safety culture policy, procedure or process exist.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5277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d8bef971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d8bef971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0474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d8bef971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d8bef971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2884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d8bef971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d8bef971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9473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d8bef971b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d8bef971b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d8bef971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d8bef971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d8bef971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d8bef971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3586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d8bef971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d8bef971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9504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d8bef971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d8bef971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9960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d8bef971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d8bef971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3493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d8bef971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d8bef971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4616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d8bef971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d8bef971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high vacancy rates were an indication of lower levels of committed leadership.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SMS Determination did not require that a safety culture policy, procedure or process exist.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5205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d8bef971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d8bef971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high vacancy rates were an indication of lower levels of committed leadership.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SMS Determination did not require that a safety culture policy, procedure or process exist.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7479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62982-45C2-20A8-D7ED-45869715C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48015-6DA6-7D89-F6CF-DF75268ED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28277-A2EF-BBC7-30E3-7D608AC4C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42C4-26E4-4561-8BD5-80821D0641D7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46CDC-D17D-BD6D-918E-4E06BEBEF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13D92-1C6F-A875-5A8F-83CF83BCD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5884-7DAD-4CBB-A425-FC7EA3408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57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AAC9B-02C1-915F-E56C-E99D43629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39FC81-72AA-C563-B78E-8FFA3824C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291E2-94CC-FC30-6448-34D8B1E47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42C4-26E4-4561-8BD5-80821D0641D7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FB4E6-F68E-7E72-AB0D-0705F437A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27BAD-E4B9-385D-8722-CE9B68D71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5884-7DAD-4CBB-A425-FC7EA3408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697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BD0342-A40F-C541-1953-522E609726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805485-5FC5-3ADC-0B2A-AE1BCB079F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F46E6-7CC6-834C-57AA-FF9E2A16F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42C4-26E4-4561-8BD5-80821D0641D7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E9EE1-D146-0BC2-64A2-1DA79A92F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B9A8B-D6D3-06E9-15BB-EE8947EE8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5884-7DAD-4CBB-A425-FC7EA3408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210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5791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5E0D3-87AE-0E0B-524A-C3FE140E8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A2AAC-BFCF-1289-90A8-B6C8273CF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91C2E-1321-1C58-324D-6D4933F3D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42C4-26E4-4561-8BD5-80821D0641D7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A0C8D-1275-6781-429F-C287A6ACB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98789-A03B-99A9-69FE-50C5A3C8E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5884-7DAD-4CBB-A425-FC7EA3408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305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2C02E-6765-C8D0-70E7-F88D8B60D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BCA63-FECF-0B72-4BD2-EB473FF48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BEB36-0E19-C7D9-DE6C-7F77E9566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42C4-26E4-4561-8BD5-80821D0641D7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A547F-DAD2-CC82-3349-9EAFFBF7D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0E1FF-74BB-A01D-B948-0B00929DE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5884-7DAD-4CBB-A425-FC7EA3408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38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853B-9900-5081-DA15-6BE5B11F3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4D8F2-3A85-ECE0-417E-F7F8AADE97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212CD7-6796-1259-EA3E-F70F21FFC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741BA7-A3C2-5CD7-761C-4AF34607C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42C4-26E4-4561-8BD5-80821D0641D7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C0143-5A51-B42F-E4CF-5A70D888B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AD1E98-C7BA-20E4-4043-00256A6DD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5884-7DAD-4CBB-A425-FC7EA3408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400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60F1A-5DDF-E34D-2F1D-0A0A63F38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B97C0-B29E-DC3A-FA14-1DD73BDA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D8DB5-F400-D5A2-B020-46BD47F2A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02A64A-290C-3D13-708A-F84BB577F3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959884-04CA-48C4-11DA-CECE25950A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C9DFC7-6081-7E4C-C8F8-64B279954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42C4-26E4-4561-8BD5-80821D0641D7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3C7CD8-F1F1-4360-D630-24384571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7C982A-7CB3-D4DA-C63F-FEC0F3FA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5884-7DAD-4CBB-A425-FC7EA3408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239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F3332-D5F7-DC10-39D5-4EBC4EA5F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2EED0B-6712-88E9-5340-A8E09A65A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42C4-26E4-4561-8BD5-80821D0641D7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49D3D3-4987-A7E5-3971-C8EF85CE0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23649F-3F7F-F7EA-1A7B-7A6BBACD4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5884-7DAD-4CBB-A425-FC7EA3408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00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AF511E-8736-86AA-5EA8-9DE6EE445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42C4-26E4-4561-8BD5-80821D0641D7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B83791-7D9F-A2A9-3AF3-43909F4FD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63454-8BA6-B6B9-17ED-7F6F05732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5884-7DAD-4CBB-A425-FC7EA3408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90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59AB4-99EF-E805-9CD7-97C8F6B9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307BA-2DBA-4004-6181-42DF19501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10EE7-1707-09FB-4AEA-DE9ECAE14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053CD-21FE-2BDE-5BFD-A8E9D0ACC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42C4-26E4-4561-8BD5-80821D0641D7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9415F0-B3A2-3D7F-394E-E55BFE421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3E6A6-9F0D-A721-45CC-BD1C7BE49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5884-7DAD-4CBB-A425-FC7EA3408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90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3E250-1ECD-AD5E-A958-025DE99F7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A12A78-2FB2-D89A-B11D-11F7458E7B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6731A0-D576-575C-6E56-5F09702C4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C465CB-1321-82A1-44B9-268692DE8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42C4-26E4-4561-8BD5-80821D0641D7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1B577-09E7-3625-D2DF-B9B7C516D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BFDA28-0B24-40C1-3206-588F5123C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5884-7DAD-4CBB-A425-FC7EA3408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394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270D5F-6E2E-FA2C-60EE-654D89883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42A5D-E220-67AB-0EA1-4B7CB4798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512A0-32F7-420B-8573-F43CE874D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242C4-26E4-4561-8BD5-80821D0641D7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5B93D-7156-76A0-0279-4BD3189924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7321B-7A7B-9320-8236-A2D5AFF58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95884-7DAD-4CBB-A425-FC7EA3408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7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/>
          <p:nvPr/>
        </p:nvSpPr>
        <p:spPr>
          <a:xfrm>
            <a:off x="9787633" y="507164"/>
            <a:ext cx="2002800" cy="1774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9787633" y="809364"/>
            <a:ext cx="20028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FFFFFF"/>
              </a:buClr>
              <a:buSzPts val="1500"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Speaker video presentation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97792FD-7436-B344-4250-03D5A6E54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378" y="-44450"/>
            <a:ext cx="12402755" cy="6946900"/>
          </a:xfrm>
          <a:prstGeom prst="rect">
            <a:avLst/>
          </a:prstGeom>
        </p:spPr>
      </p:pic>
      <p:sp>
        <p:nvSpPr>
          <p:cNvPr id="55" name="Google Shape;55;p13"/>
          <p:cNvSpPr txBox="1"/>
          <p:nvPr/>
        </p:nvSpPr>
        <p:spPr>
          <a:xfrm>
            <a:off x="-610539" y="4749982"/>
            <a:ext cx="5010537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FFFFFF"/>
              </a:buClr>
              <a:buSzPts val="1500"/>
            </a:pPr>
            <a:r>
              <a:rPr lang="en-US" sz="24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Sethunya Matsie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buClr>
                <a:srgbClr val="FFFFFF"/>
              </a:buClr>
              <a:buSzPts val="1800"/>
            </a:pPr>
            <a:r>
              <a:rPr lang="en-US" sz="24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Railway Safety Regulator</a:t>
            </a:r>
          </a:p>
        </p:txBody>
      </p:sp>
      <p:sp>
        <p:nvSpPr>
          <p:cNvPr id="2" name="Google Shape;55;p13">
            <a:extLst>
              <a:ext uri="{FF2B5EF4-FFF2-40B4-BE49-F238E27FC236}">
                <a16:creationId xmlns:a16="http://schemas.microsoft.com/office/drawing/2014/main" id="{48F6E60F-52A9-CA80-A7B0-423E96E23042}"/>
              </a:ext>
            </a:extLst>
          </p:cNvPr>
          <p:cNvSpPr txBox="1"/>
          <p:nvPr/>
        </p:nvSpPr>
        <p:spPr>
          <a:xfrm>
            <a:off x="2711781" y="2021620"/>
            <a:ext cx="5010537" cy="196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FFFFFF"/>
              </a:buClr>
              <a:buSzPts val="1800"/>
            </a:pPr>
            <a:r>
              <a:rPr lang="en-US" sz="28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Relationship between Safety Culture and Safety Performance in the South African Railways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ext&#10;&#10;Description automatically generated">
            <a:extLst>
              <a:ext uri="{FF2B5EF4-FFF2-40B4-BE49-F238E27FC236}">
                <a16:creationId xmlns:a16="http://schemas.microsoft.com/office/drawing/2014/main" id="{7A6D6D0C-54FB-B796-FF84-CAE6A78B7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019" y="1"/>
            <a:ext cx="12218019" cy="6843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5482D8-CA9C-8670-ACC5-71822D383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384367"/>
            <a:ext cx="11360800" cy="763600"/>
          </a:xfrm>
        </p:spPr>
        <p:txBody>
          <a:bodyPr>
            <a:normAutofit/>
          </a:bodyPr>
          <a:lstStyle/>
          <a:p>
            <a:r>
              <a:rPr lang="en-US" sz="3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RESULTS</a:t>
            </a:r>
            <a:endParaRPr lang="en-Z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5ACF6-7CC4-BDE0-EB4A-1FAA68611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147968"/>
            <a:ext cx="11360800" cy="4407881"/>
          </a:xfrm>
        </p:spPr>
        <p:txBody>
          <a:bodyPr>
            <a:normAutofit/>
          </a:bodyPr>
          <a:lstStyle/>
          <a:p>
            <a:pPr marL="152396" indent="0">
              <a:buNone/>
            </a:pPr>
            <a:endParaRPr lang="en-US" sz="3200" dirty="0"/>
          </a:p>
          <a:p>
            <a:endParaRPr lang="en-Z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1A6D81-9050-0C80-1A97-821F61EC72C0}"/>
              </a:ext>
            </a:extLst>
          </p:cNvPr>
          <p:cNvSpPr txBox="1"/>
          <p:nvPr/>
        </p:nvSpPr>
        <p:spPr>
          <a:xfrm>
            <a:off x="8458200" y="1326072"/>
            <a:ext cx="32539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General reduction in occurrences from 2018/2019 to 2019/2020 except for electric shock incidents which had a slight increase between those years.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BDEA6C-E043-CA74-08A4-398B9D608991}"/>
              </a:ext>
            </a:extLst>
          </p:cNvPr>
          <p:cNvSpPr txBox="1"/>
          <p:nvPr/>
        </p:nvSpPr>
        <p:spPr>
          <a:xfrm flipH="1">
            <a:off x="444480" y="1350822"/>
            <a:ext cx="481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Summary of Safety Culture Evaluation</a:t>
            </a:r>
            <a:endParaRPr lang="en-GB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8706AA8-3D2C-6527-B525-E0BA3D4E8F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7118326"/>
              </p:ext>
            </p:extLst>
          </p:nvPr>
        </p:nvGraphicFramePr>
        <p:xfrm>
          <a:off x="415599" y="1953787"/>
          <a:ext cx="7824887" cy="3514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62891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ext&#10;&#10;Description automatically generated">
            <a:extLst>
              <a:ext uri="{FF2B5EF4-FFF2-40B4-BE49-F238E27FC236}">
                <a16:creationId xmlns:a16="http://schemas.microsoft.com/office/drawing/2014/main" id="{46287504-FCAB-1A4A-3CA0-A718D0C9F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019" y="1"/>
            <a:ext cx="12218019" cy="6843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5482D8-CA9C-8670-ACC5-71822D383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384367"/>
            <a:ext cx="11360800" cy="763600"/>
          </a:xfrm>
        </p:spPr>
        <p:txBody>
          <a:bodyPr>
            <a:normAutofit fontScale="90000"/>
          </a:bodyPr>
          <a:lstStyle/>
          <a:p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RESULTS</a:t>
            </a:r>
            <a:endParaRPr lang="en-ZA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5ACF6-7CC4-BDE0-EB4A-1FAA68611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147968"/>
            <a:ext cx="11360800" cy="4407881"/>
          </a:xfrm>
        </p:spPr>
        <p:txBody>
          <a:bodyPr>
            <a:normAutofit/>
          </a:bodyPr>
          <a:lstStyle/>
          <a:p>
            <a:pPr marL="152396" indent="0">
              <a:buNone/>
            </a:pPr>
            <a:endParaRPr lang="en-US" sz="3200" dirty="0"/>
          </a:p>
          <a:p>
            <a:endParaRPr lang="en-Z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1A6D81-9050-0C80-1A97-821F61EC72C0}"/>
              </a:ext>
            </a:extLst>
          </p:cNvPr>
          <p:cNvSpPr txBox="1"/>
          <p:nvPr/>
        </p:nvSpPr>
        <p:spPr>
          <a:xfrm>
            <a:off x="8458200" y="1326072"/>
            <a:ext cx="32539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General decrease in the number of occurrences reported from 2018/2019 to 2021/2022 for all categories except for category J (electric shock).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BDEA6C-E043-CA74-08A4-398B9D608991}"/>
              </a:ext>
            </a:extLst>
          </p:cNvPr>
          <p:cNvSpPr txBox="1"/>
          <p:nvPr/>
        </p:nvSpPr>
        <p:spPr>
          <a:xfrm flipH="1">
            <a:off x="444479" y="1350822"/>
            <a:ext cx="4715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Summary of Safety Culture Evaluation</a:t>
            </a:r>
            <a:endParaRPr lang="en-GB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07C493D-519F-5741-56B3-D53602909C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8372908"/>
              </p:ext>
            </p:extLst>
          </p:nvPr>
        </p:nvGraphicFramePr>
        <p:xfrm>
          <a:off x="415600" y="1750932"/>
          <a:ext cx="8238543" cy="386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85488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ext&#10;&#10;Description automatically generated">
            <a:extLst>
              <a:ext uri="{FF2B5EF4-FFF2-40B4-BE49-F238E27FC236}">
                <a16:creationId xmlns:a16="http://schemas.microsoft.com/office/drawing/2014/main" id="{AB69C79C-20B5-7723-4558-2E24D982C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019" y="1"/>
            <a:ext cx="12218019" cy="6843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5482D8-CA9C-8670-ACC5-71822D383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384367"/>
            <a:ext cx="11360800" cy="763600"/>
          </a:xfrm>
        </p:spPr>
        <p:txBody>
          <a:bodyPr>
            <a:normAutofit/>
          </a:bodyPr>
          <a:lstStyle/>
          <a:p>
            <a:r>
              <a:rPr lang="en-US" sz="3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RESULTS</a:t>
            </a:r>
            <a:endParaRPr lang="en-Z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5ACF6-7CC4-BDE0-EB4A-1FAA68611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147968"/>
            <a:ext cx="11360800" cy="4407881"/>
          </a:xfrm>
        </p:spPr>
        <p:txBody>
          <a:bodyPr>
            <a:normAutofit/>
          </a:bodyPr>
          <a:lstStyle/>
          <a:p>
            <a:pPr marL="152396" indent="0">
              <a:buNone/>
            </a:pPr>
            <a:endParaRPr lang="en-US" sz="3200" dirty="0"/>
          </a:p>
          <a:p>
            <a:endParaRPr lang="en-Z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1A6D81-9050-0C80-1A97-821F61EC72C0}"/>
              </a:ext>
            </a:extLst>
          </p:cNvPr>
          <p:cNvSpPr txBox="1"/>
          <p:nvPr/>
        </p:nvSpPr>
        <p:spPr>
          <a:xfrm>
            <a:off x="7408478" y="1326072"/>
            <a:ext cx="43037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Occurrence of collisions between 2019/2020 and 2021/2022.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Number of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unauthorised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movements reduced in 2020/2021 then increased in 2021/2022.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BDEA6C-E043-CA74-08A4-398B9D608991}"/>
              </a:ext>
            </a:extLst>
          </p:cNvPr>
          <p:cNvSpPr txBox="1"/>
          <p:nvPr/>
        </p:nvSpPr>
        <p:spPr>
          <a:xfrm flipH="1">
            <a:off x="444479" y="1350822"/>
            <a:ext cx="4845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Summary of Safety Culture Evaluation</a:t>
            </a:r>
            <a:endParaRPr lang="en-GB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A1BCDF1-D2D4-DED0-FE62-5B5DCF8738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577803"/>
              </p:ext>
            </p:extLst>
          </p:nvPr>
        </p:nvGraphicFramePr>
        <p:xfrm>
          <a:off x="479803" y="1828800"/>
          <a:ext cx="6868053" cy="3418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67411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ext&#10;&#10;Description automatically generated">
            <a:extLst>
              <a:ext uri="{FF2B5EF4-FFF2-40B4-BE49-F238E27FC236}">
                <a16:creationId xmlns:a16="http://schemas.microsoft.com/office/drawing/2014/main" id="{2A6327BF-01B3-021B-26C0-A8563944E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019" y="1"/>
            <a:ext cx="12218019" cy="6843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5482D8-CA9C-8670-ACC5-71822D383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384367"/>
            <a:ext cx="11360800" cy="7636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DISCUSSION</a:t>
            </a:r>
            <a:endParaRPr lang="en-Z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5ACF6-7CC4-BDE0-EB4A-1FAA68611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147968"/>
            <a:ext cx="11360800" cy="4407881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was a lot of variability in the results of the data collected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Variability tends to emerge depending on how safety culture is measured and the specific safety performance measures used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Improvement in safety performance for Operator 1. 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only operator with a discernible and specified safety culture.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General consistent decreases in occurrences observed.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Operator 2 did not comply 100% 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Managed to improve their safety performance approximately on an annual basis.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ZA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207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ext&#10;&#10;Description automatically generated">
            <a:extLst>
              <a:ext uri="{FF2B5EF4-FFF2-40B4-BE49-F238E27FC236}">
                <a16:creationId xmlns:a16="http://schemas.microsoft.com/office/drawing/2014/main" id="{DA43A96D-9C66-EB54-5DF8-A46E1CB6C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019" y="1"/>
            <a:ext cx="12218019" cy="6843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5482D8-CA9C-8670-ACC5-71822D383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384367"/>
            <a:ext cx="11360800" cy="7636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DISCUSSION</a:t>
            </a:r>
            <a:endParaRPr lang="en-Z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5ACF6-7CC4-BDE0-EB4A-1FAA68611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147968"/>
            <a:ext cx="11360800" cy="4407881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 consistent and general improvements in safety performance noted for Operator 3.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did not provide sufficient evidence to show the implementation or existence of a just culture environment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safety performance improvements appear to align to their relatively positive safety culture.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May be determined that a positive safety culture can be associated with improved safety performance.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data collected appears to link a positive safety culture to a positive safety performance with improvements in the former possibly able to lead to improvements in the latter.</a:t>
            </a:r>
            <a:endParaRPr lang="en-Z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664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ext&#10;&#10;Description automatically generated">
            <a:extLst>
              <a:ext uri="{FF2B5EF4-FFF2-40B4-BE49-F238E27FC236}">
                <a16:creationId xmlns:a16="http://schemas.microsoft.com/office/drawing/2014/main" id="{5EE773CC-DB9D-10C2-8577-BF27CC8A0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019" y="1"/>
            <a:ext cx="12218019" cy="6843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5482D8-CA9C-8670-ACC5-71822D383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384367"/>
            <a:ext cx="11360800" cy="7636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CONCLUSION</a:t>
            </a:r>
            <a:endParaRPr lang="en-Z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5ACF6-7CC4-BDE0-EB4A-1FAA68611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147968"/>
            <a:ext cx="11360800" cy="4407881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 culture within the dominant railway operators in South Africa appears to be positively correlated to safety performance. 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 culture may have tremendous sway in safety functionality of operators and should therefore be measured and managed. 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 culture may indeed have a certain predictive ability and effect on safety performance appear to align to their relatively positive safety culture.</a:t>
            </a:r>
            <a:endParaRPr lang="en-Z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737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E4874B7-EF32-65D7-3A7E-B5984487A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8899"/>
            <a:ext cx="12402755" cy="6946900"/>
          </a:xfrm>
          <a:prstGeom prst="rect">
            <a:avLst/>
          </a:prstGeom>
        </p:spPr>
      </p:pic>
      <p:sp>
        <p:nvSpPr>
          <p:cNvPr id="86" name="Google Shape;86;p17"/>
          <p:cNvSpPr txBox="1"/>
          <p:nvPr/>
        </p:nvSpPr>
        <p:spPr>
          <a:xfrm>
            <a:off x="2033280" y="2403001"/>
            <a:ext cx="59916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FFFFFF"/>
              </a:buClr>
              <a:buSzPts val="1800"/>
            </a:pPr>
            <a:r>
              <a:rPr lang="en" sz="48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</a:t>
            </a:r>
            <a:endParaRPr sz="44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7393" y="248868"/>
            <a:ext cx="3139332" cy="1765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92199B1-87B9-CF69-68AC-AAB2A2D83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010" y="0"/>
            <a:ext cx="12218019" cy="6843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1C38C5-7E4C-2A72-A2F5-A747AD495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384367"/>
            <a:ext cx="11360800" cy="763600"/>
          </a:xfrm>
        </p:spPr>
        <p:txBody>
          <a:bodyPr>
            <a:noAutofit/>
          </a:bodyPr>
          <a:lstStyle/>
          <a:p>
            <a:r>
              <a:rPr lang="en-US" sz="3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</a:t>
            </a:r>
            <a:endParaRPr lang="en-Z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A0EB8F-ED50-313D-D4E6-795821AF0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7141" y="1283466"/>
            <a:ext cx="11289259" cy="4300772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 culture is a concept that is difficult to define due to its complexity and subjective nature. </a:t>
            </a:r>
          </a:p>
          <a:p>
            <a:pPr lvl="1"/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highly complex industrial systems could create a certain level of systemic unpredictability </a:t>
            </a:r>
          </a:p>
          <a:p>
            <a:pPr lvl="1"/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level of unpredictability could be more pronounced if the complex industrial system comprised of numerous sets of components with complex relationships </a:t>
            </a:r>
          </a:p>
          <a:p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degree of complexity and subjectivity of safety culture has resulted in there being no universally accepted definition of the term.</a:t>
            </a:r>
          </a:p>
          <a:p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7393" y="248868"/>
            <a:ext cx="3139332" cy="1765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92199B1-87B9-CF69-68AC-AAB2A2D83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010" y="0"/>
            <a:ext cx="12218019" cy="6843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1C38C5-7E4C-2A72-A2F5-A747AD495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384367"/>
            <a:ext cx="11360800" cy="763600"/>
          </a:xfrm>
        </p:spPr>
        <p:txBody>
          <a:bodyPr>
            <a:noAutofit/>
          </a:bodyPr>
          <a:lstStyle/>
          <a:p>
            <a:r>
              <a:rPr lang="en-US" sz="3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</a:t>
            </a:r>
            <a:endParaRPr lang="en-Z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A0EB8F-ED50-313D-D4E6-795821AF0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7141" y="1283466"/>
            <a:ext cx="11289259" cy="4300772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 culture definitions together seem to suggest that:</a:t>
            </a:r>
          </a:p>
          <a:p>
            <a:pPr lvl="1"/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is shaped by specific learned cultural traits </a:t>
            </a:r>
          </a:p>
          <a:p>
            <a:pPr lvl="1"/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cultural traits that shape it have a direct impact on the safety functionality of an organisation</a:t>
            </a: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Occurs within an explicit setting </a:t>
            </a:r>
          </a:p>
          <a:p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Cultural traits are thought to formulate specific attitudes and </a:t>
            </a:r>
            <a:r>
              <a:rPr lang="en-US" alt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behaviours</a:t>
            </a:r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which determine how the people in that setting interact with and in an organisational environment.</a:t>
            </a:r>
          </a:p>
          <a:p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455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7393" y="248868"/>
            <a:ext cx="3139332" cy="1765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92199B1-87B9-CF69-68AC-AAB2A2D83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010" y="0"/>
            <a:ext cx="12218019" cy="6843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1C38C5-7E4C-2A72-A2F5-A747AD495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384367"/>
            <a:ext cx="11360800" cy="763600"/>
          </a:xfrm>
        </p:spPr>
        <p:txBody>
          <a:bodyPr>
            <a:noAutofit/>
          </a:bodyPr>
          <a:lstStyle/>
          <a:p>
            <a:r>
              <a:rPr lang="en-US" sz="3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</a:t>
            </a:r>
            <a:endParaRPr lang="en-Z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A0EB8F-ED50-313D-D4E6-795821AF0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7141" y="1283466"/>
            <a:ext cx="11289259" cy="4300772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 performance often refers to:</a:t>
            </a:r>
          </a:p>
          <a:p>
            <a:pPr lvl="1"/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the quality of safety work</a:t>
            </a:r>
          </a:p>
          <a:p>
            <a:pPr lvl="1"/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Various types of safety outcomes</a:t>
            </a:r>
          </a:p>
          <a:p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Usually measured indirectly through measuring and monitoring safety outcomes often referred to as safety performance indicators. </a:t>
            </a:r>
          </a:p>
          <a:p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safety culture studies, safety performance indicators are usually used as dependent variables. </a:t>
            </a:r>
          </a:p>
          <a:p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31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92199B1-87B9-CF69-68AC-AAB2A2D83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133" y="1"/>
            <a:ext cx="12218019" cy="6843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5482D8-CA9C-8670-ACC5-71822D383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384367"/>
            <a:ext cx="11360800" cy="7636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METHODS</a:t>
            </a:r>
            <a:endParaRPr lang="en-Z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5ACF6-7CC4-BDE0-EB4A-1FAA68611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147968"/>
            <a:ext cx="11360800" cy="4407881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RSR published the Safety Management System (SMS) Determination in 2018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 culture is one of the mandatory sub-elements in the SMS Determination</a:t>
            </a:r>
          </a:p>
          <a:p>
            <a:r>
              <a:rPr lang="en-US" spc="-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organisation with a positive safety culture is </a:t>
            </a:r>
            <a:r>
              <a:rPr lang="en-US" spc="-7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characterised</a:t>
            </a:r>
            <a:r>
              <a:rPr lang="en-US" spc="-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the SMS Determination by:</a:t>
            </a:r>
          </a:p>
          <a:p>
            <a:pPr marL="1310197" lvl="1" indent="-514350">
              <a:buFont typeface="+mj-lt"/>
              <a:buAutoNum type="alphaLcParenR"/>
            </a:pPr>
            <a:r>
              <a:rPr lang="en-US" spc="-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communication founded on mutual trust,</a:t>
            </a:r>
          </a:p>
          <a:p>
            <a:pPr marL="1310197" lvl="1" indent="-514350">
              <a:buFont typeface="+mj-lt"/>
              <a:buAutoNum type="alphaLcParenR"/>
            </a:pPr>
            <a:r>
              <a:rPr lang="en-US" spc="-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shared perceptions of the importance of safety, and</a:t>
            </a:r>
          </a:p>
          <a:p>
            <a:pPr marL="1310197" lvl="1" indent="-514350">
              <a:buFont typeface="+mj-lt"/>
              <a:buAutoNum type="alphaLcParenR"/>
            </a:pPr>
            <a:r>
              <a:rPr lang="en-US" spc="-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confidence in the efficacy of preventive measures.</a:t>
            </a:r>
          </a:p>
          <a:p>
            <a:endParaRPr lang="en-ZA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019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92199B1-87B9-CF69-68AC-AAB2A2D83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133" y="-3599"/>
            <a:ext cx="12218019" cy="6843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5482D8-CA9C-8670-ACC5-71822D383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384367"/>
            <a:ext cx="11360800" cy="7636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METHODS</a:t>
            </a:r>
            <a:endParaRPr lang="en-Z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5ACF6-7CC4-BDE0-EB4A-1FAA68611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147968"/>
            <a:ext cx="11360800" cy="4407881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elements of a positive safety culture according to the SMS Determination are:</a:t>
            </a:r>
          </a:p>
          <a:p>
            <a:pPr marL="1276331" lvl="1" indent="-514350">
              <a:buFont typeface="+mj-lt"/>
              <a:buAutoNum type="arabicParenR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Committed leadership</a:t>
            </a:r>
          </a:p>
          <a:p>
            <a:pPr marL="1276331" lvl="1" indent="-514350">
              <a:buFont typeface="+mj-lt"/>
              <a:buAutoNum type="arabicParenR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Informed staff </a:t>
            </a:r>
          </a:p>
          <a:p>
            <a:pPr marL="1276331" lvl="1" indent="-514350">
              <a:buFont typeface="+mj-lt"/>
              <a:buAutoNum type="arabicParenR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 levels of vigilance </a:t>
            </a:r>
          </a:p>
          <a:p>
            <a:pPr marL="1276331" lvl="1" indent="-514350">
              <a:buFont typeface="+mj-lt"/>
              <a:buAutoNum type="arabicParenR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Promoting a “just culture” environment 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ZA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071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92199B1-87B9-CF69-68AC-AAB2A2D83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019" y="1"/>
            <a:ext cx="12218019" cy="6843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5482D8-CA9C-8670-ACC5-71822D383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384367"/>
            <a:ext cx="11360800" cy="7636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METHODS</a:t>
            </a:r>
            <a:endParaRPr lang="en-Z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5ACF6-7CC4-BDE0-EB4A-1FAA68611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147968"/>
            <a:ext cx="11360800" cy="4407881"/>
          </a:xfrm>
        </p:spPr>
        <p:txBody>
          <a:bodyPr>
            <a:normAutofit/>
          </a:bodyPr>
          <a:lstStyle/>
          <a:p>
            <a:pPr marL="152396" indent="0">
              <a:buNone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Collection: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Assessing the extent to which railway operators in South Africa complied to the SMS Determination Safety Culture sub-element requirements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Evidence submitted by the operators 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 performance of the railway operators</a:t>
            </a:r>
          </a:p>
          <a:p>
            <a:pPr lvl="2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railway operational occurrence data, and safety management system reports</a:t>
            </a:r>
          </a:p>
          <a:p>
            <a:pPr marL="152396" indent="0"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ZA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301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ext&#10;&#10;Description automatically generated">
            <a:extLst>
              <a:ext uri="{FF2B5EF4-FFF2-40B4-BE49-F238E27FC236}">
                <a16:creationId xmlns:a16="http://schemas.microsoft.com/office/drawing/2014/main" id="{5F193CFB-8B23-9776-6A8F-3CEA4689E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019" y="1"/>
            <a:ext cx="12218019" cy="6843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5482D8-CA9C-8670-ACC5-71822D383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384367"/>
            <a:ext cx="11360800" cy="763600"/>
          </a:xfrm>
        </p:spPr>
        <p:txBody>
          <a:bodyPr>
            <a:normAutofit/>
          </a:bodyPr>
          <a:lstStyle/>
          <a:p>
            <a:r>
              <a:rPr lang="en-US" sz="3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RESULTS</a:t>
            </a:r>
            <a:endParaRPr lang="en-Z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5ACF6-7CC4-BDE0-EB4A-1FAA68611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147968"/>
            <a:ext cx="11360800" cy="4407881"/>
          </a:xfrm>
        </p:spPr>
        <p:txBody>
          <a:bodyPr>
            <a:normAutofit/>
          </a:bodyPr>
          <a:lstStyle/>
          <a:p>
            <a:pPr marL="152396" indent="0">
              <a:buNone/>
            </a:pPr>
            <a:endParaRPr lang="en-US" sz="3200" dirty="0"/>
          </a:p>
          <a:p>
            <a:endParaRPr lang="en-ZA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2C0FFD9-7414-C9DD-FAE4-BC7313C28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446211"/>
              </p:ext>
            </p:extLst>
          </p:nvPr>
        </p:nvGraphicFramePr>
        <p:xfrm>
          <a:off x="411822" y="1874844"/>
          <a:ext cx="4628264" cy="323254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682965">
                  <a:extLst>
                    <a:ext uri="{9D8B030D-6E8A-4147-A177-3AD203B41FA5}">
                      <a16:colId xmlns:a16="http://schemas.microsoft.com/office/drawing/2014/main" val="3165533279"/>
                    </a:ext>
                  </a:extLst>
                </a:gridCol>
                <a:gridCol w="729343">
                  <a:extLst>
                    <a:ext uri="{9D8B030D-6E8A-4147-A177-3AD203B41FA5}">
                      <a16:colId xmlns:a16="http://schemas.microsoft.com/office/drawing/2014/main" val="252199683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41311817"/>
                    </a:ext>
                  </a:extLst>
                </a:gridCol>
                <a:gridCol w="606356">
                  <a:extLst>
                    <a:ext uri="{9D8B030D-6E8A-4147-A177-3AD203B41FA5}">
                      <a16:colId xmlns:a16="http://schemas.microsoft.com/office/drawing/2014/main" val="2840649869"/>
                    </a:ext>
                  </a:extLst>
                </a:gridCol>
              </a:tblGrid>
              <a:tr h="461792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ZA" sz="1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OPERATOR</a:t>
                      </a:r>
                      <a:endParaRPr lang="en-GB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ZA" sz="1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ZA" sz="1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ZA" sz="1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3883782"/>
                  </a:ext>
                </a:extLst>
              </a:tr>
              <a:tr h="461792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ZA" sz="1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Committed leadership</a:t>
                      </a:r>
                      <a:endParaRPr lang="en-GB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ZA" sz="1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ZA" sz="1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ZA" sz="1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1341042"/>
                  </a:ext>
                </a:extLst>
              </a:tr>
              <a:tr h="461792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ZA" sz="1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Informed staff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ZA" sz="1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ZA" sz="1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ZA" sz="1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0860746"/>
                  </a:ext>
                </a:extLst>
              </a:tr>
              <a:tr h="461792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ZA" sz="1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High levels of vigilance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ZA" sz="1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ZA" sz="1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ZA" sz="1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0511089"/>
                  </a:ext>
                </a:extLst>
              </a:tr>
              <a:tr h="461792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ZA" sz="1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Promoting a “just culture” environment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ZA" sz="1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ZA" sz="1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ZA" sz="1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4824538"/>
                  </a:ext>
                </a:extLst>
              </a:tr>
              <a:tr h="461792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ZA" sz="1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Promoting organisational flexibility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ZA" sz="1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ZA" sz="1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ZA" sz="1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6854131"/>
                  </a:ext>
                </a:extLst>
              </a:tr>
              <a:tr h="461792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ZA" sz="1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Encouraging willingness to learn</a:t>
                      </a:r>
                      <a:endParaRPr lang="en-GB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ZA" sz="1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ZA" sz="1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ZA" sz="1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</a:t>
                      </a:r>
                      <a:endParaRPr lang="en-GB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5086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31A6D81-9050-0C80-1A97-821F61EC72C0}"/>
              </a:ext>
            </a:extLst>
          </p:cNvPr>
          <p:cNvSpPr txBox="1"/>
          <p:nvPr/>
        </p:nvSpPr>
        <p:spPr>
          <a:xfrm>
            <a:off x="5225143" y="1350822"/>
            <a:ext cx="67055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Operator 2 &amp; Operator 2 did not fully demonstrate compliance.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due to high vacancy rates across several departments for Operator 2 and the absence of information showing how the operator promoted a just culture environment.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Operator 1 had a safety culture approach that was explicitly outlined and integrated with their safety management system.</a:t>
            </a: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BDEA6C-E043-CA74-08A4-398B9D608991}"/>
              </a:ext>
            </a:extLst>
          </p:cNvPr>
          <p:cNvSpPr txBox="1"/>
          <p:nvPr/>
        </p:nvSpPr>
        <p:spPr>
          <a:xfrm flipH="1">
            <a:off x="444480" y="1350822"/>
            <a:ext cx="4339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Summary of Safety Culture Evaluation</a:t>
            </a:r>
            <a:endParaRPr lang="en-GB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117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ext&#10;&#10;Description automatically generated">
            <a:extLst>
              <a:ext uri="{FF2B5EF4-FFF2-40B4-BE49-F238E27FC236}">
                <a16:creationId xmlns:a16="http://schemas.microsoft.com/office/drawing/2014/main" id="{B7FE0B02-FB28-06D7-655C-219C78EC0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019" y="1"/>
            <a:ext cx="12218019" cy="6843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5482D8-CA9C-8670-ACC5-71822D383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384367"/>
            <a:ext cx="11360800" cy="763600"/>
          </a:xfrm>
        </p:spPr>
        <p:txBody>
          <a:bodyPr>
            <a:normAutofit/>
          </a:bodyPr>
          <a:lstStyle/>
          <a:p>
            <a:r>
              <a:rPr lang="en-US" sz="3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RESULTS</a:t>
            </a:r>
            <a:endParaRPr lang="en-ZA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5ACF6-7CC4-BDE0-EB4A-1FAA68611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147968"/>
            <a:ext cx="11360800" cy="4407881"/>
          </a:xfrm>
        </p:spPr>
        <p:txBody>
          <a:bodyPr>
            <a:normAutofit/>
          </a:bodyPr>
          <a:lstStyle/>
          <a:p>
            <a:pPr marL="152396" indent="0">
              <a:buNone/>
            </a:pPr>
            <a:endParaRPr lang="en-US" sz="3200"/>
          </a:p>
          <a:p>
            <a:endParaRPr lang="en-ZA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51A6CDF-0C4C-20F2-EE3D-1E029462FD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098615"/>
              </p:ext>
            </p:extLst>
          </p:nvPr>
        </p:nvGraphicFramePr>
        <p:xfrm>
          <a:off x="454388" y="1926771"/>
          <a:ext cx="8134441" cy="348613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05062">
                  <a:extLst>
                    <a:ext uri="{9D8B030D-6E8A-4147-A177-3AD203B41FA5}">
                      <a16:colId xmlns:a16="http://schemas.microsoft.com/office/drawing/2014/main" val="1108498532"/>
                    </a:ext>
                  </a:extLst>
                </a:gridCol>
                <a:gridCol w="6929379">
                  <a:extLst>
                    <a:ext uri="{9D8B030D-6E8A-4147-A177-3AD203B41FA5}">
                      <a16:colId xmlns:a16="http://schemas.microsoft.com/office/drawing/2014/main" val="3257919528"/>
                    </a:ext>
                  </a:extLst>
                </a:gridCol>
              </a:tblGrid>
              <a:tr h="253390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Category</a:t>
                      </a:r>
                      <a:endParaRPr lang="en-GB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US" sz="1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3886136"/>
                  </a:ext>
                </a:extLst>
              </a:tr>
              <a:tr h="25339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US" sz="1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Collisions during movement of rolling stock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9192403"/>
                  </a:ext>
                </a:extLst>
              </a:tr>
              <a:tr h="25339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US" sz="1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Derailments during movement of rolling stock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2937041"/>
                  </a:ext>
                </a:extLst>
              </a:tr>
              <a:tr h="25339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US" sz="1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Unauthorised movements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1876343"/>
                  </a:ext>
                </a:extLst>
              </a:tr>
              <a:tr h="192063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US" sz="1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Level crossing occurrences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7912754"/>
                  </a:ext>
                </a:extLst>
              </a:tr>
              <a:tr h="25339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US" sz="1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People struck by trains during movement of rolling stock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3628409"/>
                  </a:ext>
                </a:extLst>
              </a:tr>
              <a:tr h="506778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People-related occurrences: trains outside station platform areas or in section</a:t>
                      </a:r>
                      <a:endParaRPr lang="en-GB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794867"/>
                  </a:ext>
                </a:extLst>
              </a:tr>
              <a:tr h="25339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US" sz="1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Passenger-related occurrences: travelling outside designated area of train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4159580"/>
                  </a:ext>
                </a:extLst>
              </a:tr>
              <a:tr h="25339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US" sz="1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People-related occurrences: platform-train interchange 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5109336"/>
                  </a:ext>
                </a:extLst>
              </a:tr>
              <a:tr h="25339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US" sz="1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People-related occurrences: station infrastructure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9301801"/>
                  </a:ext>
                </a:extLst>
              </a:tr>
              <a:tr h="25339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US" sz="1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Electric shock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4494050"/>
                  </a:ext>
                </a:extLst>
              </a:tr>
              <a:tr h="25339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Spillage/leakage, explosion or loss of dangerous goods</a:t>
                      </a:r>
                      <a:endParaRPr lang="en-GB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4595597"/>
                  </a:ext>
                </a:extLst>
              </a:tr>
              <a:tr h="25339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</a:t>
                      </a:r>
                      <a:endParaRPr lang="en-GB" sz="12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Fires</a:t>
                      </a:r>
                      <a:endParaRPr lang="en-GB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874178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B235BA6-6800-3EEC-B70A-50D7BE1988C6}"/>
              </a:ext>
            </a:extLst>
          </p:cNvPr>
          <p:cNvSpPr txBox="1"/>
          <p:nvPr/>
        </p:nvSpPr>
        <p:spPr>
          <a:xfrm>
            <a:off x="415600" y="1445099"/>
            <a:ext cx="1054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Categorisation description of the operational occurrence types</a:t>
            </a:r>
            <a:endParaRPr lang="en-GB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705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1026</Words>
  <Application>Microsoft Office PowerPoint</Application>
  <PresentationFormat>Widescreen</PresentationFormat>
  <Paragraphs>146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Open Sans</vt:lpstr>
      <vt:lpstr>Office Theme</vt:lpstr>
      <vt:lpstr>PowerPoint Presentation</vt:lpstr>
      <vt:lpstr>INTRODUCTION</vt:lpstr>
      <vt:lpstr>INTRODUCTION</vt:lpstr>
      <vt:lpstr>INTRODUCTION</vt:lpstr>
      <vt:lpstr>METHODS</vt:lpstr>
      <vt:lpstr>METHODS</vt:lpstr>
      <vt:lpstr>METHODS</vt:lpstr>
      <vt:lpstr>RESULTS</vt:lpstr>
      <vt:lpstr>RESULTS</vt:lpstr>
      <vt:lpstr>RESULTS</vt:lpstr>
      <vt:lpstr>RESULTS</vt:lpstr>
      <vt:lpstr>RESULTS</vt:lpstr>
      <vt:lpstr>DISCUSSION</vt:lpstr>
      <vt:lpstr>DISCUSSION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Sethunya Matsie</dc:creator>
  <cp:lastModifiedBy>Ann Mills</cp:lastModifiedBy>
  <cp:revision>6</cp:revision>
  <dcterms:created xsi:type="dcterms:W3CDTF">2022-10-09T18:53:45Z</dcterms:created>
  <dcterms:modified xsi:type="dcterms:W3CDTF">2023-02-21T14:45:35Z</dcterms:modified>
</cp:coreProperties>
</file>