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410" r:id="rId5"/>
    <p:sldId id="310" r:id="rId6"/>
    <p:sldId id="412" r:id="rId7"/>
    <p:sldId id="371" r:id="rId8"/>
    <p:sldId id="414" r:id="rId9"/>
    <p:sldId id="422" r:id="rId10"/>
    <p:sldId id="423" r:id="rId11"/>
    <p:sldId id="420" r:id="rId12"/>
    <p:sldId id="417" r:id="rId13"/>
    <p:sldId id="424" r:id="rId14"/>
    <p:sldId id="421" r:id="rId15"/>
    <p:sldId id="426" r:id="rId16"/>
    <p:sldId id="427" r:id="rId17"/>
    <p:sldId id="428" r:id="rId18"/>
    <p:sldId id="419" r:id="rId19"/>
    <p:sldId id="415" r:id="rId20"/>
    <p:sldId id="294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38"/>
    <a:srgbClr val="E98300"/>
    <a:srgbClr val="EFFAFA"/>
    <a:srgbClr val="EDF8F8"/>
    <a:srgbClr val="007111"/>
    <a:srgbClr val="FFFFFF"/>
    <a:srgbClr val="00303E"/>
    <a:srgbClr val="007788"/>
    <a:srgbClr val="0096D6"/>
    <a:srgbClr val="009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D89831-1B61-43D4-8B8F-412D3DE41E89}" v="11" dt="2022-09-13T14:48:02.5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5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B763E8-FC97-0C46-9E82-6C5B771914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C5051D-7649-E844-96E5-8C2DF29BC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D264B1-7171-034C-A91F-A0F91827B5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90EF2-ECF1-784C-953E-7A84E2D9CB7D}" type="slidenum">
              <a:rPr lang="es-ES" smtClean="0"/>
              <a:t>‹#›</a:t>
            </a:fld>
            <a:endParaRPr lang="es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859157D-EFE0-2948-9DC9-99EF199C5F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C222E-33A0-7449-BA90-863A1B660FD0}" type="datetimeFigureOut">
              <a:rPr lang="es-ES" smtClean="0"/>
              <a:t>21/02/2023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0036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66193-5D08-4945-968E-CBBA49C431AC}" type="datetimeFigureOut">
              <a:rPr lang="es-ES" smtClean="0"/>
              <a:t>21/02/2023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B1BD6-652B-6E4F-9797-CF80B2FBA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830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47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>
                <a:solidFill>
                  <a:schemeClr val="accent3"/>
                </a:solidFill>
                <a:latin typeface="Arial"/>
              </a:rPr>
              <a:t>Acquisition of Bombardier Transportation </a:t>
            </a:r>
            <a:r>
              <a:rPr lang="en-GB" sz="1200" kern="0">
                <a:solidFill>
                  <a:schemeClr val="accent3"/>
                </a:solidFill>
                <a:latin typeface="Arial"/>
              </a:rPr>
              <a:t>– leading to Alstom doubling in size and extending its footprint and product portfolio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</a:rPr>
              <a:t>With over </a:t>
            </a:r>
            <a:r>
              <a:rPr lang="en-US" sz="1200" b="1">
                <a:solidFill>
                  <a:schemeClr val="bg1"/>
                </a:solidFill>
              </a:rPr>
              <a:t>74,000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b="1">
                <a:solidFill>
                  <a:schemeClr val="bg1"/>
                </a:solidFill>
              </a:rPr>
              <a:t>employees</a:t>
            </a:r>
            <a:r>
              <a:rPr lang="en-US" sz="1200">
                <a:solidFill>
                  <a:schemeClr val="bg1"/>
                </a:solidFill>
              </a:rPr>
              <a:t> in more than </a:t>
            </a:r>
            <a:r>
              <a:rPr lang="en-US" sz="1200" b="1">
                <a:solidFill>
                  <a:schemeClr val="bg1"/>
                </a:solidFill>
              </a:rPr>
              <a:t>70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b="1">
                <a:solidFill>
                  <a:schemeClr val="bg1"/>
                </a:solidFill>
              </a:rPr>
              <a:t>countries</a:t>
            </a:r>
            <a:r>
              <a:rPr lang="en-US" sz="1200">
                <a:solidFill>
                  <a:schemeClr val="bg1"/>
                </a:solidFill>
              </a:rPr>
              <a:t>, it is only natural for us  to foster a solid culture of inclusion and diversity, so that every employee feels they are part of </a:t>
            </a:r>
            <a:r>
              <a:rPr lang="en-US" sz="1200" b="1">
                <a:solidFill>
                  <a:schemeClr val="bg1"/>
                </a:solidFill>
              </a:rPr>
              <a:t>One Alstom team</a:t>
            </a:r>
            <a:r>
              <a:rPr lang="en-US" sz="1200">
                <a:solidFill>
                  <a:schemeClr val="bg1"/>
                </a:solidFill>
              </a:rPr>
              <a:t>.</a:t>
            </a:r>
            <a:endParaRPr lang="en-GB" sz="1200">
              <a:solidFill>
                <a:schemeClr val="bg1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799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err="1"/>
              <a:t>Moving</a:t>
            </a:r>
            <a:r>
              <a:rPr lang="es-ES"/>
              <a:t> as </a:t>
            </a:r>
            <a:r>
              <a:rPr lang="es-ES" err="1"/>
              <a:t>One</a:t>
            </a:r>
            <a:r>
              <a:rPr lang="es-ES"/>
              <a:t> team (</a:t>
            </a:r>
            <a:r>
              <a:rPr lang="es-ES" err="1"/>
              <a:t>people</a:t>
            </a:r>
            <a:r>
              <a:rPr lang="es-ES"/>
              <a:t> – </a:t>
            </a:r>
            <a:r>
              <a:rPr lang="es-ES" err="1"/>
              <a:t>values</a:t>
            </a:r>
            <a:r>
              <a:rPr lang="es-ES"/>
              <a:t> – </a:t>
            </a:r>
            <a:r>
              <a:rPr lang="es-ES" err="1"/>
              <a:t>process</a:t>
            </a:r>
            <a:r>
              <a:rPr lang="es-ES"/>
              <a:t>)</a:t>
            </a:r>
          </a:p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/>
              <a:t>AIR</a:t>
            </a:r>
          </a:p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Our values are the principles affecting the way we drive our business and make decisions to meet </a:t>
            </a:r>
            <a:br>
              <a:rPr lang="en-US" sz="1200">
                <a:solidFill>
                  <a:schemeClr val="bg1"/>
                </a:solidFill>
              </a:rPr>
            </a:br>
            <a:r>
              <a:rPr lang="en-US" sz="1200">
                <a:solidFill>
                  <a:schemeClr val="bg1"/>
                </a:solidFill>
              </a:rPr>
              <a:t>the company's objectives</a:t>
            </a:r>
          </a:p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With over </a:t>
            </a:r>
            <a:r>
              <a:rPr lang="en-US" sz="1200" b="1">
                <a:solidFill>
                  <a:schemeClr val="bg1"/>
                </a:solidFill>
              </a:rPr>
              <a:t>74,000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b="1">
                <a:solidFill>
                  <a:schemeClr val="bg1"/>
                </a:solidFill>
              </a:rPr>
              <a:t>employees</a:t>
            </a:r>
            <a:r>
              <a:rPr lang="en-US" sz="1200">
                <a:solidFill>
                  <a:schemeClr val="bg1"/>
                </a:solidFill>
              </a:rPr>
              <a:t> in more than </a:t>
            </a:r>
            <a:r>
              <a:rPr lang="en-US" sz="1200" b="1">
                <a:solidFill>
                  <a:schemeClr val="bg1"/>
                </a:solidFill>
              </a:rPr>
              <a:t>70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en-US" sz="1200" b="1">
                <a:solidFill>
                  <a:schemeClr val="bg1"/>
                </a:solidFill>
              </a:rPr>
              <a:t>countries</a:t>
            </a:r>
            <a:r>
              <a:rPr lang="en-US" sz="1200">
                <a:solidFill>
                  <a:schemeClr val="bg1"/>
                </a:solidFill>
              </a:rPr>
              <a:t>, it is only natural for us  to foster a solid culture of inclusion and diversity, so that every employee feels they are part of </a:t>
            </a:r>
            <a:r>
              <a:rPr lang="en-US" sz="1200" b="1">
                <a:solidFill>
                  <a:schemeClr val="bg1"/>
                </a:solidFill>
              </a:rPr>
              <a:t>One Alstom team</a:t>
            </a:r>
          </a:p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endParaRPr lang="es-ES"/>
          </a:p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err="1"/>
              <a:t>Insert</a:t>
            </a:r>
            <a:r>
              <a:rPr lang="es-ES"/>
              <a:t> a </a:t>
            </a:r>
            <a:r>
              <a:rPr lang="es-ES" err="1"/>
              <a:t>diagram</a:t>
            </a:r>
            <a:r>
              <a:rPr lang="es-ES"/>
              <a:t> </a:t>
            </a:r>
            <a:r>
              <a:rPr lang="es-ES" err="1"/>
              <a:t>of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roadmap</a:t>
            </a:r>
            <a:endParaRPr lang="es-ES"/>
          </a:p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/>
              <a:t>Focus </a:t>
            </a:r>
            <a:r>
              <a:rPr lang="es-ES" err="1"/>
              <a:t>on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need</a:t>
            </a:r>
            <a:r>
              <a:rPr lang="es-ES"/>
              <a:t> </a:t>
            </a:r>
            <a:r>
              <a:rPr lang="es-ES" err="1"/>
              <a:t>for</a:t>
            </a:r>
            <a:r>
              <a:rPr lang="es-ES"/>
              <a:t> culture</a:t>
            </a:r>
          </a:p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/>
              <a:t>OBJECTIVE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96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21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Ev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A69C75-405E-3D49-AB50-636B11E2E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03096A3C-2CAE-8642-A387-43F5C6B476F6}"/>
              </a:ext>
            </a:extLst>
          </p:cNvPr>
          <p:cNvSpPr/>
          <p:nvPr userDrawn="1"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16 Imagen" descr="Diagonal.png">
            <a:extLst>
              <a:ext uri="{FF2B5EF4-FFF2-40B4-BE49-F238E27FC236}">
                <a16:creationId xmlns:a16="http://schemas.microsoft.com/office/drawing/2014/main" id="{16BB102E-E2A4-4749-B482-291ED6535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sp>
        <p:nvSpPr>
          <p:cNvPr id="35" name="Redondear rectángulo de esquina del mismo lado 34">
            <a:extLst>
              <a:ext uri="{FF2B5EF4-FFF2-40B4-BE49-F238E27FC236}">
                <a16:creationId xmlns:a16="http://schemas.microsoft.com/office/drawing/2014/main" id="{EB822455-2059-844B-98A4-F7069DB1C6AB}"/>
              </a:ext>
            </a:extLst>
          </p:cNvPr>
          <p:cNvSpPr/>
          <p:nvPr userDrawn="1"/>
        </p:nvSpPr>
        <p:spPr>
          <a:xfrm rot="5400000">
            <a:off x="5303521" y="571501"/>
            <a:ext cx="982980" cy="1159001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A02D192-654A-A345-9A82-2A3515A21AA0}"/>
              </a:ext>
            </a:extLst>
          </p:cNvPr>
          <p:cNvGrpSpPr/>
          <p:nvPr/>
        </p:nvGrpSpPr>
        <p:grpSpPr>
          <a:xfrm>
            <a:off x="-180756" y="5692140"/>
            <a:ext cx="2760771" cy="994412"/>
            <a:chOff x="-719479" y="5854835"/>
            <a:chExt cx="3429730" cy="994412"/>
          </a:xfrm>
        </p:grpSpPr>
        <p:sp>
          <p:nvSpPr>
            <p:cNvPr id="46" name="Redondear rectángulo de esquina del mismo lado 45">
              <a:extLst>
                <a:ext uri="{FF2B5EF4-FFF2-40B4-BE49-F238E27FC236}">
                  <a16:creationId xmlns:a16="http://schemas.microsoft.com/office/drawing/2014/main" id="{E3B5DF85-22EA-B744-83B5-C7B35A5F89B9}"/>
                </a:ext>
              </a:extLst>
            </p:cNvPr>
            <p:cNvSpPr/>
            <p:nvPr/>
          </p:nvSpPr>
          <p:spPr>
            <a:xfrm rot="5400000">
              <a:off x="646771" y="4785767"/>
              <a:ext cx="697230" cy="342973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397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dondear rectángulo de esquina del mismo lado 46">
              <a:extLst>
                <a:ext uri="{FF2B5EF4-FFF2-40B4-BE49-F238E27FC236}">
                  <a16:creationId xmlns:a16="http://schemas.microsoft.com/office/drawing/2014/main" id="{A821B80E-06B1-E349-91DE-4EAB6404F929}"/>
                </a:ext>
              </a:extLst>
            </p:cNvPr>
            <p:cNvSpPr/>
            <p:nvPr/>
          </p:nvSpPr>
          <p:spPr>
            <a:xfrm rot="5400000">
              <a:off x="440003" y="4774608"/>
              <a:ext cx="885261" cy="3045715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397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521B54D3-1E79-6548-8595-07B42446AFC5}"/>
              </a:ext>
            </a:extLst>
          </p:cNvPr>
          <p:cNvGrpSpPr/>
          <p:nvPr userDrawn="1"/>
        </p:nvGrpSpPr>
        <p:grpSpPr>
          <a:xfrm>
            <a:off x="5475768" y="6061995"/>
            <a:ext cx="5567012" cy="593214"/>
            <a:chOff x="8109092" y="6069635"/>
            <a:chExt cx="4148253" cy="442033"/>
          </a:xfrm>
        </p:grpSpPr>
        <p:sp>
          <p:nvSpPr>
            <p:cNvPr id="55" name="object 10">
              <a:extLst>
                <a:ext uri="{FF2B5EF4-FFF2-40B4-BE49-F238E27FC236}">
                  <a16:creationId xmlns:a16="http://schemas.microsoft.com/office/drawing/2014/main" id="{980C8000-717D-1C40-90F7-0AD2B08F7826}"/>
                </a:ext>
              </a:extLst>
            </p:cNvPr>
            <p:cNvSpPr/>
            <p:nvPr userDrawn="1"/>
          </p:nvSpPr>
          <p:spPr>
            <a:xfrm>
              <a:off x="8109092" y="6069635"/>
              <a:ext cx="728438" cy="442033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">
              <a:extLst>
                <a:ext uri="{FF2B5EF4-FFF2-40B4-BE49-F238E27FC236}">
                  <a16:creationId xmlns:a16="http://schemas.microsoft.com/office/drawing/2014/main" id="{628B0BF2-0437-BE45-BA4F-0FFC4F708D87}"/>
                </a:ext>
              </a:extLst>
            </p:cNvPr>
            <p:cNvSpPr/>
            <p:nvPr userDrawn="1"/>
          </p:nvSpPr>
          <p:spPr>
            <a:xfrm>
              <a:off x="9374431" y="6186099"/>
              <a:ext cx="1600382" cy="2238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BE75787F-E73B-DB4E-BD84-36CB9E8FB8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3852" y="6177263"/>
              <a:ext cx="873493" cy="268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68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>
            <a:extLst>
              <a:ext uri="{FF2B5EF4-FFF2-40B4-BE49-F238E27FC236}">
                <a16:creationId xmlns:a16="http://schemas.microsoft.com/office/drawing/2014/main" id="{03096A3C-2CAE-8642-A387-43F5C6B476F6}"/>
              </a:ext>
            </a:extLst>
          </p:cNvPr>
          <p:cNvSpPr/>
          <p:nvPr userDrawn="1"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60D3BAC-0921-674A-AC5B-D607C1191030}"/>
              </a:ext>
            </a:extLst>
          </p:cNvPr>
          <p:cNvSpPr/>
          <p:nvPr userDrawn="1"/>
        </p:nvSpPr>
        <p:spPr>
          <a:xfrm>
            <a:off x="11843875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16 Imagen" descr="Diagonal.png">
            <a:extLst>
              <a:ext uri="{FF2B5EF4-FFF2-40B4-BE49-F238E27FC236}">
                <a16:creationId xmlns:a16="http://schemas.microsoft.com/office/drawing/2014/main" id="{16BB102E-E2A4-4749-B482-291ED6535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pic>
        <p:nvPicPr>
          <p:cNvPr id="26" name="Imagen 25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B65DFD50-D27E-534A-95F7-D511CC61E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7CE2873F-7F95-8140-9EAA-69B2B8B56EAF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5" name="Redondear rectángulo de esquina del mismo lado 34">
              <a:extLst>
                <a:ext uri="{FF2B5EF4-FFF2-40B4-BE49-F238E27FC236}">
                  <a16:creationId xmlns:a16="http://schemas.microsoft.com/office/drawing/2014/main" id="{119C50F7-E4F0-2B49-8E10-3326311A8B40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dondear rectángulo de esquina del mismo lado 35">
              <a:extLst>
                <a:ext uri="{FF2B5EF4-FFF2-40B4-BE49-F238E27FC236}">
                  <a16:creationId xmlns:a16="http://schemas.microsoft.com/office/drawing/2014/main" id="{0B77056D-76D7-1F49-8AA4-4CB955DF1BAA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0608A9B1-4C71-0443-B6C4-A538427CDE0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3" name="Grupo 52">
                <a:extLst>
                  <a:ext uri="{FF2B5EF4-FFF2-40B4-BE49-F238E27FC236}">
                    <a16:creationId xmlns:a16="http://schemas.microsoft.com/office/drawing/2014/main" id="{E5C036B9-DDFE-714B-8EC6-28976F936BD5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5" name="Redondear rectángulo de esquina del mismo lado 54">
                  <a:extLst>
                    <a:ext uri="{FF2B5EF4-FFF2-40B4-BE49-F238E27FC236}">
                      <a16:creationId xmlns:a16="http://schemas.microsoft.com/office/drawing/2014/main" id="{05F86DE8-28B4-E542-AE41-AC154140BB20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6" name="Redondear rectángulo de esquina del mismo lado 55">
                  <a:extLst>
                    <a:ext uri="{FF2B5EF4-FFF2-40B4-BE49-F238E27FC236}">
                      <a16:creationId xmlns:a16="http://schemas.microsoft.com/office/drawing/2014/main" id="{AF722B8B-E396-9148-BA78-79994632207C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4" name="Redondear rectángulo de esquina del mismo lado 53">
                <a:extLst>
                  <a:ext uri="{FF2B5EF4-FFF2-40B4-BE49-F238E27FC236}">
                    <a16:creationId xmlns:a16="http://schemas.microsoft.com/office/drawing/2014/main" id="{8FFF6926-0BB0-8B4A-8DC0-62F3C6964E01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1DB695D6-65B5-A04F-96C5-2701D751FCBD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9EFFD84B-1153-3E4C-A454-58E34D41A44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ACA9F628-8FAB-0744-8090-94AA7C02BB4F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AC23730B-0B4A-AB44-BA6C-F29B7DD121BF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C58C2C89-0327-0D4A-AB96-F2082321A19D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7" name="object 10">
                <a:extLst>
                  <a:ext uri="{FF2B5EF4-FFF2-40B4-BE49-F238E27FC236}">
                    <a16:creationId xmlns:a16="http://schemas.microsoft.com/office/drawing/2014/main" id="{5C86515A-1813-3C42-808D-0A57C834EF60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">
                <a:extLst>
                  <a:ext uri="{FF2B5EF4-FFF2-40B4-BE49-F238E27FC236}">
                    <a16:creationId xmlns:a16="http://schemas.microsoft.com/office/drawing/2014/main" id="{5DDAD963-1EA5-ED40-819D-4AFD4C49B497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Imagen 48">
                <a:extLst>
                  <a:ext uri="{FF2B5EF4-FFF2-40B4-BE49-F238E27FC236}">
                    <a16:creationId xmlns:a16="http://schemas.microsoft.com/office/drawing/2014/main" id="{25D78E7D-4D18-2342-B665-2ED3A35B30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FAA270E7-ECC2-664B-AB5F-B9B3A0051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1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Index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94859456-01C9-1B48-BA0F-DCF4544B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BA71A8F-5E91-1940-AC0E-33550C97960A}"/>
              </a:ext>
            </a:extLst>
          </p:cNvPr>
          <p:cNvSpPr/>
          <p:nvPr userDrawn="1"/>
        </p:nvSpPr>
        <p:spPr>
          <a:xfrm>
            <a:off x="0" y="0"/>
            <a:ext cx="12192000" cy="217170"/>
          </a:xfrm>
          <a:prstGeom prst="rect">
            <a:avLst/>
          </a:prstGeom>
          <a:solidFill>
            <a:srgbClr val="00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9AB4219F-EE26-9046-856A-685222FE00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5886"/>
            <a:ext cx="11522075" cy="464214"/>
          </a:xfrm>
        </p:spPr>
        <p:txBody>
          <a:bodyPr lIns="288000" tIns="288000" rIns="288000" bIns="288000">
            <a:noAutofit/>
          </a:bodyPr>
          <a:lstStyle>
            <a:lvl1pPr>
              <a:defRPr sz="2000" b="1" i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/>
              <a:t>TITLE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9453719-DE8A-9F4D-B57E-51591C5125B9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24" name="Redondear rectángulo de esquina del mismo lado 23">
              <a:extLst>
                <a:ext uri="{FF2B5EF4-FFF2-40B4-BE49-F238E27FC236}">
                  <a16:creationId xmlns:a16="http://schemas.microsoft.com/office/drawing/2014/main" id="{5C5AB72D-44B8-4B4C-9DE8-863D2AD7C051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edondear rectángulo de esquina del mismo lado 24">
              <a:extLst>
                <a:ext uri="{FF2B5EF4-FFF2-40B4-BE49-F238E27FC236}">
                  <a16:creationId xmlns:a16="http://schemas.microsoft.com/office/drawing/2014/main" id="{BD0AC41A-0392-0E4D-ADBF-0CBB7194C411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125A388E-3BD8-314A-AC71-18BED7E0B88F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5" name="Grupo 54">
                <a:extLst>
                  <a:ext uri="{FF2B5EF4-FFF2-40B4-BE49-F238E27FC236}">
                    <a16:creationId xmlns:a16="http://schemas.microsoft.com/office/drawing/2014/main" id="{9D42B86B-005E-6545-920A-475CF573E4D5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7" name="Redondear rectángulo de esquina del mismo lado 56">
                  <a:extLst>
                    <a:ext uri="{FF2B5EF4-FFF2-40B4-BE49-F238E27FC236}">
                      <a16:creationId xmlns:a16="http://schemas.microsoft.com/office/drawing/2014/main" id="{B37ABD45-2EC3-354E-8572-8D9D14EA382A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8" name="Redondear rectángulo de esquina del mismo lado 57">
                  <a:extLst>
                    <a:ext uri="{FF2B5EF4-FFF2-40B4-BE49-F238E27FC236}">
                      <a16:creationId xmlns:a16="http://schemas.microsoft.com/office/drawing/2014/main" id="{8F32E81D-9C4A-BC49-B996-5E7C77ACA2C2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6" name="Redondear rectángulo de esquina del mismo lado 55">
                <a:extLst>
                  <a:ext uri="{FF2B5EF4-FFF2-40B4-BE49-F238E27FC236}">
                    <a16:creationId xmlns:a16="http://schemas.microsoft.com/office/drawing/2014/main" id="{DED4D8AD-2787-764E-B3A8-A40F6A102BFA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9E46E52C-5A76-E746-8132-6EB5D850BFEC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E510DC35-E850-2B42-9EBD-37C452D21888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7269D429-4AE8-2A42-8408-288BA29F71A3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3936D1B-CAC9-7745-ACD5-8980ADFC6C95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FD4353C0-C48B-BD49-ABA6-412B39AB7D63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2C53147C-48E8-E64D-B5C9-5FB6FC8E6D88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">
                <a:extLst>
                  <a:ext uri="{FF2B5EF4-FFF2-40B4-BE49-F238E27FC236}">
                    <a16:creationId xmlns:a16="http://schemas.microsoft.com/office/drawing/2014/main" id="{FEA4398F-8F77-B04D-897A-A05D9641BF68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Imagen 50">
                <a:extLst>
                  <a:ext uri="{FF2B5EF4-FFF2-40B4-BE49-F238E27FC236}">
                    <a16:creationId xmlns:a16="http://schemas.microsoft.com/office/drawing/2014/main" id="{4C03E87E-16F4-534C-9878-176AD3673D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46707617-10F5-E047-BF57-E7DDEDEA8C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41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216" userDrawn="1">
          <p15:clr>
            <a:srgbClr val="FBAE40"/>
          </p15:clr>
        </p15:guide>
        <p15:guide id="5" orient="horz" pos="5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ntent_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BA71A8F-5E91-1940-AC0E-33550C97960A}"/>
              </a:ext>
            </a:extLst>
          </p:cNvPr>
          <p:cNvSpPr/>
          <p:nvPr userDrawn="1"/>
        </p:nvSpPr>
        <p:spPr>
          <a:xfrm>
            <a:off x="0" y="0"/>
            <a:ext cx="12192000" cy="217170"/>
          </a:xfrm>
          <a:prstGeom prst="rect">
            <a:avLst/>
          </a:prstGeom>
          <a:solidFill>
            <a:srgbClr val="00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12CBBBA-09E0-8840-A76F-E912E5DDFBF5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29" name="Redondear rectángulo de esquina del mismo lado 28">
              <a:extLst>
                <a:ext uri="{FF2B5EF4-FFF2-40B4-BE49-F238E27FC236}">
                  <a16:creationId xmlns:a16="http://schemas.microsoft.com/office/drawing/2014/main" id="{27467E64-9A20-2B44-B22F-C4D66DCC846D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dondear rectángulo de esquina del mismo lado 22">
              <a:extLst>
                <a:ext uri="{FF2B5EF4-FFF2-40B4-BE49-F238E27FC236}">
                  <a16:creationId xmlns:a16="http://schemas.microsoft.com/office/drawing/2014/main" id="{2E326D4D-DC4E-2A42-AB56-B3C0D55613D8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DB0AABD1-E8B8-EC40-A81E-B1920203912B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42" name="Grupo 41">
                <a:extLst>
                  <a:ext uri="{FF2B5EF4-FFF2-40B4-BE49-F238E27FC236}">
                    <a16:creationId xmlns:a16="http://schemas.microsoft.com/office/drawing/2014/main" id="{0DBD872C-177B-D945-99F3-014AE22A6D7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44" name="Redondear rectángulo de esquina del mismo lado 43">
                  <a:extLst>
                    <a:ext uri="{FF2B5EF4-FFF2-40B4-BE49-F238E27FC236}">
                      <a16:creationId xmlns:a16="http://schemas.microsoft.com/office/drawing/2014/main" id="{8B2C33F9-CBD1-E24B-93A4-C718CFABCB68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5" name="Redondear rectángulo de esquina del mismo lado 44">
                  <a:extLst>
                    <a:ext uri="{FF2B5EF4-FFF2-40B4-BE49-F238E27FC236}">
                      <a16:creationId xmlns:a16="http://schemas.microsoft.com/office/drawing/2014/main" id="{1AF70714-8BF8-7647-8667-86CB6D9D5F33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43" name="Redondear rectángulo de esquina del mismo lado 42">
                <a:extLst>
                  <a:ext uri="{FF2B5EF4-FFF2-40B4-BE49-F238E27FC236}">
                    <a16:creationId xmlns:a16="http://schemas.microsoft.com/office/drawing/2014/main" id="{C6CC7CB3-BDC0-7746-B9FD-CF7C112105EC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92D04893-3B26-BA4F-B28C-70E117B29774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687CDAFB-4461-1842-BA0C-B1918B1CE346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4D5913F8-F507-8B47-8984-6CBCAFC04E86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CB276B82-0B15-7B4D-B07D-1AD68CB4BFD4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302A3859-9F19-B946-9897-84144494EC8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36" name="object 10">
                <a:extLst>
                  <a:ext uri="{FF2B5EF4-FFF2-40B4-BE49-F238E27FC236}">
                    <a16:creationId xmlns:a16="http://schemas.microsoft.com/office/drawing/2014/main" id="{3881F4FE-99E3-514C-8E33-3BBAE171B507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4">
                <a:extLst>
                  <a:ext uri="{FF2B5EF4-FFF2-40B4-BE49-F238E27FC236}">
                    <a16:creationId xmlns:a16="http://schemas.microsoft.com/office/drawing/2014/main" id="{F2B91247-DB7F-1645-B972-CC524B7F429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AF76DCA8-93CE-5247-8A6A-4F5E199819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2B83B11B-860D-B34C-BD80-01FF47A5D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3494B9D4-F93F-734C-8899-A878EC077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42901"/>
            <a:ext cx="11522075" cy="457199"/>
          </a:xfrm>
        </p:spPr>
        <p:txBody>
          <a:bodyPr lIns="288000" tIns="288000" rIns="288000" bIns="288000">
            <a:noAutofit/>
          </a:bodyPr>
          <a:lstStyle>
            <a:lvl1pPr>
              <a:defRPr sz="2000" b="1" spc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82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216" userDrawn="1">
          <p15:clr>
            <a:srgbClr val="FBAE40"/>
          </p15:clr>
        </p15:guide>
        <p15:guide id="5" orient="horz" pos="504" userDrawn="1">
          <p15:clr>
            <a:srgbClr val="FBAE40"/>
          </p15:clr>
        </p15:guide>
        <p15:guide id="6" orient="horz" pos="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Content_slid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BA71A8F-5E91-1940-AC0E-33550C97960A}"/>
              </a:ext>
            </a:extLst>
          </p:cNvPr>
          <p:cNvSpPr/>
          <p:nvPr userDrawn="1"/>
        </p:nvSpPr>
        <p:spPr>
          <a:xfrm>
            <a:off x="0" y="0"/>
            <a:ext cx="12192000" cy="217170"/>
          </a:xfrm>
          <a:prstGeom prst="rect">
            <a:avLst/>
          </a:prstGeom>
          <a:solidFill>
            <a:srgbClr val="00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864670B-8BD9-BD4C-8ED0-242779E6D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42901"/>
            <a:ext cx="11522075" cy="457199"/>
          </a:xfrm>
        </p:spPr>
        <p:txBody>
          <a:bodyPr lIns="288000" tIns="288000" rIns="288000" bIns="288000" anchor="ctr">
            <a:noAutofit/>
          </a:bodyPr>
          <a:lstStyle>
            <a:lvl1pPr>
              <a:defRPr sz="2000" b="1" i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A396C4C-82E6-D449-9C9D-07BDE1EF0E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3" y="1031875"/>
            <a:ext cx="5365750" cy="4376738"/>
          </a:xfrm>
        </p:spPr>
        <p:txBody>
          <a:bodyPr lIns="288000" tIns="288000" rIns="288000" bIns="28800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98300"/>
              </a:buClr>
              <a:buFont typeface="Courier New" panose="02070309020205020404" pitchFamily="49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98300"/>
              </a:buClr>
              <a:buFont typeface="Wingdings" pitchFamily="2" charset="2"/>
              <a:buChar char="§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98300"/>
              </a:buClr>
              <a:buFont typeface="Wingdings" pitchFamily="2" charset="2"/>
              <a:buChar char="ü"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C2965C6E-F779-9D49-ABEE-639E5C2BF7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363" y="1031875"/>
            <a:ext cx="5400675" cy="4376738"/>
          </a:xfrm>
        </p:spPr>
        <p:txBody>
          <a:bodyPr lIns="288000" tIns="288000" rIns="288000" bIns="288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E0CBCE4-1D28-9149-BF0F-AD2AE0B99A35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25" name="Redondear rectángulo de esquina del mismo lado 24">
              <a:extLst>
                <a:ext uri="{FF2B5EF4-FFF2-40B4-BE49-F238E27FC236}">
                  <a16:creationId xmlns:a16="http://schemas.microsoft.com/office/drawing/2014/main" id="{A036D2D3-D46B-3C44-BBE9-373F3C623C08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dondear rectángulo de esquina del mismo lado 25">
              <a:extLst>
                <a:ext uri="{FF2B5EF4-FFF2-40B4-BE49-F238E27FC236}">
                  <a16:creationId xmlns:a16="http://schemas.microsoft.com/office/drawing/2014/main" id="{A7A4CE8B-7CA6-CB4E-848F-4F9A0D7B71B0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22328851-14B5-494C-BBBA-8C5E32B3400C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6" name="Grupo 55">
                <a:extLst>
                  <a:ext uri="{FF2B5EF4-FFF2-40B4-BE49-F238E27FC236}">
                    <a16:creationId xmlns:a16="http://schemas.microsoft.com/office/drawing/2014/main" id="{48E1845A-1503-FC4D-824F-F4A240C0D53E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8" name="Redondear rectángulo de esquina del mismo lado 57">
                  <a:extLst>
                    <a:ext uri="{FF2B5EF4-FFF2-40B4-BE49-F238E27FC236}">
                      <a16:creationId xmlns:a16="http://schemas.microsoft.com/office/drawing/2014/main" id="{BF923527-C7F3-5547-9DAA-FB28B6ECF877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9" name="Redondear rectángulo de esquina del mismo lado 58">
                  <a:extLst>
                    <a:ext uri="{FF2B5EF4-FFF2-40B4-BE49-F238E27FC236}">
                      <a16:creationId xmlns:a16="http://schemas.microsoft.com/office/drawing/2014/main" id="{30E31FA8-5A91-8C42-99FD-733A784CC7A2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7" name="Redondear rectángulo de esquina del mismo lado 56">
                <a:extLst>
                  <a:ext uri="{FF2B5EF4-FFF2-40B4-BE49-F238E27FC236}">
                    <a16:creationId xmlns:a16="http://schemas.microsoft.com/office/drawing/2014/main" id="{F0D301B4-203E-FC44-9BCC-CEFC4593BF70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AFE216CA-A38B-A945-BA64-98700E452C79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485FFD5B-1972-EC4B-9C01-BCAF42AD6CDC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E817CA49-3469-2B41-9455-EB4CE277A443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F6B2DB53-3B04-5048-BAD6-7674250B0C86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28895CB3-E5D0-7240-9844-8BD96DF8CCD7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50" name="object 10">
                <a:extLst>
                  <a:ext uri="{FF2B5EF4-FFF2-40B4-BE49-F238E27FC236}">
                    <a16:creationId xmlns:a16="http://schemas.microsoft.com/office/drawing/2014/main" id="{83295FF1-4E54-0040-A0FA-7D7C9D9CD40B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">
                <a:extLst>
                  <a:ext uri="{FF2B5EF4-FFF2-40B4-BE49-F238E27FC236}">
                    <a16:creationId xmlns:a16="http://schemas.microsoft.com/office/drawing/2014/main" id="{04D421FE-F6BF-4242-8442-2DE5E58E3AD5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2" name="Imagen 51">
                <a:extLst>
                  <a:ext uri="{FF2B5EF4-FFF2-40B4-BE49-F238E27FC236}">
                    <a16:creationId xmlns:a16="http://schemas.microsoft.com/office/drawing/2014/main" id="{C5FBB82A-FC71-5641-B8D7-1F019AC52F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3ECA7067-4911-FD41-AA33-DC7472DC51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5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216" userDrawn="1">
          <p15:clr>
            <a:srgbClr val="FBAE40"/>
          </p15:clr>
        </p15:guide>
        <p15:guide id="5" orient="horz" pos="504" userDrawn="1">
          <p15:clr>
            <a:srgbClr val="FBAE40"/>
          </p15:clr>
        </p15:guide>
        <p15:guide id="6" pos="4067" userDrawn="1">
          <p15:clr>
            <a:srgbClr val="FBAE40"/>
          </p15:clr>
        </p15:guide>
        <p15:guide id="7" pos="3591" userDrawn="1">
          <p15:clr>
            <a:srgbClr val="FBAE40"/>
          </p15:clr>
        </p15:guide>
        <p15:guide id="8" orient="horz" pos="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losur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uente en el campo&#10;&#10;Descripción generada automáticamente">
            <a:extLst>
              <a:ext uri="{FF2B5EF4-FFF2-40B4-BE49-F238E27FC236}">
                <a16:creationId xmlns:a16="http://schemas.microsoft.com/office/drawing/2014/main" id="{56D810B9-689F-C348-9E81-AFFB4AD40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D56A3A7-030A-D54D-A000-683C68B5A43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33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0364065-A66A-764A-B949-CFFA1835A46F}"/>
              </a:ext>
            </a:extLst>
          </p:cNvPr>
          <p:cNvSpPr/>
          <p:nvPr userDrawn="1"/>
        </p:nvSpPr>
        <p:spPr>
          <a:xfrm>
            <a:off x="4793497" y="4360752"/>
            <a:ext cx="2605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16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www.irsc2022.com</a:t>
            </a:r>
          </a:p>
        </p:txBody>
      </p:sp>
      <p:pic>
        <p:nvPicPr>
          <p:cNvPr id="35" name="Imagen 3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42F56FF-9808-984F-B35D-6391D4F5A2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300" y="1581377"/>
            <a:ext cx="2997200" cy="2313014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008142FF-8A95-8746-B2F2-338ECEF1395A}"/>
              </a:ext>
            </a:extLst>
          </p:cNvPr>
          <p:cNvGrpSpPr/>
          <p:nvPr userDrawn="1"/>
        </p:nvGrpSpPr>
        <p:grpSpPr>
          <a:xfrm>
            <a:off x="1968262" y="5501736"/>
            <a:ext cx="8255476" cy="801656"/>
            <a:chOff x="2217595" y="5661224"/>
            <a:chExt cx="8255476" cy="801656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EF72A299-5A90-CF48-8A04-906EF8E779F0}"/>
                </a:ext>
              </a:extLst>
            </p:cNvPr>
            <p:cNvSpPr/>
            <p:nvPr userDrawn="1"/>
          </p:nvSpPr>
          <p:spPr>
            <a:xfrm>
              <a:off x="2217595" y="5661224"/>
              <a:ext cx="1321072" cy="8016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">
              <a:extLst>
                <a:ext uri="{FF2B5EF4-FFF2-40B4-BE49-F238E27FC236}">
                  <a16:creationId xmlns:a16="http://schemas.microsoft.com/office/drawing/2014/main" id="{44E1254D-0942-AC48-A187-075C758D927E}"/>
                </a:ext>
              </a:extLst>
            </p:cNvPr>
            <p:cNvSpPr/>
            <p:nvPr userDrawn="1"/>
          </p:nvSpPr>
          <p:spPr>
            <a:xfrm>
              <a:off x="4762598" y="5859036"/>
              <a:ext cx="2902402" cy="4060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0131CA2E-B8DB-8B4F-9F52-949909381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8931" y="5818873"/>
              <a:ext cx="1584140" cy="486358"/>
            </a:xfrm>
            <a:prstGeom prst="rect">
              <a:avLst/>
            </a:prstGeom>
          </p:spPr>
        </p:pic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B163762-FC22-7742-87DE-D18F27BE29F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7000"/>
            <a:ext cx="0" cy="2489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6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Whit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2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CFAD21-F685-7848-989B-01C26639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74E67B-0B64-3646-BFA5-CE2C928E7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CF8E60-4E27-A944-8B9E-C1B76BA3A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1661FE2-8BF4-E84F-8A7E-4F8FA9C0986D}" type="datetimeFigureOut">
              <a:rPr lang="es-ES" smtClean="0"/>
              <a:pPr/>
              <a:t>21/02/2023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F2E3E2-F5EA-7242-9507-2CD383086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3961A5-99B4-394B-8505-0BDFD8762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1017D71-58BB-7B4E-9D8A-B0A0F4D4A22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0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  <p:sldLayoutId id="2147483689" r:id="rId3"/>
    <p:sldLayoutId id="2147483687" r:id="rId4"/>
    <p:sldLayoutId id="2147483690" r:id="rId5"/>
    <p:sldLayoutId id="2147483691" r:id="rId6"/>
    <p:sldLayoutId id="214748367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emf"/><Relationship Id="rId7" Type="http://schemas.openxmlformats.org/officeDocument/2006/relationships/image" Target="../media/image1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emf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emf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emf"/><Relationship Id="rId7" Type="http://schemas.openxmlformats.org/officeDocument/2006/relationships/image" Target="../media/image10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emf"/><Relationship Id="rId7" Type="http://schemas.openxmlformats.org/officeDocument/2006/relationships/image" Target="../media/image10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7CBED65-E3B3-BC41-ABD6-27B60525F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81" y="552894"/>
            <a:ext cx="2541182" cy="1737482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14A3697D-45A6-1249-B58C-9EDB1B0F303B}"/>
              </a:ext>
            </a:extLst>
          </p:cNvPr>
          <p:cNvSpPr txBox="1"/>
          <p:nvPr/>
        </p:nvSpPr>
        <p:spPr>
          <a:xfrm>
            <a:off x="794571" y="2909112"/>
            <a:ext cx="3479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4000" b="1" spc="30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IRSC 2022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FF0C406-0163-BB49-8594-D6B4C13CA16A}"/>
              </a:ext>
            </a:extLst>
          </p:cNvPr>
          <p:cNvSpPr txBox="1"/>
          <p:nvPr/>
        </p:nvSpPr>
        <p:spPr>
          <a:xfrm>
            <a:off x="826467" y="3683632"/>
            <a:ext cx="3863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400" spc="30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RAILWAY </a:t>
            </a:r>
            <a:br>
              <a:rPr lang="es-ES" sz="1400" spc="30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1400" spc="30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 COUNCIL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A8DC6AC-6D3D-DF4C-BC84-3F6F176EE1D2}"/>
              </a:ext>
            </a:extLst>
          </p:cNvPr>
          <p:cNvSpPr txBox="1"/>
          <p:nvPr/>
        </p:nvSpPr>
        <p:spPr>
          <a:xfrm>
            <a:off x="826468" y="4596155"/>
            <a:ext cx="5241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200" b="1" spc="300" dirty="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SEVILLA, OCTOBER 16-21, 2022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3BEB058-E34B-BB4D-8A2E-D30E03988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4" y="4252467"/>
            <a:ext cx="2268813" cy="290322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7FCEC2C3-0E1D-D540-8546-682D3610C98D}"/>
              </a:ext>
            </a:extLst>
          </p:cNvPr>
          <p:cNvSpPr/>
          <p:nvPr/>
        </p:nvSpPr>
        <p:spPr>
          <a:xfrm>
            <a:off x="9372600" y="3187700"/>
            <a:ext cx="2336800" cy="2336800"/>
          </a:xfrm>
          <a:prstGeom prst="ellipse">
            <a:avLst/>
          </a:prstGeom>
          <a:solidFill>
            <a:schemeClr val="bg1"/>
          </a:solidFill>
          <a:ln>
            <a:solidFill>
              <a:srgbClr val="E9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 17">
            <a:extLst>
              <a:ext uri="{FF2B5EF4-FFF2-40B4-BE49-F238E27FC236}">
                <a16:creationId xmlns:a16="http://schemas.microsoft.com/office/drawing/2014/main" id="{E425CE40-BF57-42A1-9E57-F03EB607D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616479" y="4052964"/>
            <a:ext cx="1862212" cy="66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B4A1E23-BC35-7942-85A1-A59CE2E7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36" y="342534"/>
            <a:ext cx="11522075" cy="457199"/>
          </a:xfrm>
        </p:spPr>
        <p:txBody>
          <a:bodyPr lIns="288000" tIns="288000" rIns="288000" bIns="288000"/>
          <a:lstStyle/>
          <a:p>
            <a:r>
              <a:rPr lang="es-ES" sz="2000"/>
              <a:t>Alstom </a:t>
            </a:r>
            <a:r>
              <a:rPr lang="es-ES" sz="2000" err="1"/>
              <a:t>Railway</a:t>
            </a:r>
            <a:r>
              <a:rPr lang="es-ES" sz="2000"/>
              <a:t> Safety Culture </a:t>
            </a:r>
            <a:r>
              <a:rPr lang="es-ES" sz="2000" err="1"/>
              <a:t>Campaign</a:t>
            </a:r>
            <a:endParaRPr lang="es-ES"/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CACFA64-E4A9-4412-A5F1-9C32611A54D5}"/>
              </a:ext>
            </a:extLst>
          </p:cNvPr>
          <p:cNvCxnSpPr>
            <a:cxnSpLocks/>
          </p:cNvCxnSpPr>
          <p:nvPr/>
        </p:nvCxnSpPr>
        <p:spPr>
          <a:xfrm>
            <a:off x="5903819" y="923205"/>
            <a:ext cx="534466" cy="1087"/>
          </a:xfrm>
          <a:prstGeom prst="line">
            <a:avLst/>
          </a:prstGeom>
          <a:noFill/>
          <a:ln w="19050" cap="flat" cmpd="sng" algn="ctr">
            <a:solidFill>
              <a:srgbClr val="006869"/>
            </a:solidFill>
            <a:prstDash val="solid"/>
            <a:miter lim="800000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C28F0BC-FCE9-4CD7-A867-021549FC8B90}"/>
              </a:ext>
            </a:extLst>
          </p:cNvPr>
          <p:cNvSpPr/>
          <p:nvPr/>
        </p:nvSpPr>
        <p:spPr>
          <a:xfrm>
            <a:off x="488996" y="1259402"/>
            <a:ext cx="1633678" cy="40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BE36358-67DE-4FBD-B16E-CB665FD83D82}"/>
              </a:ext>
            </a:extLst>
          </p:cNvPr>
          <p:cNvGrpSpPr/>
          <p:nvPr/>
        </p:nvGrpSpPr>
        <p:grpSpPr>
          <a:xfrm>
            <a:off x="289486" y="1160836"/>
            <a:ext cx="4854512" cy="4507360"/>
            <a:chOff x="5768" y="1436913"/>
            <a:chExt cx="5421087" cy="5421087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768AAB48-7BAB-48F8-A794-25C91CE411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8" y="1436913"/>
              <a:ext cx="5421087" cy="542108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842519D4-CE4E-4687-8EE4-EC5FA78783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176" y="2136321"/>
              <a:ext cx="4022270" cy="402227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41B791EC-7BC5-4784-91C8-6E185E6F29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6675" y="2707820"/>
              <a:ext cx="2879272" cy="287927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66D3E76C-DDBE-430F-9E60-84FCA45A5B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89203" y="3320348"/>
              <a:ext cx="1654216" cy="16542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TextBox 39">
              <a:extLst>
                <a:ext uri="{FF2B5EF4-FFF2-40B4-BE49-F238E27FC236}">
                  <a16:creationId xmlns:a16="http://schemas.microsoft.com/office/drawing/2014/main" id="{55453FCF-EF66-4366-B727-D197CC639D1D}"/>
                </a:ext>
              </a:extLst>
            </p:cNvPr>
            <p:cNvSpPr txBox="1"/>
            <p:nvPr/>
          </p:nvSpPr>
          <p:spPr>
            <a:xfrm>
              <a:off x="2138472" y="1507907"/>
              <a:ext cx="1328058" cy="40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2022-23</a:t>
              </a:r>
            </a:p>
          </p:txBody>
        </p:sp>
        <p:sp>
          <p:nvSpPr>
            <p:cNvPr id="193" name="TextBox 40">
              <a:extLst>
                <a:ext uri="{FF2B5EF4-FFF2-40B4-BE49-F238E27FC236}">
                  <a16:creationId xmlns:a16="http://schemas.microsoft.com/office/drawing/2014/main" id="{E98010A7-12E5-4742-806B-8F113601645F}"/>
                </a:ext>
              </a:extLst>
            </p:cNvPr>
            <p:cNvSpPr txBox="1"/>
            <p:nvPr/>
          </p:nvSpPr>
          <p:spPr>
            <a:xfrm>
              <a:off x="2079523" y="2203135"/>
              <a:ext cx="1328058" cy="40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2023-24</a:t>
              </a:r>
            </a:p>
          </p:txBody>
        </p:sp>
        <p:sp>
          <p:nvSpPr>
            <p:cNvPr id="194" name="TextBox 41">
              <a:extLst>
                <a:ext uri="{FF2B5EF4-FFF2-40B4-BE49-F238E27FC236}">
                  <a16:creationId xmlns:a16="http://schemas.microsoft.com/office/drawing/2014/main" id="{5235CE60-176A-4C06-95DA-E703687E7586}"/>
                </a:ext>
              </a:extLst>
            </p:cNvPr>
            <p:cNvSpPr txBox="1"/>
            <p:nvPr/>
          </p:nvSpPr>
          <p:spPr>
            <a:xfrm>
              <a:off x="2073889" y="2783204"/>
              <a:ext cx="1328058" cy="40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2024-25</a:t>
              </a:r>
            </a:p>
          </p:txBody>
        </p:sp>
        <p:sp>
          <p:nvSpPr>
            <p:cNvPr id="195" name="TextBox 42">
              <a:extLst>
                <a:ext uri="{FF2B5EF4-FFF2-40B4-BE49-F238E27FC236}">
                  <a16:creationId xmlns:a16="http://schemas.microsoft.com/office/drawing/2014/main" id="{9E0DE55F-98AF-4282-A9E0-A5D4EBC508AF}"/>
                </a:ext>
              </a:extLst>
            </p:cNvPr>
            <p:cNvSpPr txBox="1"/>
            <p:nvPr/>
          </p:nvSpPr>
          <p:spPr>
            <a:xfrm>
              <a:off x="2027765" y="3422426"/>
              <a:ext cx="1328058" cy="40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2025-26</a:t>
              </a:r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B564EA85-3351-4000-91BF-08EADA6D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983" y="2153473"/>
            <a:ext cx="1414627" cy="1022267"/>
          </a:xfrm>
          <a:prstGeom prst="rect">
            <a:avLst/>
          </a:prstGeom>
        </p:spPr>
      </p:pic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A26CD68B-323D-4674-BD65-2882CC5E6EFB}"/>
              </a:ext>
            </a:extLst>
          </p:cNvPr>
          <p:cNvSpPr/>
          <p:nvPr/>
        </p:nvSpPr>
        <p:spPr>
          <a:xfrm>
            <a:off x="8009613" y="5569374"/>
            <a:ext cx="4104000" cy="277586"/>
          </a:xfrm>
          <a:prstGeom prst="roundRect">
            <a:avLst>
              <a:gd name="adj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Customers &amp; Suppliers &amp; External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8554F430-BDE5-45E9-9519-C51A4C89176B}"/>
              </a:ext>
            </a:extLst>
          </p:cNvPr>
          <p:cNvSpPr/>
          <p:nvPr/>
        </p:nvSpPr>
        <p:spPr>
          <a:xfrm>
            <a:off x="7986810" y="4886816"/>
            <a:ext cx="4104000" cy="305345"/>
          </a:xfrm>
          <a:prstGeom prst="roundRect">
            <a:avLst>
              <a:gd name="adj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Employees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C0B042E4-0C66-42FB-BDB3-4BD587F1974A}"/>
              </a:ext>
            </a:extLst>
          </p:cNvPr>
          <p:cNvSpPr/>
          <p:nvPr/>
        </p:nvSpPr>
        <p:spPr>
          <a:xfrm>
            <a:off x="7986810" y="4559693"/>
            <a:ext cx="4104000" cy="277586"/>
          </a:xfrm>
          <a:prstGeom prst="roundRect">
            <a:avLst>
              <a:gd name="adj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Leadership &amp; Management</a:t>
            </a:r>
          </a:p>
        </p:txBody>
      </p:sp>
      <p:pic>
        <p:nvPicPr>
          <p:cNvPr id="151" name="Picture 150" descr="Logo, company name&#10;&#10;Description automatically generated">
            <a:extLst>
              <a:ext uri="{FF2B5EF4-FFF2-40B4-BE49-F238E27FC236}">
                <a16:creationId xmlns:a16="http://schemas.microsoft.com/office/drawing/2014/main" id="{F0918909-8A82-4118-BEE8-477C51507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08" y="1218602"/>
            <a:ext cx="945934" cy="91320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36636381-2814-49E6-AE5B-F866F42316C7}"/>
              </a:ext>
            </a:extLst>
          </p:cNvPr>
          <p:cNvCxnSpPr>
            <a:cxnSpLocks/>
          </p:cNvCxnSpPr>
          <p:nvPr/>
        </p:nvCxnSpPr>
        <p:spPr>
          <a:xfrm flipV="1">
            <a:off x="7029045" y="924292"/>
            <a:ext cx="3859161" cy="5616"/>
          </a:xfrm>
          <a:prstGeom prst="line">
            <a:avLst/>
          </a:prstGeom>
          <a:noFill/>
          <a:ln w="19050" cap="flat" cmpd="sng" algn="ctr">
            <a:solidFill>
              <a:srgbClr val="006338"/>
            </a:solidFill>
            <a:prstDash val="solid"/>
            <a:miter lim="800000"/>
          </a:ln>
          <a:effectLst/>
        </p:spPr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BCF5B738-3592-4F0B-A099-E5F55E4A62C3}"/>
              </a:ext>
            </a:extLst>
          </p:cNvPr>
          <p:cNvCxnSpPr>
            <a:cxnSpLocks/>
          </p:cNvCxnSpPr>
          <p:nvPr/>
        </p:nvCxnSpPr>
        <p:spPr>
          <a:xfrm>
            <a:off x="6464629" y="1694285"/>
            <a:ext cx="262466" cy="0"/>
          </a:xfrm>
          <a:prstGeom prst="line">
            <a:avLst/>
          </a:prstGeom>
          <a:noFill/>
          <a:ln w="19050" cap="flat" cmpd="sng" algn="ctr">
            <a:solidFill>
              <a:srgbClr val="006869"/>
            </a:solidFill>
            <a:prstDash val="solid"/>
            <a:miter lim="800000"/>
          </a:ln>
          <a:effectLst/>
        </p:spPr>
      </p:cxnSp>
      <p:sp>
        <p:nvSpPr>
          <p:cNvPr id="154" name="TextBox 51">
            <a:extLst>
              <a:ext uri="{FF2B5EF4-FFF2-40B4-BE49-F238E27FC236}">
                <a16:creationId xmlns:a16="http://schemas.microsoft.com/office/drawing/2014/main" id="{EDE85771-EB6B-462F-A1A5-B342C77569D2}"/>
              </a:ext>
            </a:extLst>
          </p:cNvPr>
          <p:cNvSpPr txBox="1"/>
          <p:nvPr/>
        </p:nvSpPr>
        <p:spPr>
          <a:xfrm>
            <a:off x="7680842" y="1259794"/>
            <a:ext cx="3443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 Safety Training  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ACE8216A-AB80-491D-984F-69DC4D2C60E3}"/>
              </a:ext>
            </a:extLst>
          </p:cNvPr>
          <p:cNvCxnSpPr>
            <a:cxnSpLocks/>
          </p:cNvCxnSpPr>
          <p:nvPr/>
        </p:nvCxnSpPr>
        <p:spPr>
          <a:xfrm>
            <a:off x="7974949" y="2707812"/>
            <a:ext cx="2913257" cy="0"/>
          </a:xfrm>
          <a:prstGeom prst="line">
            <a:avLst/>
          </a:prstGeom>
          <a:noFill/>
          <a:ln w="19050" cap="flat" cmpd="sng" algn="ctr">
            <a:solidFill>
              <a:srgbClr val="006338"/>
            </a:solidFill>
            <a:prstDash val="solid"/>
            <a:miter lim="800000"/>
          </a:ln>
          <a:effectLst/>
        </p:spPr>
      </p:cxnSp>
      <p:sp>
        <p:nvSpPr>
          <p:cNvPr id="156" name="TextBox 53">
            <a:extLst>
              <a:ext uri="{FF2B5EF4-FFF2-40B4-BE49-F238E27FC236}">
                <a16:creationId xmlns:a16="http://schemas.microsoft.com/office/drawing/2014/main" id="{6A04C459-EC28-49ED-B355-628E0CD94D16}"/>
              </a:ext>
            </a:extLst>
          </p:cNvPr>
          <p:cNvSpPr txBox="1"/>
          <p:nvPr/>
        </p:nvSpPr>
        <p:spPr>
          <a:xfrm>
            <a:off x="8009344" y="2242419"/>
            <a:ext cx="3443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 Safety Communication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E1499522-3214-4C04-B51D-BFC0EA69C0C6}"/>
              </a:ext>
            </a:extLst>
          </p:cNvPr>
          <p:cNvCxnSpPr>
            <a:cxnSpLocks/>
          </p:cNvCxnSpPr>
          <p:nvPr/>
        </p:nvCxnSpPr>
        <p:spPr>
          <a:xfrm flipV="1">
            <a:off x="3666206" y="3684416"/>
            <a:ext cx="3388700" cy="33056"/>
          </a:xfrm>
          <a:prstGeom prst="line">
            <a:avLst/>
          </a:prstGeom>
          <a:noFill/>
          <a:ln w="19050" cap="flat" cmpd="sng" algn="ctr">
            <a:solidFill>
              <a:srgbClr val="006338"/>
            </a:solidFill>
            <a:prstDash val="solid"/>
            <a:miter lim="800000"/>
          </a:ln>
          <a:effectLst/>
        </p:spPr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D1978877-731B-4E87-8177-B23ADC7CC86E}"/>
              </a:ext>
            </a:extLst>
          </p:cNvPr>
          <p:cNvCxnSpPr>
            <a:cxnSpLocks/>
          </p:cNvCxnSpPr>
          <p:nvPr/>
        </p:nvCxnSpPr>
        <p:spPr>
          <a:xfrm>
            <a:off x="6441361" y="2702147"/>
            <a:ext cx="737850" cy="0"/>
          </a:xfrm>
          <a:prstGeom prst="line">
            <a:avLst/>
          </a:prstGeom>
          <a:noFill/>
          <a:ln w="19050" cap="flat" cmpd="sng" algn="ctr">
            <a:solidFill>
              <a:srgbClr val="006869"/>
            </a:solidFill>
            <a:prstDash val="solid"/>
            <a:miter lim="800000"/>
          </a:ln>
          <a:effectLst/>
        </p:spPr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B797E323-105F-4CDF-B104-060D4C1A4A09}"/>
              </a:ext>
            </a:extLst>
          </p:cNvPr>
          <p:cNvCxnSpPr>
            <a:cxnSpLocks/>
          </p:cNvCxnSpPr>
          <p:nvPr/>
        </p:nvCxnSpPr>
        <p:spPr>
          <a:xfrm>
            <a:off x="7839911" y="3726728"/>
            <a:ext cx="3048295" cy="0"/>
          </a:xfrm>
          <a:prstGeom prst="line">
            <a:avLst/>
          </a:prstGeom>
          <a:noFill/>
          <a:ln w="19050" cap="flat" cmpd="sng" algn="ctr">
            <a:solidFill>
              <a:srgbClr val="006338"/>
            </a:solidFill>
            <a:prstDash val="solid"/>
            <a:miter lim="800000"/>
          </a:ln>
          <a:effectLst/>
        </p:spPr>
      </p:cxnSp>
      <p:sp>
        <p:nvSpPr>
          <p:cNvPr id="160" name="TextBox 57">
            <a:extLst>
              <a:ext uri="{FF2B5EF4-FFF2-40B4-BE49-F238E27FC236}">
                <a16:creationId xmlns:a16="http://schemas.microsoft.com/office/drawing/2014/main" id="{FECE1884-5EAC-40AD-8355-54046583C773}"/>
              </a:ext>
            </a:extLst>
          </p:cNvPr>
          <p:cNvSpPr txBox="1"/>
          <p:nvPr/>
        </p:nvSpPr>
        <p:spPr>
          <a:xfrm>
            <a:off x="7105215" y="527253"/>
            <a:ext cx="3798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 Safety Governance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586A12D-EFEE-479B-998B-FD2A39A09E13}"/>
              </a:ext>
            </a:extLst>
          </p:cNvPr>
          <p:cNvCxnSpPr>
            <a:cxnSpLocks/>
          </p:cNvCxnSpPr>
          <p:nvPr/>
        </p:nvCxnSpPr>
        <p:spPr>
          <a:xfrm flipV="1">
            <a:off x="3676933" y="1688780"/>
            <a:ext cx="2809420" cy="1510017"/>
          </a:xfrm>
          <a:prstGeom prst="line">
            <a:avLst/>
          </a:prstGeom>
          <a:noFill/>
          <a:ln w="19050" cap="flat" cmpd="sng" algn="ctr">
            <a:solidFill>
              <a:srgbClr val="006338"/>
            </a:solidFill>
            <a:prstDash val="solid"/>
            <a:miter lim="800000"/>
          </a:ln>
          <a:effectLst/>
        </p:spPr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F2A19B0F-115A-476E-B344-3EAF71B12001}"/>
              </a:ext>
            </a:extLst>
          </p:cNvPr>
          <p:cNvCxnSpPr>
            <a:cxnSpLocks/>
          </p:cNvCxnSpPr>
          <p:nvPr/>
        </p:nvCxnSpPr>
        <p:spPr>
          <a:xfrm flipV="1">
            <a:off x="3684277" y="2702147"/>
            <a:ext cx="2754008" cy="768229"/>
          </a:xfrm>
          <a:prstGeom prst="line">
            <a:avLst/>
          </a:prstGeom>
          <a:noFill/>
          <a:ln w="19050" cap="flat" cmpd="sng" algn="ctr">
            <a:solidFill>
              <a:srgbClr val="006338"/>
            </a:solidFill>
            <a:prstDash val="solid"/>
            <a:miter lim="800000"/>
          </a:ln>
          <a:effectLst/>
        </p:spPr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DA040AE4-564D-4116-994D-F1C6F4D57056}"/>
              </a:ext>
            </a:extLst>
          </p:cNvPr>
          <p:cNvCxnSpPr>
            <a:cxnSpLocks/>
          </p:cNvCxnSpPr>
          <p:nvPr/>
        </p:nvCxnSpPr>
        <p:spPr>
          <a:xfrm flipV="1">
            <a:off x="3536237" y="930268"/>
            <a:ext cx="2364436" cy="2014618"/>
          </a:xfrm>
          <a:prstGeom prst="line">
            <a:avLst/>
          </a:prstGeom>
          <a:noFill/>
          <a:ln w="19050" cap="flat" cmpd="sng" algn="ctr">
            <a:solidFill>
              <a:srgbClr val="006338"/>
            </a:solidFill>
            <a:prstDash val="solid"/>
            <a:miter lim="800000"/>
          </a:ln>
          <a:effectLst/>
        </p:spPr>
      </p:cxnSp>
      <p:sp>
        <p:nvSpPr>
          <p:cNvPr id="165" name="TextBox 72">
            <a:extLst>
              <a:ext uri="{FF2B5EF4-FFF2-40B4-BE49-F238E27FC236}">
                <a16:creationId xmlns:a16="http://schemas.microsoft.com/office/drawing/2014/main" id="{51D9D60A-4CF2-418A-BF14-9A720DB018F2}"/>
              </a:ext>
            </a:extLst>
          </p:cNvPr>
          <p:cNvSpPr txBox="1"/>
          <p:nvPr/>
        </p:nvSpPr>
        <p:spPr>
          <a:xfrm>
            <a:off x="7965980" y="3277402"/>
            <a:ext cx="34436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 Safety Champions</a:t>
            </a:r>
          </a:p>
        </p:txBody>
      </p:sp>
      <p:pic>
        <p:nvPicPr>
          <p:cNvPr id="166" name="Picture 165" descr="Icon&#10;&#10;Description automatically generated">
            <a:extLst>
              <a:ext uri="{FF2B5EF4-FFF2-40B4-BE49-F238E27FC236}">
                <a16:creationId xmlns:a16="http://schemas.microsoft.com/office/drawing/2014/main" id="{5CD98589-EFE7-44A1-9E70-AC55CC942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192" y="3197408"/>
            <a:ext cx="920911" cy="920911"/>
          </a:xfrm>
          <a:prstGeom prst="rect">
            <a:avLst/>
          </a:prstGeom>
        </p:spPr>
      </p:pic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8897BA6C-6DE9-4D20-85AE-65045579B345}"/>
              </a:ext>
            </a:extLst>
          </p:cNvPr>
          <p:cNvCxnSpPr>
            <a:cxnSpLocks/>
          </p:cNvCxnSpPr>
          <p:nvPr/>
        </p:nvCxnSpPr>
        <p:spPr>
          <a:xfrm flipV="1">
            <a:off x="7645712" y="1658415"/>
            <a:ext cx="3242494" cy="40163"/>
          </a:xfrm>
          <a:prstGeom prst="line">
            <a:avLst/>
          </a:prstGeom>
          <a:noFill/>
          <a:ln w="19050" cap="flat" cmpd="sng" algn="ctr">
            <a:solidFill>
              <a:srgbClr val="006338"/>
            </a:solidFill>
            <a:prstDash val="solid"/>
            <a:miter lim="800000"/>
          </a:ln>
          <a:effectLst/>
        </p:spPr>
      </p:cxnSp>
      <p:sp>
        <p:nvSpPr>
          <p:cNvPr id="168" name="TextBox 29">
            <a:extLst>
              <a:ext uri="{FF2B5EF4-FFF2-40B4-BE49-F238E27FC236}">
                <a16:creationId xmlns:a16="http://schemas.microsoft.com/office/drawing/2014/main" id="{1F1808FD-8A82-4C9D-8E8B-3F19334EC6DD}"/>
              </a:ext>
            </a:extLst>
          </p:cNvPr>
          <p:cNvSpPr txBox="1"/>
          <p:nvPr/>
        </p:nvSpPr>
        <p:spPr>
          <a:xfrm>
            <a:off x="8096769" y="4183193"/>
            <a:ext cx="251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populations:</a:t>
            </a:r>
          </a:p>
        </p:txBody>
      </p:sp>
      <p:pic>
        <p:nvPicPr>
          <p:cNvPr id="169" name="Picture 168" descr="Icon&#10;&#10;Description automatically generated">
            <a:extLst>
              <a:ext uri="{FF2B5EF4-FFF2-40B4-BE49-F238E27FC236}">
                <a16:creationId xmlns:a16="http://schemas.microsoft.com/office/drawing/2014/main" id="{611DB6F9-8173-4F5D-B5A6-2E81CE9DF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21" y="388512"/>
            <a:ext cx="869394" cy="869394"/>
          </a:xfrm>
          <a:prstGeom prst="rect">
            <a:avLst/>
          </a:prstGeom>
        </p:spPr>
      </p:pic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36AB5218-D19B-44BC-B974-F5B821AF13D5}"/>
              </a:ext>
            </a:extLst>
          </p:cNvPr>
          <p:cNvSpPr/>
          <p:nvPr/>
        </p:nvSpPr>
        <p:spPr>
          <a:xfrm>
            <a:off x="8009613" y="5247827"/>
            <a:ext cx="4104000" cy="277586"/>
          </a:xfrm>
          <a:prstGeom prst="roundRect">
            <a:avLst>
              <a:gd name="adj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 Network</a:t>
            </a:r>
          </a:p>
        </p:txBody>
      </p:sp>
      <p:pic>
        <p:nvPicPr>
          <p:cNvPr id="175" name="Picture 174" descr="The 4 Steps To Perfect Customer Survey Design | Thematic">
            <a:extLst>
              <a:ext uri="{FF2B5EF4-FFF2-40B4-BE49-F238E27FC236}">
                <a16:creationId xmlns:a16="http://schemas.microsoft.com/office/drawing/2014/main" id="{995AA9A3-E968-44F4-969E-F70459FA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70" y="3223625"/>
            <a:ext cx="718503" cy="54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Isosceles Triangle 175">
            <a:extLst>
              <a:ext uri="{FF2B5EF4-FFF2-40B4-BE49-F238E27FC236}">
                <a16:creationId xmlns:a16="http://schemas.microsoft.com/office/drawing/2014/main" id="{22F167A2-F36A-4D4F-8765-92074BCA21EC}"/>
              </a:ext>
            </a:extLst>
          </p:cNvPr>
          <p:cNvSpPr/>
          <p:nvPr/>
        </p:nvSpPr>
        <p:spPr>
          <a:xfrm rot="13427282">
            <a:off x="4437752" y="2091953"/>
            <a:ext cx="74627" cy="64373"/>
          </a:xfrm>
          <a:prstGeom prst="triangle">
            <a:avLst/>
          </a:prstGeom>
          <a:solidFill>
            <a:srgbClr val="006338"/>
          </a:solidFill>
          <a:ln>
            <a:solidFill>
              <a:srgbClr val="006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77" name="Isosceles Triangle 176">
            <a:extLst>
              <a:ext uri="{FF2B5EF4-FFF2-40B4-BE49-F238E27FC236}">
                <a16:creationId xmlns:a16="http://schemas.microsoft.com/office/drawing/2014/main" id="{7D173C0A-25D2-4F2E-B90B-9B3A4808E689}"/>
              </a:ext>
            </a:extLst>
          </p:cNvPr>
          <p:cNvSpPr/>
          <p:nvPr/>
        </p:nvSpPr>
        <p:spPr>
          <a:xfrm rot="13427282">
            <a:off x="3983691" y="2493600"/>
            <a:ext cx="74627" cy="64373"/>
          </a:xfrm>
          <a:prstGeom prst="triangle">
            <a:avLst/>
          </a:prstGeom>
          <a:solidFill>
            <a:srgbClr val="006338"/>
          </a:solidFill>
          <a:ln>
            <a:solidFill>
              <a:srgbClr val="006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78" name="Isosceles Triangle 177">
            <a:extLst>
              <a:ext uri="{FF2B5EF4-FFF2-40B4-BE49-F238E27FC236}">
                <a16:creationId xmlns:a16="http://schemas.microsoft.com/office/drawing/2014/main" id="{F8226A37-2C81-41E2-8600-0AEFE78AF5EF}"/>
              </a:ext>
            </a:extLst>
          </p:cNvPr>
          <p:cNvSpPr/>
          <p:nvPr/>
        </p:nvSpPr>
        <p:spPr>
          <a:xfrm rot="13955871">
            <a:off x="3616648" y="2814587"/>
            <a:ext cx="74627" cy="64373"/>
          </a:xfrm>
          <a:prstGeom prst="triangle">
            <a:avLst/>
          </a:prstGeom>
          <a:solidFill>
            <a:srgbClr val="006338"/>
          </a:solidFill>
          <a:ln>
            <a:solidFill>
              <a:srgbClr val="006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79" name="Isosceles Triangle 178">
            <a:extLst>
              <a:ext uri="{FF2B5EF4-FFF2-40B4-BE49-F238E27FC236}">
                <a16:creationId xmlns:a16="http://schemas.microsoft.com/office/drawing/2014/main" id="{AED858F5-8736-484F-8099-C706696FECE8}"/>
              </a:ext>
            </a:extLst>
          </p:cNvPr>
          <p:cNvSpPr/>
          <p:nvPr/>
        </p:nvSpPr>
        <p:spPr>
          <a:xfrm rot="14580823">
            <a:off x="3763871" y="3092093"/>
            <a:ext cx="74627" cy="64373"/>
          </a:xfrm>
          <a:prstGeom prst="triangle">
            <a:avLst/>
          </a:prstGeom>
          <a:solidFill>
            <a:srgbClr val="006338"/>
          </a:solidFill>
          <a:ln>
            <a:solidFill>
              <a:srgbClr val="006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0" name="Isosceles Triangle 179">
            <a:extLst>
              <a:ext uri="{FF2B5EF4-FFF2-40B4-BE49-F238E27FC236}">
                <a16:creationId xmlns:a16="http://schemas.microsoft.com/office/drawing/2014/main" id="{ABD9F2C7-0E72-475D-B263-FA364457C710}"/>
              </a:ext>
            </a:extLst>
          </p:cNvPr>
          <p:cNvSpPr/>
          <p:nvPr/>
        </p:nvSpPr>
        <p:spPr>
          <a:xfrm rot="13916499">
            <a:off x="4211704" y="2852769"/>
            <a:ext cx="74627" cy="64373"/>
          </a:xfrm>
          <a:prstGeom prst="triangle">
            <a:avLst/>
          </a:prstGeom>
          <a:solidFill>
            <a:srgbClr val="006338"/>
          </a:solidFill>
          <a:ln>
            <a:solidFill>
              <a:srgbClr val="006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39068D02-8E01-459D-BC69-E39C7D9F864A}"/>
              </a:ext>
            </a:extLst>
          </p:cNvPr>
          <p:cNvSpPr/>
          <p:nvPr/>
        </p:nvSpPr>
        <p:spPr>
          <a:xfrm rot="14826022">
            <a:off x="3843204" y="3377546"/>
            <a:ext cx="74627" cy="64373"/>
          </a:xfrm>
          <a:prstGeom prst="triangle">
            <a:avLst/>
          </a:prstGeom>
          <a:solidFill>
            <a:srgbClr val="006338"/>
          </a:solidFill>
          <a:ln>
            <a:solidFill>
              <a:srgbClr val="006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2" name="Isosceles Triangle 181">
            <a:extLst>
              <a:ext uri="{FF2B5EF4-FFF2-40B4-BE49-F238E27FC236}">
                <a16:creationId xmlns:a16="http://schemas.microsoft.com/office/drawing/2014/main" id="{0AEFC1ED-F15C-4A0E-960F-1F24A2BA2CEB}"/>
              </a:ext>
            </a:extLst>
          </p:cNvPr>
          <p:cNvSpPr/>
          <p:nvPr/>
        </p:nvSpPr>
        <p:spPr>
          <a:xfrm rot="14632479">
            <a:off x="4323123" y="3245746"/>
            <a:ext cx="74627" cy="64373"/>
          </a:xfrm>
          <a:prstGeom prst="triangle">
            <a:avLst/>
          </a:prstGeom>
          <a:solidFill>
            <a:srgbClr val="006338"/>
          </a:solidFill>
          <a:ln>
            <a:solidFill>
              <a:srgbClr val="006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3" name="Isosceles Triangle 182">
            <a:extLst>
              <a:ext uri="{FF2B5EF4-FFF2-40B4-BE49-F238E27FC236}">
                <a16:creationId xmlns:a16="http://schemas.microsoft.com/office/drawing/2014/main" id="{D50A0C30-0EC2-4259-8135-7A7D3446D8B0}"/>
              </a:ext>
            </a:extLst>
          </p:cNvPr>
          <p:cNvSpPr/>
          <p:nvPr/>
        </p:nvSpPr>
        <p:spPr>
          <a:xfrm rot="15861780">
            <a:off x="4318958" y="3687583"/>
            <a:ext cx="74627" cy="64373"/>
          </a:xfrm>
          <a:prstGeom prst="triangle">
            <a:avLst/>
          </a:prstGeom>
          <a:solidFill>
            <a:srgbClr val="006338"/>
          </a:solidFill>
          <a:ln>
            <a:solidFill>
              <a:srgbClr val="006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4" name="Isosceles Triangle 183">
            <a:extLst>
              <a:ext uri="{FF2B5EF4-FFF2-40B4-BE49-F238E27FC236}">
                <a16:creationId xmlns:a16="http://schemas.microsoft.com/office/drawing/2014/main" id="{BB7F3CCA-C07B-477A-899C-1B931A85CCD2}"/>
              </a:ext>
            </a:extLst>
          </p:cNvPr>
          <p:cNvSpPr/>
          <p:nvPr/>
        </p:nvSpPr>
        <p:spPr>
          <a:xfrm rot="15861780">
            <a:off x="4919259" y="3676718"/>
            <a:ext cx="74627" cy="64373"/>
          </a:xfrm>
          <a:prstGeom prst="triangle">
            <a:avLst/>
          </a:prstGeom>
          <a:solidFill>
            <a:srgbClr val="006338"/>
          </a:solidFill>
          <a:ln>
            <a:solidFill>
              <a:srgbClr val="006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5" name="Isosceles Triangle 184">
            <a:extLst>
              <a:ext uri="{FF2B5EF4-FFF2-40B4-BE49-F238E27FC236}">
                <a16:creationId xmlns:a16="http://schemas.microsoft.com/office/drawing/2014/main" id="{328BC566-EB86-46D0-A8DF-38B98CC0DCED}"/>
              </a:ext>
            </a:extLst>
          </p:cNvPr>
          <p:cNvSpPr/>
          <p:nvPr/>
        </p:nvSpPr>
        <p:spPr>
          <a:xfrm rot="15861780">
            <a:off x="5323243" y="3809433"/>
            <a:ext cx="74627" cy="6437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6" name="Isosceles Triangle 185">
            <a:extLst>
              <a:ext uri="{FF2B5EF4-FFF2-40B4-BE49-F238E27FC236}">
                <a16:creationId xmlns:a16="http://schemas.microsoft.com/office/drawing/2014/main" id="{491506A7-2B08-4168-9952-53A884617313}"/>
              </a:ext>
            </a:extLst>
          </p:cNvPr>
          <p:cNvSpPr/>
          <p:nvPr/>
        </p:nvSpPr>
        <p:spPr>
          <a:xfrm rot="14606407">
            <a:off x="4896478" y="3087899"/>
            <a:ext cx="74627" cy="64373"/>
          </a:xfrm>
          <a:prstGeom prst="triangle">
            <a:avLst/>
          </a:prstGeom>
          <a:solidFill>
            <a:srgbClr val="006338"/>
          </a:solidFill>
          <a:ln>
            <a:solidFill>
              <a:srgbClr val="006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7" name="Isosceles Triangle 186">
            <a:extLst>
              <a:ext uri="{FF2B5EF4-FFF2-40B4-BE49-F238E27FC236}">
                <a16:creationId xmlns:a16="http://schemas.microsoft.com/office/drawing/2014/main" id="{06ADB627-5691-49AC-ADD2-A8C5A7BBAED5}"/>
              </a:ext>
            </a:extLst>
          </p:cNvPr>
          <p:cNvSpPr/>
          <p:nvPr/>
        </p:nvSpPr>
        <p:spPr>
          <a:xfrm rot="13916499">
            <a:off x="4749179" y="2565412"/>
            <a:ext cx="74627" cy="64373"/>
          </a:xfrm>
          <a:prstGeom prst="triangle">
            <a:avLst/>
          </a:prstGeom>
          <a:solidFill>
            <a:srgbClr val="006338"/>
          </a:solidFill>
          <a:ln>
            <a:solidFill>
              <a:srgbClr val="006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08" name="Isosceles Triangle 207">
            <a:extLst>
              <a:ext uri="{FF2B5EF4-FFF2-40B4-BE49-F238E27FC236}">
                <a16:creationId xmlns:a16="http://schemas.microsoft.com/office/drawing/2014/main" id="{01BF884E-BEBC-4630-9576-3537ED5CD107}"/>
              </a:ext>
            </a:extLst>
          </p:cNvPr>
          <p:cNvSpPr/>
          <p:nvPr/>
        </p:nvSpPr>
        <p:spPr>
          <a:xfrm rot="15861780">
            <a:off x="3799035" y="3690776"/>
            <a:ext cx="74627" cy="64373"/>
          </a:xfrm>
          <a:prstGeom prst="triangle">
            <a:avLst/>
          </a:prstGeom>
          <a:solidFill>
            <a:srgbClr val="006338"/>
          </a:solidFill>
          <a:ln>
            <a:solidFill>
              <a:srgbClr val="006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3" name="Image 17">
            <a:extLst>
              <a:ext uri="{FF2B5EF4-FFF2-40B4-BE49-F238E27FC236}">
                <a16:creationId xmlns:a16="http://schemas.microsoft.com/office/drawing/2014/main" id="{5221CF70-39B9-4632-819B-14708B3E06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4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B4A1E23-BC35-7942-85A1-A59CE2E7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08" y="342460"/>
            <a:ext cx="11522075" cy="457199"/>
          </a:xfrm>
        </p:spPr>
        <p:txBody>
          <a:bodyPr lIns="288000" tIns="288000" rIns="288000" bIns="288000"/>
          <a:lstStyle/>
          <a:p>
            <a:r>
              <a:rPr lang="es-ES"/>
              <a:t>Alstom </a:t>
            </a:r>
            <a:r>
              <a:rPr lang="es-ES" err="1"/>
              <a:t>Railway</a:t>
            </a:r>
            <a:r>
              <a:rPr lang="es-ES"/>
              <a:t> Safety </a:t>
            </a:r>
            <a:r>
              <a:rPr lang="es-ES" err="1"/>
              <a:t>Governance</a:t>
            </a:r>
            <a:endParaRPr lang="es-ES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12D8E72-D5E6-004A-99DA-C8C110793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275" y="1424291"/>
            <a:ext cx="6121828" cy="4587387"/>
          </a:xfrm>
        </p:spPr>
        <p:txBody>
          <a:bodyPr>
            <a:noAutofit/>
          </a:bodyPr>
          <a:lstStyle/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400" dirty="0" err="1"/>
              <a:t>Objectives</a:t>
            </a:r>
            <a:endParaRPr lang="es-ES" sz="1400" dirty="0"/>
          </a:p>
          <a:p>
            <a:pPr lvl="1"/>
            <a:r>
              <a:rPr lang="es-ES" sz="1200" dirty="0"/>
              <a:t>SMS Performance </a:t>
            </a:r>
            <a:r>
              <a:rPr lang="es-ES" sz="1200" dirty="0" err="1"/>
              <a:t>monitoring</a:t>
            </a:r>
            <a:r>
              <a:rPr lang="es-ES" sz="1200" dirty="0"/>
              <a:t> and Support</a:t>
            </a:r>
          </a:p>
          <a:p>
            <a:pPr lvl="1"/>
            <a:r>
              <a:rPr lang="es-ES" sz="1200" dirty="0"/>
              <a:t>Share </a:t>
            </a:r>
            <a:r>
              <a:rPr lang="es-ES" sz="1200" dirty="0" err="1"/>
              <a:t>learning</a:t>
            </a:r>
            <a:endParaRPr lang="es-ES" sz="1200" dirty="0"/>
          </a:p>
          <a:p>
            <a:pPr lvl="1"/>
            <a:r>
              <a:rPr lang="es-ES" sz="1200" dirty="0"/>
              <a:t>Drive </a:t>
            </a:r>
            <a:r>
              <a:rPr lang="es-ES" sz="1200" dirty="0" err="1"/>
              <a:t>Improvement</a:t>
            </a:r>
            <a:r>
              <a:rPr lang="es-ES" sz="1200" dirty="0"/>
              <a:t> </a:t>
            </a:r>
            <a:r>
              <a:rPr lang="es-ES" sz="1200" dirty="0" err="1"/>
              <a:t>Programs</a:t>
            </a:r>
            <a:r>
              <a:rPr lang="es-ES" sz="1200" dirty="0"/>
              <a:t> </a:t>
            </a:r>
          </a:p>
          <a:p>
            <a:pPr lvl="1"/>
            <a:r>
              <a:rPr lang="es-ES" sz="1200" dirty="0" err="1"/>
              <a:t>Promote</a:t>
            </a:r>
            <a:r>
              <a:rPr lang="es-ES" sz="1200" dirty="0"/>
              <a:t> positive </a:t>
            </a:r>
            <a:r>
              <a:rPr lang="es-ES" sz="1200" dirty="0" err="1"/>
              <a:t>behaviours</a:t>
            </a:r>
            <a:endParaRPr lang="es-ES" sz="1200" dirty="0"/>
          </a:p>
          <a:p>
            <a:pPr>
              <a:lnSpc>
                <a:spcPct val="220000"/>
              </a:lnSpc>
            </a:pPr>
            <a:r>
              <a:rPr lang="es-ES" sz="1400" dirty="0" err="1"/>
              <a:t>Benefits</a:t>
            </a:r>
            <a:r>
              <a:rPr lang="es-ES" sz="1400" dirty="0"/>
              <a:t>:</a:t>
            </a:r>
          </a:p>
          <a:p>
            <a:pPr lvl="1"/>
            <a:r>
              <a:rPr lang="es-ES" sz="1200" dirty="0" err="1"/>
              <a:t>Empowerement</a:t>
            </a:r>
            <a:r>
              <a:rPr lang="es-ES" sz="1200" dirty="0"/>
              <a:t> – </a:t>
            </a:r>
            <a:r>
              <a:rPr lang="es-ES" sz="1200" dirty="0" err="1"/>
              <a:t>Engagement</a:t>
            </a:r>
            <a:r>
              <a:rPr lang="es-ES" sz="1200" dirty="0"/>
              <a:t>  - </a:t>
            </a:r>
            <a:r>
              <a:rPr lang="es-ES" sz="1200" dirty="0" err="1"/>
              <a:t>Informed</a:t>
            </a:r>
            <a:r>
              <a:rPr lang="es-ES" sz="1200" dirty="0"/>
              <a:t> </a:t>
            </a:r>
            <a:r>
              <a:rPr lang="es-ES" sz="1200" dirty="0" err="1"/>
              <a:t>teams</a:t>
            </a:r>
            <a:endParaRPr lang="es-ES" sz="1200" dirty="0"/>
          </a:p>
          <a:p>
            <a:pPr lvl="1"/>
            <a:r>
              <a:rPr lang="es-ES" sz="1200" dirty="0" err="1"/>
              <a:t>Collaboration</a:t>
            </a:r>
            <a:r>
              <a:rPr lang="es-ES" sz="1200" dirty="0"/>
              <a:t> </a:t>
            </a:r>
            <a:r>
              <a:rPr lang="es-ES" sz="1200" dirty="0" err="1"/>
              <a:t>boosting</a:t>
            </a:r>
            <a:r>
              <a:rPr lang="es-ES" sz="1200" dirty="0"/>
              <a:t> – Proactive </a:t>
            </a:r>
            <a:r>
              <a:rPr lang="es-ES" sz="1200" dirty="0" err="1"/>
              <a:t>mindset</a:t>
            </a:r>
            <a:endParaRPr lang="es-ES" sz="1200" dirty="0"/>
          </a:p>
          <a:p>
            <a:pPr lvl="1"/>
            <a:r>
              <a:rPr lang="es-ES" sz="1200" dirty="0" err="1"/>
              <a:t>Targetted</a:t>
            </a:r>
            <a:r>
              <a:rPr lang="es-ES" sz="1200" dirty="0"/>
              <a:t> </a:t>
            </a:r>
            <a:r>
              <a:rPr lang="es-ES" sz="1200" dirty="0" err="1"/>
              <a:t>awareness</a:t>
            </a:r>
            <a:r>
              <a:rPr lang="es-ES" sz="1200" dirty="0"/>
              <a:t> </a:t>
            </a:r>
            <a:r>
              <a:rPr lang="es-ES" sz="1200" dirty="0" err="1"/>
              <a:t>initiatives</a:t>
            </a:r>
            <a:r>
              <a:rPr lang="es-ES" sz="1200" dirty="0"/>
              <a:t> </a:t>
            </a:r>
            <a:endParaRPr lang="es-ES" sz="80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701D9A8-6DE5-489D-9463-60C651E104FB}"/>
              </a:ext>
            </a:extLst>
          </p:cNvPr>
          <p:cNvSpPr txBox="1">
            <a:spLocks/>
          </p:cNvSpPr>
          <p:nvPr/>
        </p:nvSpPr>
        <p:spPr>
          <a:xfrm>
            <a:off x="440738" y="744826"/>
            <a:ext cx="11520000" cy="32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8768"/>
              </a:buClr>
              <a:buSzPct val="120000"/>
              <a:buFont typeface="Wingdings" charset="2"/>
              <a:buNone/>
              <a:tabLst/>
              <a:defRPr sz="2000" b="1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008768"/>
              </a:buClr>
              <a:buSzPct val="120000"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008768"/>
              </a:buClr>
              <a:buSzTx/>
              <a:buFont typeface="Symbol" charset="2"/>
              <a:buChar char="-"/>
              <a:tabLst/>
              <a:defRPr sz="1400" b="0" i="0" u="none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008768"/>
              </a:buClr>
              <a:buSzPts val="900"/>
              <a:buFont typeface="Wingdings" charset="0"/>
              <a:buChar char="o"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20000" eaLnBrk="1" hangingPunct="1">
              <a:defRPr sz="1400">
                <a:latin typeface="+mn-lt"/>
              </a:defRPr>
            </a:lvl5pPr>
            <a:lvl6pPr marL="2520000" eaLnBrk="1" hangingPunct="1">
              <a:defRPr sz="1400">
                <a:latin typeface="+mn-lt"/>
              </a:defRPr>
            </a:lvl6pPr>
            <a:lvl7pPr marL="2520000" eaLnBrk="1" hangingPunct="1">
              <a:defRPr sz="1400">
                <a:latin typeface="+mn-lt"/>
              </a:defRPr>
            </a:lvl7pPr>
            <a:lvl8pPr marL="2520000" eaLnBrk="1" hangingPunct="1">
              <a:defRPr sz="1400">
                <a:latin typeface="+mn-lt"/>
              </a:defRPr>
            </a:lvl8pPr>
            <a:lvl9pPr marL="2520000" eaLnBrk="1" hangingPunct="1">
              <a:defRPr sz="1400">
                <a:latin typeface="+mn-lt"/>
              </a:defRPr>
            </a:lvl9pPr>
          </a:lstStyle>
          <a:p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Improved and integrated in Alstom Governance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D445AFB4-E2FB-4A11-B66D-8C0703BA8C8E}"/>
              </a:ext>
            </a:extLst>
          </p:cNvPr>
          <p:cNvSpPr>
            <a:spLocks noGrp="1"/>
          </p:cNvSpPr>
          <p:nvPr/>
        </p:nvSpPr>
        <p:spPr bwMode="gray">
          <a:xfrm>
            <a:off x="5723804" y="2247943"/>
            <a:ext cx="8307073" cy="417044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68288" indent="-268288" algn="l" defTabSz="9144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●"/>
              <a:tabLst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90538" indent="-222250" algn="l" defTabSz="914400" rtl="0" eaLnBrk="1" latinLnBrk="0" hangingPunct="1">
              <a:lnSpc>
                <a:spcPct val="95000"/>
              </a:lnSpc>
              <a:spcBef>
                <a:spcPts val="0"/>
              </a:spcBef>
              <a:buSzPct val="100000"/>
              <a:buFont typeface="Arial" pitchFamily="34" charset="0"/>
              <a:buChar char="-"/>
              <a:tabLst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90538" indent="223838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Char char=""/>
              <a:tabLst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714375" indent="223838" algn="l" defTabSz="914400" rtl="0" eaLnBrk="1" latinLnBrk="0" hangingPunct="1">
              <a:lnSpc>
                <a:spcPct val="95000"/>
              </a:lnSpc>
              <a:spcBef>
                <a:spcPts val="0"/>
              </a:spcBef>
              <a:buSzPct val="100000"/>
              <a:buFont typeface="Arial" pitchFamily="34" charset="0"/>
              <a:buChar char="-"/>
              <a:tabLst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8213" indent="223838" algn="l" defTabSz="914400" rtl="0" eaLnBrk="1" latinLnBrk="0" hangingPunct="1">
              <a:lnSpc>
                <a:spcPct val="9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  <a:tabLst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712788" indent="1764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712788" indent="1764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712788" indent="1764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712788" indent="1764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 </a:t>
            </a:r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id="{88C4CCEE-D6C9-4A1B-957F-20B81D9E3084}"/>
              </a:ext>
            </a:extLst>
          </p:cNvPr>
          <p:cNvGrpSpPr/>
          <p:nvPr/>
        </p:nvGrpSpPr>
        <p:grpSpPr>
          <a:xfrm>
            <a:off x="5650059" y="1309830"/>
            <a:ext cx="6541944" cy="4078788"/>
            <a:chOff x="169689" y="1001022"/>
            <a:chExt cx="10530316" cy="5170237"/>
          </a:xfrm>
        </p:grpSpPr>
        <p:sp>
          <p:nvSpPr>
            <p:cNvPr id="18" name="TextBox 77">
              <a:extLst>
                <a:ext uri="{FF2B5EF4-FFF2-40B4-BE49-F238E27FC236}">
                  <a16:creationId xmlns:a16="http://schemas.microsoft.com/office/drawing/2014/main" id="{CD6CE527-2A66-44EE-8A18-EC1A677596DC}"/>
                </a:ext>
              </a:extLst>
            </p:cNvPr>
            <p:cNvSpPr txBox="1"/>
            <p:nvPr/>
          </p:nvSpPr>
          <p:spPr>
            <a:xfrm>
              <a:off x="6634554" y="5244427"/>
              <a:ext cx="3822602" cy="663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>
                  <a:solidFill>
                    <a:srgbClr val="E983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Railway SMS Assurance and Improvement</a:t>
              </a:r>
              <a:endParaRPr lang="en-GB" sz="900" b="1" dirty="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Rechteck 60">
              <a:extLst>
                <a:ext uri="{FF2B5EF4-FFF2-40B4-BE49-F238E27FC236}">
                  <a16:creationId xmlns:a16="http://schemas.microsoft.com/office/drawing/2014/main" id="{32D1A724-4F14-42E3-83F9-C7241390AE04}"/>
                </a:ext>
              </a:extLst>
            </p:cNvPr>
            <p:cNvSpPr/>
            <p:nvPr/>
          </p:nvSpPr>
          <p:spPr>
            <a:xfrm>
              <a:off x="4064566" y="3144922"/>
              <a:ext cx="1823665" cy="68880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36000" bIns="7200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GB" sz="1100" b="1" i="0" u="sng" strike="noStrike" kern="1200" cap="none" spc="0" normalizeH="0" baseline="0" noProof="0">
                  <a:ln>
                    <a:noFill/>
                  </a:ln>
                  <a:solidFill>
                    <a:srgbClr val="2D375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Region </a:t>
              </a:r>
              <a:r>
                <a:rPr lang="en-GB" sz="1100" b="1" u="sng">
                  <a:solidFill>
                    <a:srgbClr val="2D3750"/>
                  </a:solidFill>
                  <a:latin typeface="+mj-lt"/>
                </a:rPr>
                <a:t>RSA Boards **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lang="en-GB" sz="1100" i="1">
                  <a:solidFill>
                    <a:srgbClr val="2D3750"/>
                  </a:solidFill>
                  <a:latin typeface="+mj-lt"/>
                </a:rPr>
                <a:t>Min twice a year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r>
                <a:rPr kumimoji="0" lang="en-GB" sz="1100" b="1" i="0" u="sng" strike="noStrike" kern="1200" cap="none" spc="0" normalizeH="0" baseline="0" noProof="0">
                  <a:ln>
                    <a:noFill/>
                  </a:ln>
                  <a:solidFill>
                    <a:srgbClr val="2D375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Chair</a:t>
              </a:r>
              <a:r>
                <a:rPr lang="en-GB" sz="1100" b="1" u="sng">
                  <a:solidFill>
                    <a:srgbClr val="2D3750"/>
                  </a:solidFill>
                  <a:latin typeface="+mj-lt"/>
                </a:rPr>
                <a:t>: </a:t>
              </a:r>
              <a:r>
                <a:rPr lang="en-GB" sz="1100" b="1">
                  <a:solidFill>
                    <a:srgbClr val="2D3750"/>
                  </a:solidFill>
                  <a:latin typeface="+mj-lt"/>
                </a:rPr>
                <a:t>Reg President</a:t>
              </a:r>
              <a:endParaRPr kumimoji="0" lang="en-GB" sz="1100" b="0" i="0" strike="noStrike" kern="1200" cap="none" spc="0" normalizeH="0" baseline="0" noProof="0">
                <a:ln>
                  <a:noFill/>
                </a:ln>
                <a:solidFill>
                  <a:srgbClr val="2D375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D305826E-ED64-49B3-8FF0-F6A9C3CB3FEA}"/>
                </a:ext>
              </a:extLst>
            </p:cNvPr>
            <p:cNvGrpSpPr/>
            <p:nvPr/>
          </p:nvGrpSpPr>
          <p:grpSpPr>
            <a:xfrm>
              <a:off x="340329" y="1001022"/>
              <a:ext cx="10359676" cy="5170237"/>
              <a:chOff x="776852" y="907029"/>
              <a:chExt cx="10359676" cy="5170237"/>
            </a:xfrm>
          </p:grpSpPr>
          <p:sp>
            <p:nvSpPr>
              <p:cNvPr id="25" name="TextBox 5">
                <a:extLst>
                  <a:ext uri="{FF2B5EF4-FFF2-40B4-BE49-F238E27FC236}">
                    <a16:creationId xmlns:a16="http://schemas.microsoft.com/office/drawing/2014/main" id="{B593E488-05B7-4407-ACEA-60EF1CABC6E2}"/>
                  </a:ext>
                </a:extLst>
              </p:cNvPr>
              <p:cNvSpPr txBox="1"/>
              <p:nvPr/>
            </p:nvSpPr>
            <p:spPr>
              <a:xfrm>
                <a:off x="4318500" y="5166646"/>
                <a:ext cx="2929584" cy="66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400" b="1" dirty="0">
                    <a:solidFill>
                      <a:schemeClr val="accent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Implementation of Railway SMS</a:t>
                </a:r>
              </a:p>
            </p:txBody>
          </p:sp>
          <p:sp>
            <p:nvSpPr>
              <p:cNvPr id="26" name="TextBox 78">
                <a:extLst>
                  <a:ext uri="{FF2B5EF4-FFF2-40B4-BE49-F238E27FC236}">
                    <a16:creationId xmlns:a16="http://schemas.microsoft.com/office/drawing/2014/main" id="{78847408-6BC6-426B-8557-6517CEC9A487}"/>
                  </a:ext>
                </a:extLst>
              </p:cNvPr>
              <p:cNvSpPr txBox="1"/>
              <p:nvPr/>
            </p:nvSpPr>
            <p:spPr>
              <a:xfrm>
                <a:off x="776852" y="5140942"/>
                <a:ext cx="4122603" cy="936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400" b="1" dirty="0">
                    <a:solidFill>
                      <a:schemeClr val="accent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Management of Safety Events  Operational Railway Safety  KPI</a:t>
                </a:r>
              </a:p>
            </p:txBody>
          </p:sp>
          <p:sp>
            <p:nvSpPr>
              <p:cNvPr id="27" name="Flowchart: Connector 12">
                <a:extLst>
                  <a:ext uri="{FF2B5EF4-FFF2-40B4-BE49-F238E27FC236}">
                    <a16:creationId xmlns:a16="http://schemas.microsoft.com/office/drawing/2014/main" id="{164F6FBA-A4F1-4511-B079-045FB614FD5D}"/>
                  </a:ext>
                </a:extLst>
              </p:cNvPr>
              <p:cNvSpPr/>
              <p:nvPr/>
            </p:nvSpPr>
            <p:spPr>
              <a:xfrm>
                <a:off x="1492621" y="1262111"/>
                <a:ext cx="8231030" cy="3668113"/>
              </a:xfrm>
              <a:prstGeom prst="flowChartConnector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8" name="Flowchart: Connector 56">
                <a:extLst>
                  <a:ext uri="{FF2B5EF4-FFF2-40B4-BE49-F238E27FC236}">
                    <a16:creationId xmlns:a16="http://schemas.microsoft.com/office/drawing/2014/main" id="{A2C940AA-FD03-40CA-B61A-9FAC2DD37127}"/>
                  </a:ext>
                </a:extLst>
              </p:cNvPr>
              <p:cNvSpPr/>
              <p:nvPr/>
            </p:nvSpPr>
            <p:spPr>
              <a:xfrm>
                <a:off x="2008981" y="1623818"/>
                <a:ext cx="7127034" cy="294257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9" name="Rechteck 30">
                <a:hlinkClick r:id="" action="ppaction://noaction"/>
                <a:extLst>
                  <a:ext uri="{FF2B5EF4-FFF2-40B4-BE49-F238E27FC236}">
                    <a16:creationId xmlns:a16="http://schemas.microsoft.com/office/drawing/2014/main" id="{889167DE-A9C8-41D6-A29F-4E35CA3B15E3}"/>
                  </a:ext>
                </a:extLst>
              </p:cNvPr>
              <p:cNvSpPr/>
              <p:nvPr/>
            </p:nvSpPr>
            <p:spPr>
              <a:xfrm>
                <a:off x="1616692" y="4526325"/>
                <a:ext cx="2620749" cy="512423"/>
              </a:xfrm>
              <a:prstGeom prst="rect">
                <a:avLst/>
              </a:prstGeom>
              <a:solidFill>
                <a:schemeClr val="accent3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54000" rIns="36000" bIns="72000"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70" fontAlgn="auto">
                  <a:spcAft>
                    <a:spcPts val="0"/>
                  </a:spcAft>
                  <a:buClrTx/>
                  <a:buSzTx/>
                  <a:defRPr/>
                </a:pPr>
                <a:r>
                  <a:rPr lang="en-GB" sz="9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Quality – Local </a:t>
                </a:r>
              </a:p>
              <a:p>
                <a:pPr algn="ctr" defTabSz="1219170" fontAlgn="auto">
                  <a:spcAft>
                    <a:spcPts val="0"/>
                  </a:spcAft>
                  <a:buClrTx/>
                  <a:buSzTx/>
                  <a:defRPr/>
                </a:pPr>
                <a:r>
                  <a:rPr lang="en-GB" sz="9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Steering Committee</a:t>
                </a:r>
              </a:p>
            </p:txBody>
          </p:sp>
          <p:sp>
            <p:nvSpPr>
              <p:cNvPr id="30" name="Rechteck 71">
                <a:hlinkClick r:id="" action="ppaction://noaction"/>
                <a:extLst>
                  <a:ext uri="{FF2B5EF4-FFF2-40B4-BE49-F238E27FC236}">
                    <a16:creationId xmlns:a16="http://schemas.microsoft.com/office/drawing/2014/main" id="{1AAFF30B-4131-468F-B33B-069705B60BAF}"/>
                  </a:ext>
                </a:extLst>
              </p:cNvPr>
              <p:cNvSpPr/>
              <p:nvPr/>
            </p:nvSpPr>
            <p:spPr>
              <a:xfrm>
                <a:off x="9312759" y="3119193"/>
                <a:ext cx="1823769" cy="6205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54000" rIns="36000" bIns="72000"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70">
                  <a:defRPr/>
                </a:pPr>
                <a:r>
                  <a:rPr lang="en-GB" sz="9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ISA Management Board*</a:t>
                </a:r>
              </a:p>
            </p:txBody>
          </p:sp>
          <p:sp>
            <p:nvSpPr>
              <p:cNvPr id="31" name="Rechteck 71">
                <a:hlinkClick r:id="" action="ppaction://noaction"/>
                <a:extLst>
                  <a:ext uri="{FF2B5EF4-FFF2-40B4-BE49-F238E27FC236}">
                    <a16:creationId xmlns:a16="http://schemas.microsoft.com/office/drawing/2014/main" id="{FBEB3534-C429-45D5-9762-61637F70F8D7}"/>
                  </a:ext>
                </a:extLst>
              </p:cNvPr>
              <p:cNvSpPr/>
              <p:nvPr/>
            </p:nvSpPr>
            <p:spPr>
              <a:xfrm>
                <a:off x="7248084" y="1862367"/>
                <a:ext cx="3694691" cy="60068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54000" rIns="36000" bIns="72000"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70">
                  <a:defRPr/>
                </a:pPr>
                <a:r>
                  <a:rPr lang="en-GB" sz="9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Alstom Railway Safety </a:t>
                </a:r>
              </a:p>
              <a:p>
                <a:pPr algn="ctr" defTabSz="1219170">
                  <a:defRPr/>
                </a:pPr>
                <a:r>
                  <a:rPr lang="en-GB" sz="9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Assurance Committee</a:t>
                </a:r>
              </a:p>
            </p:txBody>
          </p:sp>
          <p:sp>
            <p:nvSpPr>
              <p:cNvPr id="32" name="Rechteck 60">
                <a:hlinkClick r:id="" action="ppaction://noaction"/>
                <a:extLst>
                  <a:ext uri="{FF2B5EF4-FFF2-40B4-BE49-F238E27FC236}">
                    <a16:creationId xmlns:a16="http://schemas.microsoft.com/office/drawing/2014/main" id="{9DEB3320-C86B-483F-B3A5-FA8732B37573}"/>
                  </a:ext>
                </a:extLst>
              </p:cNvPr>
              <p:cNvSpPr/>
              <p:nvPr/>
            </p:nvSpPr>
            <p:spPr>
              <a:xfrm>
                <a:off x="1293989" y="1869043"/>
                <a:ext cx="3207099" cy="561045"/>
              </a:xfrm>
              <a:prstGeom prst="rect">
                <a:avLst/>
              </a:prstGeom>
              <a:solidFill>
                <a:schemeClr val="accent3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54000" rIns="36000" bIns="72000"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indent="0" algn="ctr" defTabSz="121917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r>
                  <a:rPr lang="en-GB" sz="9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Quality -  Alstom Steering Committee</a:t>
                </a:r>
              </a:p>
            </p:txBody>
          </p:sp>
          <p:sp>
            <p:nvSpPr>
              <p:cNvPr id="34" name="Chord 17">
                <a:extLst>
                  <a:ext uri="{FF2B5EF4-FFF2-40B4-BE49-F238E27FC236}">
                    <a16:creationId xmlns:a16="http://schemas.microsoft.com/office/drawing/2014/main" id="{61B47790-35E5-471B-BCBC-12FC20136168}"/>
                  </a:ext>
                </a:extLst>
              </p:cNvPr>
              <p:cNvSpPr/>
              <p:nvPr/>
            </p:nvSpPr>
            <p:spPr>
              <a:xfrm rot="6770109">
                <a:off x="1481355" y="2744095"/>
                <a:ext cx="432065" cy="525138"/>
              </a:xfrm>
              <a:prstGeom prst="chord">
                <a:avLst/>
              </a:prstGeom>
              <a:solidFill>
                <a:schemeClr val="accent3">
                  <a:lumMod val="75000"/>
                  <a:lumOff val="25000"/>
                </a:schemeClr>
              </a:solidFill>
              <a:ln>
                <a:solidFill>
                  <a:schemeClr val="accent3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5" name="Chord 71">
                <a:extLst>
                  <a:ext uri="{FF2B5EF4-FFF2-40B4-BE49-F238E27FC236}">
                    <a16:creationId xmlns:a16="http://schemas.microsoft.com/office/drawing/2014/main" id="{172C9334-BB33-4295-9F3A-40C8103C0490}"/>
                  </a:ext>
                </a:extLst>
              </p:cNvPr>
              <p:cNvSpPr/>
              <p:nvPr/>
            </p:nvSpPr>
            <p:spPr>
              <a:xfrm rot="6711825">
                <a:off x="3027580" y="4179396"/>
                <a:ext cx="440792" cy="521397"/>
              </a:xfrm>
              <a:prstGeom prst="chord">
                <a:avLst/>
              </a:prstGeom>
              <a:solidFill>
                <a:schemeClr val="accent3">
                  <a:lumMod val="75000"/>
                  <a:lumOff val="25000"/>
                </a:schemeClr>
              </a:solidFill>
              <a:ln>
                <a:solidFill>
                  <a:schemeClr val="accent3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40" name="Arrow: Up-Down 36">
                <a:extLst>
                  <a:ext uri="{FF2B5EF4-FFF2-40B4-BE49-F238E27FC236}">
                    <a16:creationId xmlns:a16="http://schemas.microsoft.com/office/drawing/2014/main" id="{511BEDC5-9D63-45E2-9E61-84D57FD97291}"/>
                  </a:ext>
                </a:extLst>
              </p:cNvPr>
              <p:cNvSpPr/>
              <p:nvPr/>
            </p:nvSpPr>
            <p:spPr>
              <a:xfrm>
                <a:off x="5302217" y="1352997"/>
                <a:ext cx="422655" cy="3039851"/>
              </a:xfrm>
              <a:prstGeom prst="upDown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6" name="Chord 72">
                <a:extLst>
                  <a:ext uri="{FF2B5EF4-FFF2-40B4-BE49-F238E27FC236}">
                    <a16:creationId xmlns:a16="http://schemas.microsoft.com/office/drawing/2014/main" id="{66C6322A-53B4-4DAD-A0C7-B0FAD8B4A02D}"/>
                  </a:ext>
                </a:extLst>
              </p:cNvPr>
              <p:cNvSpPr/>
              <p:nvPr/>
            </p:nvSpPr>
            <p:spPr>
              <a:xfrm rot="6775746">
                <a:off x="5321269" y="4111292"/>
                <a:ext cx="473895" cy="629666"/>
              </a:xfrm>
              <a:prstGeom prst="chor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41" name="Rechteck 60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5777C37C-23D1-4E9F-96A3-A3D830E874C7}"/>
                  </a:ext>
                </a:extLst>
              </p:cNvPr>
              <p:cNvSpPr/>
              <p:nvPr/>
            </p:nvSpPr>
            <p:spPr>
              <a:xfrm>
                <a:off x="4624555" y="3071547"/>
                <a:ext cx="1823665" cy="56599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54000" rIns="36000" bIns="72000"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indent="0" algn="ctr" defTabSz="121917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r>
                  <a:rPr lang="en-GB" sz="9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Region Railway Safety</a:t>
                </a:r>
              </a:p>
            </p:txBody>
          </p:sp>
          <p:sp>
            <p:nvSpPr>
              <p:cNvPr id="33" name="Rechteck 49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2C06B7F9-1DE4-4A5C-9B41-39AD2E88EF43}"/>
                  </a:ext>
                </a:extLst>
              </p:cNvPr>
              <p:cNvSpPr/>
              <p:nvPr/>
            </p:nvSpPr>
            <p:spPr>
              <a:xfrm>
                <a:off x="3826945" y="907029"/>
                <a:ext cx="3305743" cy="70926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54000" rIns="36000" bIns="72000"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9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Alstom  Railway Safety  Board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r>
                  <a:rPr lang="en-GB" sz="9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Chair: Alstom President or COO </a:t>
                </a:r>
              </a:p>
            </p:txBody>
          </p:sp>
        </p:grpSp>
        <p:sp>
          <p:nvSpPr>
            <p:cNvPr id="21" name="Rechteck 71">
              <a:hlinkClick r:id="rId3" action="ppaction://hlinksldjump"/>
              <a:extLst>
                <a:ext uri="{FF2B5EF4-FFF2-40B4-BE49-F238E27FC236}">
                  <a16:creationId xmlns:a16="http://schemas.microsoft.com/office/drawing/2014/main" id="{6DB91A59-650A-40E0-882A-659B44CC9CFE}"/>
                </a:ext>
              </a:extLst>
            </p:cNvPr>
            <p:cNvSpPr/>
            <p:nvPr/>
          </p:nvSpPr>
          <p:spPr>
            <a:xfrm>
              <a:off x="7120785" y="3242148"/>
              <a:ext cx="1685345" cy="61622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36000" bIns="7200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r>
                <a:rPr lang="en-GB" sz="9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Product Line Railway Safety</a:t>
              </a:r>
            </a:p>
          </p:txBody>
        </p:sp>
        <p:sp>
          <p:nvSpPr>
            <p:cNvPr id="22" name="Rechteck 60">
              <a:hlinkClick r:id="rId2" action="ppaction://hlinksldjump"/>
              <a:extLst>
                <a:ext uri="{FF2B5EF4-FFF2-40B4-BE49-F238E27FC236}">
                  <a16:creationId xmlns:a16="http://schemas.microsoft.com/office/drawing/2014/main" id="{70DEA0E2-854E-45C6-BAB1-E64E9FAA0502}"/>
                </a:ext>
              </a:extLst>
            </p:cNvPr>
            <p:cNvSpPr/>
            <p:nvPr/>
          </p:nvSpPr>
          <p:spPr>
            <a:xfrm>
              <a:off x="3810251" y="4619546"/>
              <a:ext cx="2723213" cy="51319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36000" bIns="7200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r>
                <a:rPr lang="en-GB" sz="9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Local Railway safety</a:t>
              </a:r>
            </a:p>
          </p:txBody>
        </p:sp>
        <p:sp>
          <p:nvSpPr>
            <p:cNvPr id="23" name="Rechteck 60">
              <a:extLst>
                <a:ext uri="{FF2B5EF4-FFF2-40B4-BE49-F238E27FC236}">
                  <a16:creationId xmlns:a16="http://schemas.microsoft.com/office/drawing/2014/main" id="{7C72F2B3-3AAE-4004-91D9-E339600C43F7}"/>
                </a:ext>
              </a:extLst>
            </p:cNvPr>
            <p:cNvSpPr/>
            <p:nvPr/>
          </p:nvSpPr>
          <p:spPr>
            <a:xfrm>
              <a:off x="6533463" y="4627398"/>
              <a:ext cx="2584054" cy="5131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36000" bIns="7200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100" u="sng" dirty="0">
                <a:solidFill>
                  <a:srgbClr val="2D3750"/>
                </a:solidFill>
              </a:endParaRPr>
            </a:p>
            <a:p>
              <a:pPr algn="ctr" defTabSz="1219170">
                <a:defRPr/>
              </a:pPr>
              <a:r>
                <a:rPr lang="en-GB" sz="9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Product Line Network</a:t>
              </a:r>
            </a:p>
            <a:p>
              <a:pPr algn="ctr"/>
              <a:endParaRPr lang="en-GB" sz="1100" u="sng" dirty="0">
                <a:solidFill>
                  <a:srgbClr val="2D3750"/>
                </a:solidFill>
              </a:endParaRPr>
            </a:p>
          </p:txBody>
        </p:sp>
        <p:sp>
          <p:nvSpPr>
            <p:cNvPr id="24" name="Rechteck 60">
              <a:hlinkClick r:id="" action="ppaction://noaction"/>
              <a:extLst>
                <a:ext uri="{FF2B5EF4-FFF2-40B4-BE49-F238E27FC236}">
                  <a16:creationId xmlns:a16="http://schemas.microsoft.com/office/drawing/2014/main" id="{80A01C6E-C650-4F7B-9871-24F232C5AF77}"/>
                </a:ext>
              </a:extLst>
            </p:cNvPr>
            <p:cNvSpPr/>
            <p:nvPr/>
          </p:nvSpPr>
          <p:spPr>
            <a:xfrm>
              <a:off x="169689" y="3179246"/>
              <a:ext cx="2360799" cy="572448"/>
            </a:xfrm>
            <a:prstGeom prst="rect">
              <a:avLst/>
            </a:prstGeom>
            <a:solidFill>
              <a:schemeClr val="accent3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36000" bIns="7200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defRPr/>
              </a:pPr>
              <a:r>
                <a:rPr lang="en-GB" sz="9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Quality – Region Steering Committee</a:t>
              </a:r>
            </a:p>
          </p:txBody>
        </p:sp>
      </p:grpSp>
      <p:sp>
        <p:nvSpPr>
          <p:cNvPr id="44" name="Chord 76">
            <a:extLst>
              <a:ext uri="{FF2B5EF4-FFF2-40B4-BE49-F238E27FC236}">
                <a16:creationId xmlns:a16="http://schemas.microsoft.com/office/drawing/2014/main" id="{F8355A00-8DCC-4BE8-835E-75AFFBC81BC4}"/>
              </a:ext>
            </a:extLst>
          </p:cNvPr>
          <p:cNvSpPr/>
          <p:nvPr/>
        </p:nvSpPr>
        <p:spPr>
          <a:xfrm rot="6775746">
            <a:off x="9990835" y="3934299"/>
            <a:ext cx="342466" cy="345870"/>
          </a:xfrm>
          <a:prstGeom prst="chor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5" name="Chord 72">
            <a:extLst>
              <a:ext uri="{FF2B5EF4-FFF2-40B4-BE49-F238E27FC236}">
                <a16:creationId xmlns:a16="http://schemas.microsoft.com/office/drawing/2014/main" id="{E0B05501-1A6D-48E3-A7F9-51CB863F1B56}"/>
              </a:ext>
            </a:extLst>
          </p:cNvPr>
          <p:cNvSpPr/>
          <p:nvPr/>
        </p:nvSpPr>
        <p:spPr>
          <a:xfrm rot="6775746">
            <a:off x="8525996" y="2753455"/>
            <a:ext cx="373855" cy="391179"/>
          </a:xfrm>
          <a:prstGeom prst="cho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6" name="Chord 17">
            <a:extLst>
              <a:ext uri="{FF2B5EF4-FFF2-40B4-BE49-F238E27FC236}">
                <a16:creationId xmlns:a16="http://schemas.microsoft.com/office/drawing/2014/main" id="{29A3D3D4-7B92-45D9-86FD-52DCD2E79955}"/>
              </a:ext>
            </a:extLst>
          </p:cNvPr>
          <p:cNvSpPr/>
          <p:nvPr/>
        </p:nvSpPr>
        <p:spPr>
          <a:xfrm rot="6770109">
            <a:off x="7159242" y="1839780"/>
            <a:ext cx="340855" cy="326241"/>
          </a:xfrm>
          <a:prstGeom prst="chord">
            <a:avLst/>
          </a:prstGeom>
          <a:solidFill>
            <a:schemeClr val="accent3">
              <a:lumMod val="75000"/>
              <a:lumOff val="25000"/>
            </a:schemeClr>
          </a:solidFill>
          <a:ln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7" name="Chord 76">
            <a:extLst>
              <a:ext uri="{FF2B5EF4-FFF2-40B4-BE49-F238E27FC236}">
                <a16:creationId xmlns:a16="http://schemas.microsoft.com/office/drawing/2014/main" id="{1DE5A50E-18B0-42DE-96E0-7F8ED21213EB}"/>
              </a:ext>
            </a:extLst>
          </p:cNvPr>
          <p:cNvSpPr/>
          <p:nvPr/>
        </p:nvSpPr>
        <p:spPr>
          <a:xfrm rot="6775746">
            <a:off x="10945994" y="2844476"/>
            <a:ext cx="342466" cy="345870"/>
          </a:xfrm>
          <a:prstGeom prst="chor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8" name="Chord 76">
            <a:extLst>
              <a:ext uri="{FF2B5EF4-FFF2-40B4-BE49-F238E27FC236}">
                <a16:creationId xmlns:a16="http://schemas.microsoft.com/office/drawing/2014/main" id="{EABFCE9F-A901-4FD1-9B98-BD4EDEA540DA}"/>
              </a:ext>
            </a:extLst>
          </p:cNvPr>
          <p:cNvSpPr/>
          <p:nvPr/>
        </p:nvSpPr>
        <p:spPr>
          <a:xfrm rot="6775746">
            <a:off x="9993675" y="1821189"/>
            <a:ext cx="342466" cy="345870"/>
          </a:xfrm>
          <a:prstGeom prst="chor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48889E-3EF2-46A0-B6AB-98B89A6CA10E}"/>
              </a:ext>
            </a:extLst>
          </p:cNvPr>
          <p:cNvSpPr txBox="1"/>
          <p:nvPr/>
        </p:nvSpPr>
        <p:spPr>
          <a:xfrm>
            <a:off x="8459962" y="5566092"/>
            <a:ext cx="4215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ISA: Independent Safety Assessment</a:t>
            </a:r>
          </a:p>
        </p:txBody>
      </p:sp>
      <p:pic>
        <p:nvPicPr>
          <p:cNvPr id="37" name="Image 17">
            <a:extLst>
              <a:ext uri="{FF2B5EF4-FFF2-40B4-BE49-F238E27FC236}">
                <a16:creationId xmlns:a16="http://schemas.microsoft.com/office/drawing/2014/main" id="{CF1FD9B1-B062-4D00-A821-C34B134B49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9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55ACE298-2169-46A4-9D09-2F2933324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228" y="1278130"/>
            <a:ext cx="2597307" cy="765552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latin typeface="Open Sans"/>
                <a:ea typeface="Open Sans"/>
                <a:cs typeface="Open Sans"/>
              </a:rPr>
              <a:t>Railway Safety Training</a:t>
            </a:r>
            <a:endParaRPr lang="en-US" sz="22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4" name="Image 17">
            <a:extLst>
              <a:ext uri="{FF2B5EF4-FFF2-40B4-BE49-F238E27FC236}">
                <a16:creationId xmlns:a16="http://schemas.microsoft.com/office/drawing/2014/main" id="{D28C9DB6-313C-4071-A8A2-91ADD10676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068EBF7-A813-0799-BF72-572DD727E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725" y="2321866"/>
            <a:ext cx="4518312" cy="2107789"/>
          </a:xfrm>
          <a:prstGeom prst="rect">
            <a:avLst/>
          </a:prstGeom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A1F50C22-2239-FB18-822E-2EBC3B9CC9E2}"/>
              </a:ext>
            </a:extLst>
          </p:cNvPr>
          <p:cNvSpPr txBox="1"/>
          <p:nvPr/>
        </p:nvSpPr>
        <p:spPr>
          <a:xfrm>
            <a:off x="236569" y="1575954"/>
            <a:ext cx="5762366" cy="346992"/>
          </a:xfrm>
          <a:prstGeom prst="rect">
            <a:avLst/>
          </a:prstGeom>
          <a:noFill/>
        </p:spPr>
        <p:txBody>
          <a:bodyPr wrap="square" lIns="324000" tIns="45720" rIns="91440" bIns="45720" rtlCol="0" anchor="t">
            <a:noAutofit/>
          </a:bodyPr>
          <a:lstStyle/>
          <a:p>
            <a:pPr marL="285750" indent="-285750"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b="1" dirty="0">
                <a:solidFill>
                  <a:srgbClr val="006338"/>
                </a:solidFill>
                <a:latin typeface="Open Sans"/>
                <a:ea typeface="Open Sans"/>
                <a:cs typeface="Open Sans"/>
              </a:rPr>
              <a:t>A specific Railway Safety Academy 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part of Alstom University 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4FD2EFEB-AE4C-8E4F-1E6A-00C046562CA9}"/>
              </a:ext>
            </a:extLst>
          </p:cNvPr>
          <p:cNvSpPr txBox="1"/>
          <p:nvPr/>
        </p:nvSpPr>
        <p:spPr>
          <a:xfrm>
            <a:off x="236569" y="2580474"/>
            <a:ext cx="6178774" cy="346992"/>
          </a:xfrm>
          <a:prstGeom prst="rect">
            <a:avLst/>
          </a:prstGeom>
          <a:noFill/>
        </p:spPr>
        <p:txBody>
          <a:bodyPr wrap="square" lIns="324000" tIns="45720" rIns="91440" bIns="45720" rtlCol="0" anchor="t">
            <a:noAutofit/>
          </a:bodyPr>
          <a:lstStyle/>
          <a:p>
            <a:pPr marL="285750" indent="-285750"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b="1" dirty="0">
                <a:solidFill>
                  <a:srgbClr val="006338"/>
                </a:solidFill>
                <a:latin typeface="Open Sans"/>
                <a:ea typeface="Open Sans"/>
                <a:cs typeface="Open Sans"/>
              </a:rPr>
              <a:t>A training offer for all Alstom “Managers, Engineers &amp; professionals</a:t>
            </a:r>
            <a:r>
              <a:rPr lang="en-US" sz="1600" dirty="0">
                <a:solidFill>
                  <a:srgbClr val="006338"/>
                </a:solidFill>
                <a:latin typeface="Open Sans"/>
                <a:ea typeface="Open Sans"/>
                <a:cs typeface="Open Sans"/>
              </a:rPr>
              <a:t>”:</a:t>
            </a:r>
          </a:p>
          <a:p>
            <a:pPr marL="742950" lvl="1" indent="-285750"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Covering different levels of the organization and the different businesses</a:t>
            </a:r>
          </a:p>
          <a:p>
            <a:pPr marL="742950" lvl="1" indent="-285750"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Using different means as classroom, webinar and e-learnin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1">
            <a:extLst>
              <a:ext uri="{FF2B5EF4-FFF2-40B4-BE49-F238E27FC236}">
                <a16:creationId xmlns:a16="http://schemas.microsoft.com/office/drawing/2014/main" id="{22B94513-2F63-484D-9B49-3375F46D624D}"/>
              </a:ext>
            </a:extLst>
          </p:cNvPr>
          <p:cNvSpPr txBox="1"/>
          <p:nvPr/>
        </p:nvSpPr>
        <p:spPr>
          <a:xfrm>
            <a:off x="334963" y="4707840"/>
            <a:ext cx="6080380" cy="346992"/>
          </a:xfrm>
          <a:prstGeom prst="rect">
            <a:avLst/>
          </a:prstGeom>
          <a:noFill/>
        </p:spPr>
        <p:txBody>
          <a:bodyPr wrap="square" lIns="324000" tIns="45720" rIns="91440" bIns="45720" rtlCol="0" anchor="t">
            <a:noAutofit/>
          </a:bodyPr>
          <a:lstStyle/>
          <a:p>
            <a:pPr marL="285750" indent="-285750"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The deployment at site level of dedicated </a:t>
            </a:r>
            <a:r>
              <a:rPr lang="en-US" sz="1600" b="1" dirty="0">
                <a:solidFill>
                  <a:srgbClr val="006338"/>
                </a:solidFill>
                <a:latin typeface="Open Sans"/>
                <a:ea typeface="Open Sans"/>
                <a:cs typeface="Open Sans"/>
              </a:rPr>
              <a:t>awareness sessions for “blue collars”</a:t>
            </a:r>
            <a:r>
              <a:rPr lang="en-US" sz="1600" dirty="0">
                <a:solidFill>
                  <a:srgbClr val="006338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using Alstom training materials to be adapted according to site specificities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E73B385C-A1B6-4B8F-A943-07A9F728E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999" y="4707840"/>
            <a:ext cx="1597765" cy="91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0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>
                <a:latin typeface="Open Sans"/>
                <a:ea typeface="Open Sans"/>
                <a:cs typeface="Open Sans"/>
              </a:rPr>
              <a:t>Railway Safety Communication</a:t>
            </a:r>
            <a:endParaRPr lang="en-US"/>
          </a:p>
        </p:txBody>
      </p:sp>
      <p:pic>
        <p:nvPicPr>
          <p:cNvPr id="4" name="Image 17">
            <a:extLst>
              <a:ext uri="{FF2B5EF4-FFF2-40B4-BE49-F238E27FC236}">
                <a16:creationId xmlns:a16="http://schemas.microsoft.com/office/drawing/2014/main" id="{D28C9DB6-313C-4071-A8A2-91ADD1067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A1F50C22-2239-FB18-822E-2EBC3B9CC9E2}"/>
              </a:ext>
            </a:extLst>
          </p:cNvPr>
          <p:cNvSpPr txBox="1"/>
          <p:nvPr/>
        </p:nvSpPr>
        <p:spPr>
          <a:xfrm>
            <a:off x="236569" y="1575954"/>
            <a:ext cx="5145660" cy="3748400"/>
          </a:xfrm>
          <a:prstGeom prst="rect">
            <a:avLst/>
          </a:prstGeom>
          <a:noFill/>
        </p:spPr>
        <p:txBody>
          <a:bodyPr wrap="square" lIns="324000" tIns="45720" rIns="91440" bIns="45720" rtlCol="0" anchor="t">
            <a:noAutofit/>
          </a:bodyPr>
          <a:lstStyle/>
          <a:p>
            <a:pPr marL="285750" indent="-285750"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The program covers all Alstom employees, suppliers and customers. </a:t>
            </a:r>
          </a:p>
          <a:p>
            <a:pPr marL="285750" indent="-285750"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Dedicated topics are issued to targeted populations, at specific intervals via various media.</a:t>
            </a:r>
          </a:p>
          <a:p>
            <a:pPr marL="285750" indent="-285750"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An all-employee campaign is also planned to reinforce key messages and boost discussions at team levels. 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3C295DA-CAD0-478E-B4D2-6FF200B817AB}"/>
              </a:ext>
            </a:extLst>
          </p:cNvPr>
          <p:cNvGrpSpPr>
            <a:grpSpLocks noChangeAspect="1"/>
          </p:cNvGrpSpPr>
          <p:nvPr/>
        </p:nvGrpSpPr>
        <p:grpSpPr>
          <a:xfrm>
            <a:off x="5504823" y="1689903"/>
            <a:ext cx="6352215" cy="3796497"/>
            <a:chOff x="1873271" y="800097"/>
            <a:chExt cx="10016572" cy="48369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D949CC-471A-4BB7-A8DA-646C3E7F6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2933" y="800100"/>
              <a:ext cx="1863261" cy="26567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189B6D-AE7E-4680-AF39-B4EB85724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2933" y="3703320"/>
              <a:ext cx="2601488" cy="19336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8D09103-29C6-4499-873A-A2C1357C1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3271" y="3703319"/>
              <a:ext cx="3605328" cy="193368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D6B1376-A05B-4E7F-A0CE-E8A7CD9FC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3271" y="800098"/>
              <a:ext cx="3605328" cy="265672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1604926-D55F-4B0E-AB3B-44239B33D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13578" y="800097"/>
              <a:ext cx="3776264" cy="26567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3F80ED8-B540-46CC-9EFD-A82955E78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47231" y="3705169"/>
              <a:ext cx="2942612" cy="1931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16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>
                <a:latin typeface="Open Sans"/>
                <a:ea typeface="Open Sans"/>
                <a:cs typeface="Open Sans"/>
              </a:rPr>
              <a:t>Railway Safety culture champions</a:t>
            </a:r>
            <a:endParaRPr lang="en-US"/>
          </a:p>
        </p:txBody>
      </p:sp>
      <p:pic>
        <p:nvPicPr>
          <p:cNvPr id="4" name="Image 17">
            <a:extLst>
              <a:ext uri="{FF2B5EF4-FFF2-40B4-BE49-F238E27FC236}">
                <a16:creationId xmlns:a16="http://schemas.microsoft.com/office/drawing/2014/main" id="{D28C9DB6-313C-4071-A8A2-91ADD1067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A1F50C22-2239-FB18-822E-2EBC3B9CC9E2}"/>
              </a:ext>
            </a:extLst>
          </p:cNvPr>
          <p:cNvSpPr txBox="1"/>
          <p:nvPr/>
        </p:nvSpPr>
        <p:spPr>
          <a:xfrm>
            <a:off x="245713" y="1575954"/>
            <a:ext cx="5762366" cy="4060917"/>
          </a:xfrm>
          <a:prstGeom prst="rect">
            <a:avLst/>
          </a:prstGeom>
          <a:noFill/>
        </p:spPr>
        <p:txBody>
          <a:bodyPr wrap="square" lIns="324000" tIns="45720" rIns="91440" bIns="45720" rtlCol="0" anchor="t">
            <a:noAutofit/>
          </a:bodyPr>
          <a:lstStyle/>
          <a:p>
            <a:pPr marL="285750" indent="-285750"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To create momentum, we plan to develop Railway Safety Culture Champions. </a:t>
            </a:r>
          </a:p>
          <a:p>
            <a:pPr marL="285750" indent="-285750"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They will come from all levels in the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organisation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 from shop floor to top management</a:t>
            </a:r>
          </a:p>
          <a:p>
            <a:pPr marL="285750" indent="-285750"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Their role is to challenge, mentor and encourage others with practical ways to implement a positive RSA culture.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A7A8C4-6996-4AB0-A238-96BF4326D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083" y="1575954"/>
            <a:ext cx="4929427" cy="32814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92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1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ren pasando por un puente&#10;&#10;Descripción generada automáticamente">
            <a:extLst>
              <a:ext uri="{FF2B5EF4-FFF2-40B4-BE49-F238E27FC236}">
                <a16:creationId xmlns:a16="http://schemas.microsoft.com/office/drawing/2014/main" id="{EF0A5622-DD43-F546-8A05-760CD210AE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49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b="1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</a:p>
          <a:p>
            <a:pPr>
              <a:spcAft>
                <a:spcPts val="600"/>
              </a:spcAft>
            </a:pP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STEPS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87A29AD-7313-8447-B134-E94E5E49C430}"/>
              </a:ext>
            </a:extLst>
          </p:cNvPr>
          <p:cNvSpPr txBox="1"/>
          <p:nvPr/>
        </p:nvSpPr>
        <p:spPr>
          <a:xfrm>
            <a:off x="10561638" y="60839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LOGO</a:t>
            </a:r>
          </a:p>
        </p:txBody>
      </p:sp>
      <p:pic>
        <p:nvPicPr>
          <p:cNvPr id="27" name="Image 17">
            <a:extLst>
              <a:ext uri="{FF2B5EF4-FFF2-40B4-BE49-F238E27FC236}">
                <a16:creationId xmlns:a16="http://schemas.microsoft.com/office/drawing/2014/main" id="{0D1A019B-7C7F-4C1F-BE3A-A2DF54134B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50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B4A1E23-BC35-7942-85A1-A59CE2E7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288000" tIns="288000" rIns="288000" bIns="288000">
            <a:normAutofit fontScale="90000"/>
          </a:bodyPr>
          <a:lstStyle/>
          <a:p>
            <a:r>
              <a:rPr lang="es-ES" sz="2200" dirty="0" err="1"/>
              <a:t>Railway</a:t>
            </a:r>
            <a:r>
              <a:rPr lang="es-ES" sz="2200" dirty="0"/>
              <a:t> Safety Culture </a:t>
            </a:r>
            <a:r>
              <a:rPr lang="es-ES" sz="2200" dirty="0" err="1"/>
              <a:t>Campaign</a:t>
            </a:r>
            <a:r>
              <a:rPr lang="es-ES" sz="2200" dirty="0"/>
              <a:t> 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12D8E72-D5E6-004A-99DA-C8C110793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2" y="1240631"/>
            <a:ext cx="5761037" cy="4376738"/>
          </a:xfrm>
        </p:spPr>
        <p:txBody>
          <a:bodyPr>
            <a:noAutofit/>
          </a:bodyPr>
          <a:lstStyle/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600" dirty="0"/>
              <a:t>3 </a:t>
            </a:r>
            <a:r>
              <a:rPr lang="es-ES" sz="1600" dirty="0" err="1"/>
              <a:t>year</a:t>
            </a:r>
            <a:r>
              <a:rPr lang="es-ES" sz="1600" dirty="0"/>
              <a:t> </a:t>
            </a:r>
            <a:r>
              <a:rPr lang="es-ES" sz="1600" dirty="0" err="1"/>
              <a:t>program</a:t>
            </a:r>
            <a:r>
              <a:rPr lang="es-ES" sz="1600" dirty="0"/>
              <a:t> </a:t>
            </a:r>
            <a:r>
              <a:rPr lang="es-ES" sz="1600" dirty="0" err="1"/>
              <a:t>sponsored</a:t>
            </a:r>
            <a:r>
              <a:rPr lang="es-ES" sz="1600" dirty="0"/>
              <a:t> </a:t>
            </a:r>
            <a:r>
              <a:rPr lang="es-ES" sz="1600" dirty="0" err="1"/>
              <a:t>by</a:t>
            </a:r>
            <a:r>
              <a:rPr lang="es-ES" sz="1600" dirty="0"/>
              <a:t> </a:t>
            </a:r>
            <a:r>
              <a:rPr lang="es-ES" b="1" dirty="0">
                <a:solidFill>
                  <a:srgbClr val="006338"/>
                </a:solidFill>
              </a:rPr>
              <a:t>Alstom </a:t>
            </a:r>
            <a:r>
              <a:rPr lang="es-ES" b="1" dirty="0" err="1">
                <a:solidFill>
                  <a:srgbClr val="006338"/>
                </a:solidFill>
              </a:rPr>
              <a:t>Leadership</a:t>
            </a:r>
            <a:r>
              <a:rPr lang="es-ES" sz="1600" dirty="0"/>
              <a:t>  </a:t>
            </a:r>
          </a:p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endParaRPr lang="es-ES" dirty="0"/>
          </a:p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endParaRPr lang="es-ES" sz="1600" dirty="0"/>
          </a:p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endParaRPr lang="es-ES" dirty="0"/>
          </a:p>
          <a:p>
            <a:pPr>
              <a:lnSpc>
                <a:spcPts val="2080"/>
              </a:lnSpc>
              <a:spcBef>
                <a:spcPts val="600"/>
              </a:spcBef>
              <a:spcAft>
                <a:spcPts val="600"/>
              </a:spcAft>
            </a:pPr>
            <a:endParaRPr lang="es-ES" sz="1600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This culminates in a </a:t>
            </a:r>
            <a:r>
              <a:rPr lang="en-GB" b="1" dirty="0">
                <a:solidFill>
                  <a:srgbClr val="006338"/>
                </a:solidFill>
              </a:rPr>
              <a:t>survey </a:t>
            </a:r>
            <a:r>
              <a:rPr lang="en-GB" dirty="0"/>
              <a:t>planned in 2025, which, when combined with our Return of Experience and industry best practises</a:t>
            </a: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7D3B16-44C7-534D-BE0D-4A02D15BA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011" y="1240631"/>
            <a:ext cx="5400675" cy="4376738"/>
          </a:xfrm>
        </p:spPr>
        <p:txBody>
          <a:bodyPr/>
          <a:lstStyle/>
          <a:p>
            <a:r>
              <a:rPr lang="en-GB" dirty="0"/>
              <a:t>will enable </a:t>
            </a:r>
            <a:r>
              <a:rPr lang="en-GB" b="1" dirty="0">
                <a:solidFill>
                  <a:srgbClr val="006338"/>
                </a:solidFill>
              </a:rPr>
              <a:t>Alstom</a:t>
            </a:r>
            <a:r>
              <a:rPr lang="en-GB" dirty="0"/>
              <a:t> to establish its next priorities to fulfil </a:t>
            </a:r>
            <a:r>
              <a:rPr lang="en-GB" dirty="0" err="1"/>
              <a:t>Alsom</a:t>
            </a:r>
            <a:r>
              <a:rPr lang="en-GB" dirty="0"/>
              <a:t> commitment of being a </a:t>
            </a:r>
            <a:r>
              <a:rPr lang="en-GB" b="1" dirty="0">
                <a:solidFill>
                  <a:srgbClr val="006338"/>
                </a:solidFill>
              </a:rPr>
              <a:t>sustainable organisation responsible for the safety of its product, systems and services </a:t>
            </a:r>
          </a:p>
          <a:p>
            <a:endParaRPr lang="en-GB" b="1" dirty="0">
              <a:solidFill>
                <a:srgbClr val="006338"/>
              </a:solidFill>
            </a:endParaRPr>
          </a:p>
          <a:p>
            <a:endParaRPr lang="en-GB" b="1" dirty="0">
              <a:solidFill>
                <a:srgbClr val="006338"/>
              </a:solidFill>
            </a:endParaRPr>
          </a:p>
          <a:p>
            <a:r>
              <a:rPr lang="en-GB" dirty="0"/>
              <a:t>Supporting the overall company mission to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B23B64C-874C-9D48-8373-F0FAE18C2C1B}"/>
              </a:ext>
            </a:extLst>
          </p:cNvPr>
          <p:cNvSpPr txBox="1"/>
          <p:nvPr/>
        </p:nvSpPr>
        <p:spPr>
          <a:xfrm>
            <a:off x="10561638" y="60839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LOGO</a:t>
            </a:r>
          </a:p>
        </p:txBody>
      </p:sp>
      <p:sp>
        <p:nvSpPr>
          <p:cNvPr id="12" name="Redondear rectángulo de esquina del mismo lado 11">
            <a:extLst>
              <a:ext uri="{FF2B5EF4-FFF2-40B4-BE49-F238E27FC236}">
                <a16:creationId xmlns:a16="http://schemas.microsoft.com/office/drawing/2014/main" id="{DF364843-445B-7446-80ED-6D8C441BDC0F}"/>
              </a:ext>
            </a:extLst>
          </p:cNvPr>
          <p:cNvSpPr/>
          <p:nvPr/>
        </p:nvSpPr>
        <p:spPr>
          <a:xfrm rot="10800000">
            <a:off x="6456362" y="3987796"/>
            <a:ext cx="5400675" cy="106680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D11D3E0-026F-9D4E-8F61-520AEC009C4C}"/>
              </a:ext>
            </a:extLst>
          </p:cNvPr>
          <p:cNvSpPr txBox="1"/>
          <p:nvPr/>
        </p:nvSpPr>
        <p:spPr>
          <a:xfrm>
            <a:off x="6499713" y="3916046"/>
            <a:ext cx="5400675" cy="1135623"/>
          </a:xfrm>
          <a:prstGeom prst="rect">
            <a:avLst/>
          </a:prstGeom>
          <a:noFill/>
        </p:spPr>
        <p:txBody>
          <a:bodyPr wrap="square" lIns="288000" tIns="288000" rIns="288000" bIns="28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.. lead the way to a greener and smarter mobility solutions worldwide</a:t>
            </a:r>
            <a:endParaRPr lang="es-ES" sz="20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age 17">
            <a:extLst>
              <a:ext uri="{FF2B5EF4-FFF2-40B4-BE49-F238E27FC236}">
                <a16:creationId xmlns:a16="http://schemas.microsoft.com/office/drawing/2014/main" id="{85E6F889-D8B1-4357-8EC2-1518D73B1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DF32E-DD8A-4E1D-873F-705282B91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097" y="2149894"/>
            <a:ext cx="1414627" cy="1022267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7440E0D0-21FB-46A5-9FA5-7F6DCAE0C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59" y="2190876"/>
            <a:ext cx="945934" cy="91320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AA044EF-6841-4884-830B-338D70310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8" y="2183168"/>
            <a:ext cx="920911" cy="92091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CA659BA-F07C-4BBC-8272-C14FFA7A0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1" y="2149894"/>
            <a:ext cx="869394" cy="869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FF0C95-C424-4536-AF4A-FC7AB596274B}"/>
              </a:ext>
            </a:extLst>
          </p:cNvPr>
          <p:cNvSpPr txBox="1"/>
          <p:nvPr/>
        </p:nvSpPr>
        <p:spPr>
          <a:xfrm>
            <a:off x="1821343" y="3199833"/>
            <a:ext cx="945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88280F-5189-4CA7-B16C-A35784251B16}"/>
              </a:ext>
            </a:extLst>
          </p:cNvPr>
          <p:cNvSpPr txBox="1"/>
          <p:nvPr/>
        </p:nvSpPr>
        <p:spPr>
          <a:xfrm>
            <a:off x="2834171" y="3209396"/>
            <a:ext cx="1770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DD9ADB-5B3E-4900-8A69-CD2198334BC7}"/>
              </a:ext>
            </a:extLst>
          </p:cNvPr>
          <p:cNvSpPr txBox="1"/>
          <p:nvPr/>
        </p:nvSpPr>
        <p:spPr>
          <a:xfrm>
            <a:off x="334962" y="3199833"/>
            <a:ext cx="1770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2F49C0-B357-470C-A85C-C363D0A451D7}"/>
              </a:ext>
            </a:extLst>
          </p:cNvPr>
          <p:cNvSpPr txBox="1"/>
          <p:nvPr/>
        </p:nvSpPr>
        <p:spPr>
          <a:xfrm>
            <a:off x="4650596" y="3209396"/>
            <a:ext cx="1770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Champions</a:t>
            </a:r>
          </a:p>
        </p:txBody>
      </p:sp>
    </p:spTree>
    <p:extLst>
      <p:ext uri="{BB962C8B-B14F-4D97-AF65-F5344CB8AC3E}">
        <p14:creationId xmlns:p14="http://schemas.microsoft.com/office/powerpoint/2010/main" val="310864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2AA806-1A4F-334C-9988-EC0CF828DF92}"/>
              </a:ext>
            </a:extLst>
          </p:cNvPr>
          <p:cNvSpPr txBox="1"/>
          <p:nvPr/>
        </p:nvSpPr>
        <p:spPr>
          <a:xfrm>
            <a:off x="16484600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C1A60B-43BF-4BEE-A723-9DD19A45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049294"/>
            <a:ext cx="3094952" cy="119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4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ED0A594-9B25-CE4C-A45A-3BC570C2D6A1}"/>
              </a:ext>
            </a:extLst>
          </p:cNvPr>
          <p:cNvSpPr/>
          <p:nvPr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EE1DE89-DEEC-834D-9AB5-595B23172018}"/>
              </a:ext>
            </a:extLst>
          </p:cNvPr>
          <p:cNvSpPr/>
          <p:nvPr/>
        </p:nvSpPr>
        <p:spPr>
          <a:xfrm>
            <a:off x="11843875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16 Imagen" descr="Diagonal.png">
            <a:extLst>
              <a:ext uri="{FF2B5EF4-FFF2-40B4-BE49-F238E27FC236}">
                <a16:creationId xmlns:a16="http://schemas.microsoft.com/office/drawing/2014/main" id="{7F19AEE6-938D-CE47-8C54-FCF5C952BB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pic>
        <p:nvPicPr>
          <p:cNvPr id="11" name="Imagen 10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2F445A5C-4C0E-8546-8F97-DDEFE6889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8" y="1803103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6338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D5A1A641-0C9C-0549-9737-06313B021800}"/>
              </a:ext>
            </a:extLst>
          </p:cNvPr>
          <p:cNvSpPr txBox="1"/>
          <p:nvPr/>
        </p:nvSpPr>
        <p:spPr>
          <a:xfrm>
            <a:off x="988827" y="2767166"/>
            <a:ext cx="738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FRANCOISE KENNARD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65BD1DB-9CA1-2941-A6FE-06CC218FED17}"/>
              </a:ext>
            </a:extLst>
          </p:cNvPr>
          <p:cNvSpPr txBox="1"/>
          <p:nvPr/>
        </p:nvSpPr>
        <p:spPr>
          <a:xfrm>
            <a:off x="988826" y="3181836"/>
            <a:ext cx="7357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4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es-ES" sz="14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</a:t>
            </a:r>
            <a:r>
              <a:rPr lang="es-ES" sz="14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Safety Director - Alstom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5FBA9A5D-03B2-D74D-A8D3-A564658533AB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7" name="Redondear rectángulo de esquina del mismo lado 36">
              <a:extLst>
                <a:ext uri="{FF2B5EF4-FFF2-40B4-BE49-F238E27FC236}">
                  <a16:creationId xmlns:a16="http://schemas.microsoft.com/office/drawing/2014/main" id="{7581EF7B-7C14-6245-817C-A2E491B320C8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F92E8C54-51DE-C44E-9F0A-2BDD68994433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AFB21011-0225-9D46-BC2A-D873A0D47E09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8E4E852F-68D9-2B47-B7C0-1B4CA27FEAD9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1" name="Redondear rectángulo de esquina del mismo lado 50">
                  <a:extLst>
                    <a:ext uri="{FF2B5EF4-FFF2-40B4-BE49-F238E27FC236}">
                      <a16:creationId xmlns:a16="http://schemas.microsoft.com/office/drawing/2014/main" id="{187B7657-5A37-A74A-8D12-D04E761FE1ED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43459998-952A-4D4A-AC1D-B098FD625392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0" name="Redondear rectángulo de esquina del mismo lado 49">
                <a:extLst>
                  <a:ext uri="{FF2B5EF4-FFF2-40B4-BE49-F238E27FC236}">
                    <a16:creationId xmlns:a16="http://schemas.microsoft.com/office/drawing/2014/main" id="{3C00C880-DE7E-894A-A657-EC8128F1458E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767ECAC3-15CA-584A-A2D5-1C748DD65C3E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1BEC2032-3B9F-0A47-88B5-87B5E5357312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AFD2B949-259E-DB40-AB28-5CE58D5546F5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25F42E8D-06B5-7E4A-A5E8-D957B0DFC4BE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3526758B-77DE-714A-B51D-6D783F4A5941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3" name="object 10">
                <a:extLst>
                  <a:ext uri="{FF2B5EF4-FFF2-40B4-BE49-F238E27FC236}">
                    <a16:creationId xmlns:a16="http://schemas.microsoft.com/office/drawing/2014/main" id="{884BE90C-00D3-2A45-97D2-A2CA938B5A10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">
                <a:extLst>
                  <a:ext uri="{FF2B5EF4-FFF2-40B4-BE49-F238E27FC236}">
                    <a16:creationId xmlns:a16="http://schemas.microsoft.com/office/drawing/2014/main" id="{B6A1B1BC-4118-054B-BB3C-D6EE25330631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id="{A267A971-EF4C-5B43-82D4-CFE9D8869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712B7340-58A2-4549-BD54-7F8001F747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9" name="Image 17">
            <a:extLst>
              <a:ext uri="{FF2B5EF4-FFF2-40B4-BE49-F238E27FC236}">
                <a16:creationId xmlns:a16="http://schemas.microsoft.com/office/drawing/2014/main" id="{3BEA011C-5158-4F66-9B55-94D8AAB09B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82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ED0A594-9B25-CE4C-A45A-3BC570C2D6A1}"/>
              </a:ext>
            </a:extLst>
          </p:cNvPr>
          <p:cNvSpPr/>
          <p:nvPr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EE1DE89-DEEC-834D-9AB5-595B23172018}"/>
              </a:ext>
            </a:extLst>
          </p:cNvPr>
          <p:cNvSpPr/>
          <p:nvPr/>
        </p:nvSpPr>
        <p:spPr>
          <a:xfrm>
            <a:off x="11843875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16 Imagen" descr="Diagonal.png">
            <a:extLst>
              <a:ext uri="{FF2B5EF4-FFF2-40B4-BE49-F238E27FC236}">
                <a16:creationId xmlns:a16="http://schemas.microsoft.com/office/drawing/2014/main" id="{7F19AEE6-938D-CE47-8C54-FCF5C952BB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pic>
        <p:nvPicPr>
          <p:cNvPr id="11" name="Imagen 10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2F445A5C-4C0E-8546-8F97-DDEFE6889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6338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3" y="2651642"/>
            <a:ext cx="1041380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 SAFETY CULTURE CAMPAIGN </a:t>
            </a:r>
          </a:p>
          <a:p>
            <a:pPr>
              <a:spcAft>
                <a:spcPts val="600"/>
              </a:spcAft>
            </a:pP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ALSTOM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87A29AD-7313-8447-B134-E94E5E49C430}"/>
              </a:ext>
            </a:extLst>
          </p:cNvPr>
          <p:cNvSpPr txBox="1"/>
          <p:nvPr/>
        </p:nvSpPr>
        <p:spPr>
          <a:xfrm>
            <a:off x="10561638" y="60839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LOGO</a:t>
            </a:r>
          </a:p>
        </p:txBody>
      </p:sp>
      <p:pic>
        <p:nvPicPr>
          <p:cNvPr id="28" name="Image 17">
            <a:extLst>
              <a:ext uri="{FF2B5EF4-FFF2-40B4-BE49-F238E27FC236}">
                <a16:creationId xmlns:a16="http://schemas.microsoft.com/office/drawing/2014/main" id="{97F5E1BE-098C-459C-B116-B271BC6F93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65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>
            <a:extLst>
              <a:ext uri="{FF2B5EF4-FFF2-40B4-BE49-F238E27FC236}">
                <a16:creationId xmlns:a16="http://schemas.microsoft.com/office/drawing/2014/main" id="{2B7A41ED-4F47-5047-BA32-11A86EDB4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837" y="902141"/>
            <a:ext cx="5857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1400" b="1" spc="3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es-ES" sz="1400" b="1" spc="30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17BCF170-803F-9B45-9B3F-558A3BA77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837" y="1393034"/>
            <a:ext cx="5802091" cy="47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Alstom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Alstom </a:t>
            </a:r>
            <a:r>
              <a:rPr lang="es-E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</a:t>
            </a: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Safety </a:t>
            </a:r>
            <a:r>
              <a:rPr lang="es-E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Roadmap</a:t>
            </a:r>
            <a:endParaRPr lang="es-ES" sz="12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7AD57FB-00D0-E941-8120-60A9C3D5E7BE}"/>
              </a:ext>
            </a:extLst>
          </p:cNvPr>
          <p:cNvCxnSpPr>
            <a:cxnSpLocks/>
          </p:cNvCxnSpPr>
          <p:nvPr/>
        </p:nvCxnSpPr>
        <p:spPr>
          <a:xfrm>
            <a:off x="5902837" y="1200631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8">
            <a:extLst>
              <a:ext uri="{FF2B5EF4-FFF2-40B4-BE49-F238E27FC236}">
                <a16:creationId xmlns:a16="http://schemas.microsoft.com/office/drawing/2014/main" id="{A53563B0-C244-BE4B-9B8F-E36F3DDD4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837" y="2623777"/>
            <a:ext cx="5857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1400" b="1" spc="3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</a:t>
            </a:r>
            <a:r>
              <a:rPr lang="es-ES" sz="1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Safety Culture </a:t>
            </a:r>
            <a:r>
              <a:rPr lang="es-ES" sz="1400" b="1" spc="3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</a:t>
            </a:r>
            <a:r>
              <a:rPr lang="es-ES" sz="1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2366B48-7076-9F47-A0F2-F9EC81EDBCA1}"/>
              </a:ext>
            </a:extLst>
          </p:cNvPr>
          <p:cNvCxnSpPr>
            <a:cxnSpLocks/>
          </p:cNvCxnSpPr>
          <p:nvPr/>
        </p:nvCxnSpPr>
        <p:spPr>
          <a:xfrm>
            <a:off x="5902837" y="2922267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CEE22547-E055-F345-9D23-B792C8DC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INDEX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2DE73D9-72C7-1743-BECC-FB593D5C1F64}"/>
              </a:ext>
            </a:extLst>
          </p:cNvPr>
          <p:cNvSpPr txBox="1"/>
          <p:nvPr/>
        </p:nvSpPr>
        <p:spPr>
          <a:xfrm>
            <a:off x="10561638" y="60839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LOGO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2552E1A4-8F50-3E4C-868D-C94437ED5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837" y="3107647"/>
            <a:ext cx="5802091" cy="7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s-E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1600"/>
              </a:lnSpc>
              <a:spcBef>
                <a:spcPts val="600"/>
              </a:spcBef>
            </a:pP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1600"/>
              </a:lnSpc>
              <a:spcBef>
                <a:spcPts val="600"/>
              </a:spcBef>
            </a:pP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 17">
            <a:extLst>
              <a:ext uri="{FF2B5EF4-FFF2-40B4-BE49-F238E27FC236}">
                <a16:creationId xmlns:a16="http://schemas.microsoft.com/office/drawing/2014/main" id="{BCCDD0C8-9656-4AB9-BEBD-809AC1F03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86F4C2D3-2DF7-47E2-AD0A-B0208EF96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799" y="4341737"/>
            <a:ext cx="5857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1400" b="1" spc="3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  <a:endParaRPr lang="es-ES" sz="1400" b="1" spc="30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Conector recto 20">
            <a:extLst>
              <a:ext uri="{FF2B5EF4-FFF2-40B4-BE49-F238E27FC236}">
                <a16:creationId xmlns:a16="http://schemas.microsoft.com/office/drawing/2014/main" id="{E5C34D41-3C52-4C81-86E9-5AB6145C38AD}"/>
              </a:ext>
            </a:extLst>
          </p:cNvPr>
          <p:cNvCxnSpPr>
            <a:cxnSpLocks/>
          </p:cNvCxnSpPr>
          <p:nvPr/>
        </p:nvCxnSpPr>
        <p:spPr>
          <a:xfrm>
            <a:off x="5957799" y="4640227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8">
            <a:extLst>
              <a:ext uri="{FF2B5EF4-FFF2-40B4-BE49-F238E27FC236}">
                <a16:creationId xmlns:a16="http://schemas.microsoft.com/office/drawing/2014/main" id="{519B2200-50CE-421F-8AA6-9F1200F23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799" y="4825607"/>
            <a:ext cx="5802091" cy="47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s-E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Summary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</a:t>
            </a:r>
            <a:r>
              <a:rPr lang="es-E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Steps</a:t>
            </a:r>
            <a:endParaRPr lang="es-ES" sz="12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D7B61C7-BB58-6B41-AD7C-2F477A9DAC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b="1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</a:p>
          <a:p>
            <a:pPr>
              <a:spcAft>
                <a:spcPts val="600"/>
              </a:spcAft>
            </a:pP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ALSTOM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87A29AD-7313-8447-B134-E94E5E49C430}"/>
              </a:ext>
            </a:extLst>
          </p:cNvPr>
          <p:cNvSpPr txBox="1"/>
          <p:nvPr/>
        </p:nvSpPr>
        <p:spPr>
          <a:xfrm>
            <a:off x="10561638" y="60839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LOGO</a:t>
            </a:r>
          </a:p>
        </p:txBody>
      </p:sp>
      <p:pic>
        <p:nvPicPr>
          <p:cNvPr id="27" name="Image 17">
            <a:extLst>
              <a:ext uri="{FF2B5EF4-FFF2-40B4-BE49-F238E27FC236}">
                <a16:creationId xmlns:a16="http://schemas.microsoft.com/office/drawing/2014/main" id="{9337B273-A466-49E7-8533-6307EFC0F6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B4A1E23-BC35-7942-85A1-A59CE2E7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43090"/>
            <a:ext cx="11522075" cy="457199"/>
          </a:xfrm>
        </p:spPr>
        <p:txBody>
          <a:bodyPr lIns="288000" tIns="288000" rIns="288000" bIns="288000"/>
          <a:lstStyle/>
          <a:p>
            <a:r>
              <a:rPr lang="es-ES"/>
              <a:t>ALSTOM</a:t>
            </a:r>
            <a:br>
              <a:rPr lang="es-ES"/>
            </a:br>
            <a:endParaRPr lang="es-ES"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B23B64C-874C-9D48-8373-F0FAE18C2C1B}"/>
              </a:ext>
            </a:extLst>
          </p:cNvPr>
          <p:cNvSpPr txBox="1"/>
          <p:nvPr/>
        </p:nvSpPr>
        <p:spPr>
          <a:xfrm>
            <a:off x="10561638" y="60839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LOGO</a:t>
            </a:r>
          </a:p>
        </p:txBody>
      </p:sp>
      <p:pic>
        <p:nvPicPr>
          <p:cNvPr id="6" name="Image 17">
            <a:extLst>
              <a:ext uri="{FF2B5EF4-FFF2-40B4-BE49-F238E27FC236}">
                <a16:creationId xmlns:a16="http://schemas.microsoft.com/office/drawing/2014/main" id="{4E3F282A-2985-4C20-A0A1-4E1FCF7E4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4E621-E085-4525-869A-7382E5CB9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5" r="5494"/>
          <a:stretch/>
        </p:blipFill>
        <p:spPr>
          <a:xfrm>
            <a:off x="665018" y="1390516"/>
            <a:ext cx="10857057" cy="4076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7FBD6E-5BA7-4B60-B022-2FF97B37DC35}"/>
              </a:ext>
            </a:extLst>
          </p:cNvPr>
          <p:cNvSpPr txBox="1"/>
          <p:nvPr/>
        </p:nvSpPr>
        <p:spPr>
          <a:xfrm>
            <a:off x="600363" y="960736"/>
            <a:ext cx="6539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global leader in the transportation sector in the digital age</a:t>
            </a:r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431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B4A1E23-BC35-7942-85A1-A59CE2E7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43090"/>
            <a:ext cx="11522075" cy="457199"/>
          </a:xfrm>
        </p:spPr>
        <p:txBody>
          <a:bodyPr lIns="288000" tIns="288000" rIns="288000" bIns="288000"/>
          <a:lstStyle/>
          <a:p>
            <a:r>
              <a:rPr lang="es-ES"/>
              <a:t>ALSTOM</a:t>
            </a:r>
            <a:br>
              <a:rPr lang="es-ES"/>
            </a:br>
            <a:endParaRPr lang="es-ES"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B23B64C-874C-9D48-8373-F0FAE18C2C1B}"/>
              </a:ext>
            </a:extLst>
          </p:cNvPr>
          <p:cNvSpPr txBox="1"/>
          <p:nvPr/>
        </p:nvSpPr>
        <p:spPr>
          <a:xfrm>
            <a:off x="10561638" y="60839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LOGO</a:t>
            </a:r>
          </a:p>
        </p:txBody>
      </p:sp>
      <p:pic>
        <p:nvPicPr>
          <p:cNvPr id="6" name="Image 17">
            <a:extLst>
              <a:ext uri="{FF2B5EF4-FFF2-40B4-BE49-F238E27FC236}">
                <a16:creationId xmlns:a16="http://schemas.microsoft.com/office/drawing/2014/main" id="{4E3F282A-2985-4C20-A0A1-4E1FCF7E4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  <p:pic>
        <p:nvPicPr>
          <p:cNvPr id="9" name="Grafik 11">
            <a:extLst>
              <a:ext uri="{FF2B5EF4-FFF2-40B4-BE49-F238E27FC236}">
                <a16:creationId xmlns:a16="http://schemas.microsoft.com/office/drawing/2014/main" id="{B7D9662F-C33E-45CD-9480-F0069A10D1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5496" r="17080" b="19034"/>
          <a:stretch/>
        </p:blipFill>
        <p:spPr>
          <a:xfrm>
            <a:off x="2567608" y="1594622"/>
            <a:ext cx="7229314" cy="4010135"/>
          </a:xfrm>
          <a:prstGeom prst="rect">
            <a:avLst/>
          </a:prstGeom>
        </p:spPr>
      </p:pic>
      <p:sp>
        <p:nvSpPr>
          <p:cNvPr id="10" name="Abgerundetes Rechteck 12">
            <a:extLst>
              <a:ext uri="{FF2B5EF4-FFF2-40B4-BE49-F238E27FC236}">
                <a16:creationId xmlns:a16="http://schemas.microsoft.com/office/drawing/2014/main" id="{991D0F61-C575-426D-AF44-15AD122BFF2C}"/>
              </a:ext>
            </a:extLst>
          </p:cNvPr>
          <p:cNvSpPr/>
          <p:nvPr/>
        </p:nvSpPr>
        <p:spPr>
          <a:xfrm>
            <a:off x="3719736" y="2973148"/>
            <a:ext cx="1368152" cy="736743"/>
          </a:xfrm>
          <a:prstGeom prst="roundRect">
            <a:avLst>
              <a:gd name="adj" fmla="val 50000"/>
            </a:avLst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AMERICAS</a:t>
            </a:r>
          </a:p>
          <a:p>
            <a:pPr algn="ctr">
              <a:lnSpc>
                <a:spcPct val="95000"/>
              </a:lnSpc>
            </a:pPr>
            <a: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11,900</a:t>
            </a:r>
            <a:endParaRPr lang="en-GB" sz="2000">
              <a:solidFill>
                <a:srgbClr val="1E3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employees</a:t>
            </a:r>
          </a:p>
        </p:txBody>
      </p:sp>
      <p:sp>
        <p:nvSpPr>
          <p:cNvPr id="12" name="Abgerundetes Rechteck 13">
            <a:extLst>
              <a:ext uri="{FF2B5EF4-FFF2-40B4-BE49-F238E27FC236}">
                <a16:creationId xmlns:a16="http://schemas.microsoft.com/office/drawing/2014/main" id="{A73D0AFF-3366-4816-87FB-D6A8E20B710B}"/>
              </a:ext>
            </a:extLst>
          </p:cNvPr>
          <p:cNvSpPr/>
          <p:nvPr/>
        </p:nvSpPr>
        <p:spPr>
          <a:xfrm>
            <a:off x="6216617" y="2135562"/>
            <a:ext cx="1319543" cy="736743"/>
          </a:xfrm>
          <a:prstGeom prst="roundRect">
            <a:avLst>
              <a:gd name="adj" fmla="val 50000"/>
            </a:avLst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</a:t>
            </a:r>
          </a:p>
          <a:p>
            <a:pPr algn="ctr">
              <a:lnSpc>
                <a:spcPct val="95000"/>
              </a:lnSpc>
            </a:pPr>
            <a: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44,350</a:t>
            </a:r>
            <a:endParaRPr lang="en-GB" sz="2000">
              <a:solidFill>
                <a:srgbClr val="1E3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employees</a:t>
            </a:r>
          </a:p>
        </p:txBody>
      </p:sp>
      <p:sp>
        <p:nvSpPr>
          <p:cNvPr id="13" name="Abgerundetes Rechteck 14">
            <a:extLst>
              <a:ext uri="{FF2B5EF4-FFF2-40B4-BE49-F238E27FC236}">
                <a16:creationId xmlns:a16="http://schemas.microsoft.com/office/drawing/2014/main" id="{2C1BD4D8-F73E-480B-93AB-861E17EC2FE9}"/>
              </a:ext>
            </a:extLst>
          </p:cNvPr>
          <p:cNvSpPr/>
          <p:nvPr/>
        </p:nvSpPr>
        <p:spPr>
          <a:xfrm>
            <a:off x="5356500" y="4036587"/>
            <a:ext cx="2501060" cy="857003"/>
          </a:xfrm>
          <a:prstGeom prst="roundRect">
            <a:avLst>
              <a:gd name="adj" fmla="val 50000"/>
            </a:avLst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AMECA</a:t>
            </a:r>
          </a:p>
          <a:p>
            <a:pPr algn="ctr">
              <a:lnSpc>
                <a:spcPts val="920"/>
              </a:lnSpc>
            </a:pPr>
            <a:r>
              <a:rPr lang="en-GB" sz="7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(AFRICA, MIDDLE EAST, CENTRAL ASIA)</a:t>
            </a:r>
          </a:p>
          <a:p>
            <a:pPr algn="ctr">
              <a:lnSpc>
                <a:spcPct val="95000"/>
              </a:lnSpc>
            </a:pPr>
            <a: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4,850</a:t>
            </a:r>
            <a:r>
              <a:rPr lang="en-GB" sz="14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employees</a:t>
            </a:r>
          </a:p>
        </p:txBody>
      </p:sp>
      <p:sp>
        <p:nvSpPr>
          <p:cNvPr id="14" name="Abgerundetes Rechteck 16">
            <a:extLst>
              <a:ext uri="{FF2B5EF4-FFF2-40B4-BE49-F238E27FC236}">
                <a16:creationId xmlns:a16="http://schemas.microsoft.com/office/drawing/2014/main" id="{4CA5CCD6-CD25-48AC-B55E-6003EFD9D355}"/>
              </a:ext>
            </a:extLst>
          </p:cNvPr>
          <p:cNvSpPr/>
          <p:nvPr/>
        </p:nvSpPr>
        <p:spPr>
          <a:xfrm>
            <a:off x="7857560" y="3308031"/>
            <a:ext cx="1487577" cy="841047"/>
          </a:xfrm>
          <a:prstGeom prst="roundRect">
            <a:avLst>
              <a:gd name="adj" fmla="val 50000"/>
            </a:avLst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APAC</a:t>
            </a:r>
          </a:p>
          <a:p>
            <a:pPr algn="ctr">
              <a:lnSpc>
                <a:spcPct val="95000"/>
              </a:lnSpc>
            </a:pPr>
            <a:r>
              <a:rPr lang="en-GB" sz="7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(ASIA PACIFIC)</a:t>
            </a:r>
          </a:p>
          <a:p>
            <a:pPr algn="ctr">
              <a:lnSpc>
                <a:spcPct val="95000"/>
              </a:lnSpc>
            </a:pPr>
            <a: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13,000</a:t>
            </a:r>
            <a:endParaRPr lang="en-GB" sz="2000">
              <a:solidFill>
                <a:srgbClr val="1E3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employees</a:t>
            </a:r>
          </a:p>
        </p:txBody>
      </p:sp>
      <p:sp>
        <p:nvSpPr>
          <p:cNvPr id="15" name="Rechteck 31">
            <a:extLst>
              <a:ext uri="{FF2B5EF4-FFF2-40B4-BE49-F238E27FC236}">
                <a16:creationId xmlns:a16="http://schemas.microsoft.com/office/drawing/2014/main" id="{0F4FA5B2-9A35-44C2-BDF5-0310AC7CCBE8}"/>
              </a:ext>
            </a:extLst>
          </p:cNvPr>
          <p:cNvSpPr/>
          <p:nvPr/>
        </p:nvSpPr>
        <p:spPr>
          <a:xfrm>
            <a:off x="9796923" y="1611530"/>
            <a:ext cx="1775908" cy="56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19,700</a:t>
            </a:r>
            <a:endParaRPr lang="en-GB" sz="2000">
              <a:solidFill>
                <a:srgbClr val="1E3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engineers</a:t>
            </a:r>
          </a:p>
        </p:txBody>
      </p:sp>
      <p:sp>
        <p:nvSpPr>
          <p:cNvPr id="16" name="Rechteck 32">
            <a:extLst>
              <a:ext uri="{FF2B5EF4-FFF2-40B4-BE49-F238E27FC236}">
                <a16:creationId xmlns:a16="http://schemas.microsoft.com/office/drawing/2014/main" id="{0C64959B-ECEC-4469-8446-B3A1E2D14CD5}"/>
              </a:ext>
            </a:extLst>
          </p:cNvPr>
          <p:cNvSpPr/>
          <p:nvPr/>
        </p:nvSpPr>
        <p:spPr>
          <a:xfrm>
            <a:off x="9796923" y="3243185"/>
            <a:ext cx="1775908" cy="89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</a:t>
            </a:r>
          </a:p>
          <a:p>
            <a:pPr>
              <a:lnSpc>
                <a:spcPct val="95000"/>
              </a:lnSpc>
            </a:pPr>
            <a: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150,000</a:t>
            </a:r>
            <a:endParaRPr lang="en-GB" sz="2000">
              <a:solidFill>
                <a:srgbClr val="1E3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vehicles in commercial service</a:t>
            </a:r>
          </a:p>
        </p:txBody>
      </p:sp>
      <p:sp>
        <p:nvSpPr>
          <p:cNvPr id="17" name="Rechteck 37">
            <a:extLst>
              <a:ext uri="{FF2B5EF4-FFF2-40B4-BE49-F238E27FC236}">
                <a16:creationId xmlns:a16="http://schemas.microsoft.com/office/drawing/2014/main" id="{5CA6507D-7BD2-4AEB-8027-07D192C14DEE}"/>
              </a:ext>
            </a:extLst>
          </p:cNvPr>
          <p:cNvSpPr/>
          <p:nvPr/>
        </p:nvSpPr>
        <p:spPr>
          <a:xfrm>
            <a:off x="9796923" y="2367754"/>
            <a:ext cx="1775908" cy="720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than</a:t>
            </a:r>
          </a:p>
          <a:p>
            <a:pPr>
              <a:lnSpc>
                <a:spcPct val="95000"/>
              </a:lnSpc>
            </a:pPr>
            <a: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9,400</a:t>
            </a:r>
            <a:endParaRPr lang="en-GB" sz="2000">
              <a:solidFill>
                <a:srgbClr val="1E3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patents</a:t>
            </a:r>
          </a:p>
        </p:txBody>
      </p:sp>
      <p:sp>
        <p:nvSpPr>
          <p:cNvPr id="18" name="Rechteck 38">
            <a:extLst>
              <a:ext uri="{FF2B5EF4-FFF2-40B4-BE49-F238E27FC236}">
                <a16:creationId xmlns:a16="http://schemas.microsoft.com/office/drawing/2014/main" id="{65B1129F-E25B-48FE-982D-D54FE928F376}"/>
              </a:ext>
            </a:extLst>
          </p:cNvPr>
          <p:cNvSpPr/>
          <p:nvPr/>
        </p:nvSpPr>
        <p:spPr>
          <a:xfrm>
            <a:off x="9796923" y="4327705"/>
            <a:ext cx="1775908" cy="720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 to over</a:t>
            </a:r>
          </a:p>
          <a:p>
            <a:pPr>
              <a:lnSpc>
                <a:spcPct val="95000"/>
              </a:lnSpc>
            </a:pPr>
            <a: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</a:t>
            </a:r>
            <a:endParaRPr lang="en-GB" sz="2000">
              <a:solidFill>
                <a:srgbClr val="1E3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cities</a:t>
            </a:r>
          </a:p>
        </p:txBody>
      </p:sp>
      <p:cxnSp>
        <p:nvCxnSpPr>
          <p:cNvPr id="19" name="Gerade Verbindung 41">
            <a:extLst>
              <a:ext uri="{FF2B5EF4-FFF2-40B4-BE49-F238E27FC236}">
                <a16:creationId xmlns:a16="http://schemas.microsoft.com/office/drawing/2014/main" id="{4A9750B2-3A4B-4EF6-8F8E-A18EADCED94A}"/>
              </a:ext>
            </a:extLst>
          </p:cNvPr>
          <p:cNvCxnSpPr>
            <a:cxnSpLocks/>
          </p:cNvCxnSpPr>
          <p:nvPr/>
        </p:nvCxnSpPr>
        <p:spPr>
          <a:xfrm>
            <a:off x="9865007" y="2276872"/>
            <a:ext cx="1487577" cy="0"/>
          </a:xfrm>
          <a:prstGeom prst="line">
            <a:avLst/>
          </a:prstGeom>
          <a:ln>
            <a:solidFill>
              <a:srgbClr val="1E3246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Gerade Verbindung 42">
            <a:extLst>
              <a:ext uri="{FF2B5EF4-FFF2-40B4-BE49-F238E27FC236}">
                <a16:creationId xmlns:a16="http://schemas.microsoft.com/office/drawing/2014/main" id="{D37231DC-83CE-4F81-8AE1-D25BC61874D0}"/>
              </a:ext>
            </a:extLst>
          </p:cNvPr>
          <p:cNvCxnSpPr>
            <a:cxnSpLocks/>
          </p:cNvCxnSpPr>
          <p:nvPr/>
        </p:nvCxnSpPr>
        <p:spPr>
          <a:xfrm>
            <a:off x="9865007" y="3181845"/>
            <a:ext cx="1487577" cy="0"/>
          </a:xfrm>
          <a:prstGeom prst="line">
            <a:avLst/>
          </a:prstGeom>
          <a:ln>
            <a:solidFill>
              <a:srgbClr val="1E3246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43">
            <a:extLst>
              <a:ext uri="{FF2B5EF4-FFF2-40B4-BE49-F238E27FC236}">
                <a16:creationId xmlns:a16="http://schemas.microsoft.com/office/drawing/2014/main" id="{5AE00E9B-4852-416B-807C-61E94841859E}"/>
              </a:ext>
            </a:extLst>
          </p:cNvPr>
          <p:cNvCxnSpPr>
            <a:cxnSpLocks/>
          </p:cNvCxnSpPr>
          <p:nvPr/>
        </p:nvCxnSpPr>
        <p:spPr>
          <a:xfrm>
            <a:off x="9865007" y="4237647"/>
            <a:ext cx="1487577" cy="0"/>
          </a:xfrm>
          <a:prstGeom prst="line">
            <a:avLst/>
          </a:prstGeom>
          <a:ln>
            <a:solidFill>
              <a:srgbClr val="1E3246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44">
            <a:extLst>
              <a:ext uri="{FF2B5EF4-FFF2-40B4-BE49-F238E27FC236}">
                <a16:creationId xmlns:a16="http://schemas.microsoft.com/office/drawing/2014/main" id="{6830FB8C-C74C-497A-BB4C-FA72462A209B}"/>
              </a:ext>
            </a:extLst>
          </p:cNvPr>
          <p:cNvCxnSpPr>
            <a:cxnSpLocks/>
          </p:cNvCxnSpPr>
          <p:nvPr/>
        </p:nvCxnSpPr>
        <p:spPr>
          <a:xfrm>
            <a:off x="9865007" y="5133193"/>
            <a:ext cx="1487577" cy="0"/>
          </a:xfrm>
          <a:prstGeom prst="line">
            <a:avLst/>
          </a:prstGeom>
          <a:ln>
            <a:solidFill>
              <a:srgbClr val="1E3246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hteck 33">
            <a:extLst>
              <a:ext uri="{FF2B5EF4-FFF2-40B4-BE49-F238E27FC236}">
                <a16:creationId xmlns:a16="http://schemas.microsoft.com/office/drawing/2014/main" id="{F427DAE7-BBEE-43A4-8F7A-54C336883179}"/>
              </a:ext>
            </a:extLst>
          </p:cNvPr>
          <p:cNvSpPr/>
          <p:nvPr/>
        </p:nvSpPr>
        <p:spPr>
          <a:xfrm>
            <a:off x="647685" y="1650858"/>
            <a:ext cx="1775908" cy="720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</a:t>
            </a:r>
          </a:p>
          <a:p>
            <a:pPr algn="r">
              <a:lnSpc>
                <a:spcPct val="95000"/>
              </a:lnSpc>
            </a:pPr>
            <a: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74,000</a:t>
            </a:r>
            <a:endParaRPr lang="en-GB" sz="2000">
              <a:solidFill>
                <a:srgbClr val="1E3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employees worldwide</a:t>
            </a:r>
          </a:p>
        </p:txBody>
      </p:sp>
      <p:sp>
        <p:nvSpPr>
          <p:cNvPr id="24" name="Rechteck 34">
            <a:extLst>
              <a:ext uri="{FF2B5EF4-FFF2-40B4-BE49-F238E27FC236}">
                <a16:creationId xmlns:a16="http://schemas.microsoft.com/office/drawing/2014/main" id="{E2EBE4B2-9385-492A-8E7A-ED9909CC70C2}"/>
              </a:ext>
            </a:extLst>
          </p:cNvPr>
          <p:cNvSpPr/>
          <p:nvPr/>
        </p:nvSpPr>
        <p:spPr>
          <a:xfrm>
            <a:off x="647685" y="2517688"/>
            <a:ext cx="1775908" cy="720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</a:p>
          <a:p>
            <a:pPr algn="r">
              <a:lnSpc>
                <a:spcPct val="95000"/>
              </a:lnSpc>
            </a:pPr>
            <a: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166</a:t>
            </a:r>
            <a:endParaRPr lang="en-GB" sz="2000">
              <a:solidFill>
                <a:srgbClr val="1E3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nationalities</a:t>
            </a:r>
          </a:p>
        </p:txBody>
      </p:sp>
      <p:sp>
        <p:nvSpPr>
          <p:cNvPr id="25" name="Rechteck 35">
            <a:extLst>
              <a:ext uri="{FF2B5EF4-FFF2-40B4-BE49-F238E27FC236}">
                <a16:creationId xmlns:a16="http://schemas.microsoft.com/office/drawing/2014/main" id="{38111DC2-46DD-4CBF-A487-F676557B66C5}"/>
              </a:ext>
            </a:extLst>
          </p:cNvPr>
          <p:cNvSpPr/>
          <p:nvPr/>
        </p:nvSpPr>
        <p:spPr>
          <a:xfrm>
            <a:off x="647685" y="3384518"/>
            <a:ext cx="1775908" cy="56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</a:t>
            </a:r>
            <a:endParaRPr lang="en-GB" sz="2000">
              <a:solidFill>
                <a:srgbClr val="1E324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countries</a:t>
            </a:r>
          </a:p>
        </p:txBody>
      </p:sp>
      <p:sp>
        <p:nvSpPr>
          <p:cNvPr id="26" name="Rechteck 39">
            <a:extLst>
              <a:ext uri="{FF2B5EF4-FFF2-40B4-BE49-F238E27FC236}">
                <a16:creationId xmlns:a16="http://schemas.microsoft.com/office/drawing/2014/main" id="{3E5EF2A1-E12D-4350-BE89-B2BFA8D71BD2}"/>
              </a:ext>
            </a:extLst>
          </p:cNvPr>
          <p:cNvSpPr/>
          <p:nvPr/>
        </p:nvSpPr>
        <p:spPr>
          <a:xfrm>
            <a:off x="647685" y="4075915"/>
            <a:ext cx="1775908" cy="720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</a:t>
            </a:r>
            <a:b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250</a:t>
            </a:r>
            <a:r>
              <a:rPr lang="en-GB" sz="16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1600" b="1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100">
                <a:solidFill>
                  <a:srgbClr val="1E32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sites</a:t>
            </a:r>
          </a:p>
        </p:txBody>
      </p:sp>
      <p:cxnSp>
        <p:nvCxnSpPr>
          <p:cNvPr id="27" name="Gerade Verbindung 27">
            <a:extLst>
              <a:ext uri="{FF2B5EF4-FFF2-40B4-BE49-F238E27FC236}">
                <a16:creationId xmlns:a16="http://schemas.microsoft.com/office/drawing/2014/main" id="{33E8EEF4-424A-4ED1-9D85-5963B244DC96}"/>
              </a:ext>
            </a:extLst>
          </p:cNvPr>
          <p:cNvCxnSpPr>
            <a:cxnSpLocks/>
          </p:cNvCxnSpPr>
          <p:nvPr/>
        </p:nvCxnSpPr>
        <p:spPr>
          <a:xfrm>
            <a:off x="791999" y="3315350"/>
            <a:ext cx="1487577" cy="0"/>
          </a:xfrm>
          <a:prstGeom prst="line">
            <a:avLst/>
          </a:prstGeom>
          <a:ln>
            <a:solidFill>
              <a:srgbClr val="1E3246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Gerade Verbindung 28">
            <a:extLst>
              <a:ext uri="{FF2B5EF4-FFF2-40B4-BE49-F238E27FC236}">
                <a16:creationId xmlns:a16="http://schemas.microsoft.com/office/drawing/2014/main" id="{977D5366-E9C2-4671-9587-1227678D53E0}"/>
              </a:ext>
            </a:extLst>
          </p:cNvPr>
          <p:cNvCxnSpPr>
            <a:cxnSpLocks/>
          </p:cNvCxnSpPr>
          <p:nvPr/>
        </p:nvCxnSpPr>
        <p:spPr>
          <a:xfrm>
            <a:off x="791999" y="4018084"/>
            <a:ext cx="1487577" cy="0"/>
          </a:xfrm>
          <a:prstGeom prst="line">
            <a:avLst/>
          </a:prstGeom>
          <a:ln>
            <a:solidFill>
              <a:srgbClr val="1E3246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Gerade Verbindung 29">
            <a:extLst>
              <a:ext uri="{FF2B5EF4-FFF2-40B4-BE49-F238E27FC236}">
                <a16:creationId xmlns:a16="http://schemas.microsoft.com/office/drawing/2014/main" id="{7A103E51-3652-4F38-ADD8-2C7D0DCFC103}"/>
              </a:ext>
            </a:extLst>
          </p:cNvPr>
          <p:cNvCxnSpPr>
            <a:cxnSpLocks/>
          </p:cNvCxnSpPr>
          <p:nvPr/>
        </p:nvCxnSpPr>
        <p:spPr>
          <a:xfrm>
            <a:off x="791999" y="4873108"/>
            <a:ext cx="1487577" cy="0"/>
          </a:xfrm>
          <a:prstGeom prst="line">
            <a:avLst/>
          </a:prstGeom>
          <a:ln>
            <a:solidFill>
              <a:srgbClr val="1E3246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 Verbindung 40">
            <a:extLst>
              <a:ext uri="{FF2B5EF4-FFF2-40B4-BE49-F238E27FC236}">
                <a16:creationId xmlns:a16="http://schemas.microsoft.com/office/drawing/2014/main" id="{A3B906AA-91C6-4B3C-B184-EF56840986AF}"/>
              </a:ext>
            </a:extLst>
          </p:cNvPr>
          <p:cNvCxnSpPr>
            <a:cxnSpLocks/>
          </p:cNvCxnSpPr>
          <p:nvPr/>
        </p:nvCxnSpPr>
        <p:spPr>
          <a:xfrm>
            <a:off x="791999" y="2454113"/>
            <a:ext cx="1487577" cy="0"/>
          </a:xfrm>
          <a:prstGeom prst="line">
            <a:avLst/>
          </a:prstGeom>
          <a:ln>
            <a:solidFill>
              <a:srgbClr val="1E3246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itel 2">
            <a:extLst>
              <a:ext uri="{FF2B5EF4-FFF2-40B4-BE49-F238E27FC236}">
                <a16:creationId xmlns:a16="http://schemas.microsoft.com/office/drawing/2014/main" id="{85177BA3-C074-40DD-80C9-73C6302A790A}"/>
              </a:ext>
            </a:extLst>
          </p:cNvPr>
          <p:cNvSpPr txBox="1">
            <a:spLocks/>
          </p:cNvSpPr>
          <p:nvPr/>
        </p:nvSpPr>
        <p:spPr>
          <a:xfrm>
            <a:off x="334962" y="862546"/>
            <a:ext cx="10605600" cy="648000"/>
          </a:xfrm>
          <a:prstGeom prst="rect">
            <a:avLst/>
          </a:prstGeom>
        </p:spPr>
        <p:txBody>
          <a:bodyPr vert="horz" lIns="288000" tIns="288000" rIns="288000" bIns="288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600" b="0">
                <a:solidFill>
                  <a:schemeClr val="tx1">
                    <a:lumMod val="75000"/>
                    <a:lumOff val="25000"/>
                  </a:schemeClr>
                </a:solidFill>
              </a:rPr>
              <a:t>We are </a:t>
            </a:r>
            <a:r>
              <a:rPr lang="de-DE" sz="1600" b="0">
                <a:solidFill>
                  <a:schemeClr val="tx1">
                    <a:lumMod val="75000"/>
                    <a:lumOff val="25000"/>
                  </a:schemeClr>
                </a:solidFill>
              </a:rPr>
              <a:t>where mobility is needed</a:t>
            </a:r>
            <a:endParaRPr lang="en-GB" sz="16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33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B4A1E23-BC35-7942-85A1-A59CE2E7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342" y="245634"/>
            <a:ext cx="11522075" cy="457199"/>
          </a:xfrm>
        </p:spPr>
        <p:txBody>
          <a:bodyPr lIns="288000" tIns="288000" rIns="288000" bIns="288000"/>
          <a:lstStyle/>
          <a:p>
            <a:r>
              <a:rPr lang="es-ES" sz="1800"/>
              <a:t>Alstom </a:t>
            </a:r>
            <a:r>
              <a:rPr lang="es-ES" sz="1800" err="1"/>
              <a:t>Railway</a:t>
            </a:r>
            <a:r>
              <a:rPr lang="es-ES" sz="1800"/>
              <a:t> Safety </a:t>
            </a:r>
            <a:r>
              <a:rPr lang="es-ES" sz="1800" err="1"/>
              <a:t>Roadmap</a:t>
            </a:r>
            <a:endParaRPr lang="es-ES" sz="18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B23B64C-874C-9D48-8373-F0FAE18C2C1B}"/>
              </a:ext>
            </a:extLst>
          </p:cNvPr>
          <p:cNvSpPr txBox="1"/>
          <p:nvPr/>
        </p:nvSpPr>
        <p:spPr>
          <a:xfrm>
            <a:off x="10561638" y="60839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LOGO</a:t>
            </a:r>
          </a:p>
        </p:txBody>
      </p:sp>
      <p:pic>
        <p:nvPicPr>
          <p:cNvPr id="6" name="Image 17">
            <a:extLst>
              <a:ext uri="{FF2B5EF4-FFF2-40B4-BE49-F238E27FC236}">
                <a16:creationId xmlns:a16="http://schemas.microsoft.com/office/drawing/2014/main" id="{4E3F282A-2985-4C20-A0A1-4E1FCF7E4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  <p:grpSp>
        <p:nvGrpSpPr>
          <p:cNvPr id="37" name="Gruppieren 1">
            <a:extLst>
              <a:ext uri="{FF2B5EF4-FFF2-40B4-BE49-F238E27FC236}">
                <a16:creationId xmlns:a16="http://schemas.microsoft.com/office/drawing/2014/main" id="{DA6AB5E3-F766-4A96-84D4-2BF4BB7C8640}"/>
              </a:ext>
            </a:extLst>
          </p:cNvPr>
          <p:cNvGrpSpPr/>
          <p:nvPr/>
        </p:nvGrpSpPr>
        <p:grpSpPr>
          <a:xfrm>
            <a:off x="447233" y="1611415"/>
            <a:ext cx="3473017" cy="2083722"/>
            <a:chOff x="-29426" y="1639272"/>
            <a:chExt cx="5760000" cy="3805952"/>
          </a:xfrm>
        </p:grpSpPr>
        <p:sp>
          <p:nvSpPr>
            <p:cNvPr id="38" name="Organigramme : Délai 24">
              <a:extLst>
                <a:ext uri="{FF2B5EF4-FFF2-40B4-BE49-F238E27FC236}">
                  <a16:creationId xmlns:a16="http://schemas.microsoft.com/office/drawing/2014/main" id="{D3253DCF-AE9A-4B4C-AA64-FB72ED75C9BF}"/>
                </a:ext>
              </a:extLst>
            </p:cNvPr>
            <p:cNvSpPr/>
            <p:nvPr/>
          </p:nvSpPr>
          <p:spPr>
            <a:xfrm>
              <a:off x="-29426" y="1639272"/>
              <a:ext cx="5760000" cy="3805952"/>
            </a:xfrm>
            <a:custGeom>
              <a:avLst/>
              <a:gdLst>
                <a:gd name="connsiteX0" fmla="*/ 0 w 3863752"/>
                <a:gd name="connsiteY0" fmla="*/ 0 h 4248472"/>
                <a:gd name="connsiteX1" fmla="*/ 1931876 w 3863752"/>
                <a:gd name="connsiteY1" fmla="*/ 0 h 4248472"/>
                <a:gd name="connsiteX2" fmla="*/ 3863752 w 3863752"/>
                <a:gd name="connsiteY2" fmla="*/ 2124236 h 4248472"/>
                <a:gd name="connsiteX3" fmla="*/ 1931876 w 3863752"/>
                <a:gd name="connsiteY3" fmla="*/ 4248472 h 4248472"/>
                <a:gd name="connsiteX4" fmla="*/ 0 w 3863752"/>
                <a:gd name="connsiteY4" fmla="*/ 4248472 h 4248472"/>
                <a:gd name="connsiteX5" fmla="*/ 0 w 3863752"/>
                <a:gd name="connsiteY5" fmla="*/ 0 h 4248472"/>
                <a:gd name="connsiteX0" fmla="*/ 0 w 5794152"/>
                <a:gd name="connsiteY0" fmla="*/ 12700 h 4248472"/>
                <a:gd name="connsiteX1" fmla="*/ 3862276 w 5794152"/>
                <a:gd name="connsiteY1" fmla="*/ 0 h 4248472"/>
                <a:gd name="connsiteX2" fmla="*/ 5794152 w 5794152"/>
                <a:gd name="connsiteY2" fmla="*/ 2124236 h 4248472"/>
                <a:gd name="connsiteX3" fmla="*/ 3862276 w 5794152"/>
                <a:gd name="connsiteY3" fmla="*/ 4248472 h 4248472"/>
                <a:gd name="connsiteX4" fmla="*/ 1930400 w 5794152"/>
                <a:gd name="connsiteY4" fmla="*/ 4248472 h 4248472"/>
                <a:gd name="connsiteX5" fmla="*/ 0 w 5794152"/>
                <a:gd name="connsiteY5" fmla="*/ 12700 h 4248472"/>
                <a:gd name="connsiteX0" fmla="*/ 12700 w 5806852"/>
                <a:gd name="connsiteY0" fmla="*/ 12700 h 4248472"/>
                <a:gd name="connsiteX1" fmla="*/ 3874976 w 5806852"/>
                <a:gd name="connsiteY1" fmla="*/ 0 h 4248472"/>
                <a:gd name="connsiteX2" fmla="*/ 5806852 w 5806852"/>
                <a:gd name="connsiteY2" fmla="*/ 2124236 h 4248472"/>
                <a:gd name="connsiteX3" fmla="*/ 3874976 w 5806852"/>
                <a:gd name="connsiteY3" fmla="*/ 4248472 h 4248472"/>
                <a:gd name="connsiteX4" fmla="*/ 0 w 5806852"/>
                <a:gd name="connsiteY4" fmla="*/ 4235772 h 4248472"/>
                <a:gd name="connsiteX5" fmla="*/ 12700 w 5806852"/>
                <a:gd name="connsiteY5" fmla="*/ 12700 h 424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6852" h="4248472">
                  <a:moveTo>
                    <a:pt x="12700" y="12700"/>
                  </a:moveTo>
                  <a:lnTo>
                    <a:pt x="3874976" y="0"/>
                  </a:lnTo>
                  <a:cubicBezTo>
                    <a:pt x="4941922" y="0"/>
                    <a:pt x="5806852" y="951053"/>
                    <a:pt x="5806852" y="2124236"/>
                  </a:cubicBezTo>
                  <a:cubicBezTo>
                    <a:pt x="5806852" y="3297419"/>
                    <a:pt x="4941922" y="4248472"/>
                    <a:pt x="3874976" y="4248472"/>
                  </a:cubicBezTo>
                  <a:lnTo>
                    <a:pt x="0" y="4235772"/>
                  </a:lnTo>
                  <a:cubicBezTo>
                    <a:pt x="4233" y="2828081"/>
                    <a:pt x="8467" y="1420391"/>
                    <a:pt x="12700" y="12700"/>
                  </a:cubicBezTo>
                  <a:close/>
                </a:path>
              </a:pathLst>
            </a:custGeom>
            <a:solidFill>
              <a:srgbClr val="EBE6D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9" name="Grafik 12">
              <a:extLst>
                <a:ext uri="{FF2B5EF4-FFF2-40B4-BE49-F238E27FC236}">
                  <a16:creationId xmlns:a16="http://schemas.microsoft.com/office/drawing/2014/main" id="{A2A915F2-8D4F-4A67-8FD5-CF125208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23" y="2259217"/>
              <a:ext cx="4156751" cy="2407158"/>
            </a:xfrm>
            <a:prstGeom prst="rect">
              <a:avLst/>
            </a:prstGeom>
          </p:spPr>
        </p:pic>
      </p:grpSp>
      <p:sp>
        <p:nvSpPr>
          <p:cNvPr id="40" name="Rectangle : coins arrondis 50">
            <a:extLst>
              <a:ext uri="{FF2B5EF4-FFF2-40B4-BE49-F238E27FC236}">
                <a16:creationId xmlns:a16="http://schemas.microsoft.com/office/drawing/2014/main" id="{7DC99CCD-BE59-4541-8245-B75D12848380}"/>
              </a:ext>
            </a:extLst>
          </p:cNvPr>
          <p:cNvSpPr/>
          <p:nvPr/>
        </p:nvSpPr>
        <p:spPr>
          <a:xfrm rot="16200000">
            <a:off x="8677064" y="157711"/>
            <a:ext cx="720000" cy="5184576"/>
          </a:xfrm>
          <a:prstGeom prst="roundRect">
            <a:avLst>
              <a:gd name="adj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 : coins arrondis 50">
            <a:extLst>
              <a:ext uri="{FF2B5EF4-FFF2-40B4-BE49-F238E27FC236}">
                <a16:creationId xmlns:a16="http://schemas.microsoft.com/office/drawing/2014/main" id="{79426905-6AEE-4E89-9149-62BC28BA1B7A}"/>
              </a:ext>
            </a:extLst>
          </p:cNvPr>
          <p:cNvSpPr/>
          <p:nvPr/>
        </p:nvSpPr>
        <p:spPr>
          <a:xfrm rot="16200000">
            <a:off x="8680855" y="1462850"/>
            <a:ext cx="720000" cy="5184575"/>
          </a:xfrm>
          <a:prstGeom prst="roundRect">
            <a:avLst>
              <a:gd name="adj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feld 14">
            <a:extLst>
              <a:ext uri="{FF2B5EF4-FFF2-40B4-BE49-F238E27FC236}">
                <a16:creationId xmlns:a16="http://schemas.microsoft.com/office/drawing/2014/main" id="{98156E96-8952-45F7-917E-A73B2B86C74B}"/>
              </a:ext>
            </a:extLst>
          </p:cNvPr>
          <p:cNvSpPr txBox="1"/>
          <p:nvPr/>
        </p:nvSpPr>
        <p:spPr>
          <a:xfrm>
            <a:off x="-795348" y="3872685"/>
            <a:ext cx="5255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Leading the way to greener</a:t>
            </a:r>
          </a:p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smarter mobility worldwide</a:t>
            </a:r>
          </a:p>
        </p:txBody>
      </p:sp>
      <p:sp>
        <p:nvSpPr>
          <p:cNvPr id="43" name="Textfeld 16">
            <a:extLst>
              <a:ext uri="{FF2B5EF4-FFF2-40B4-BE49-F238E27FC236}">
                <a16:creationId xmlns:a16="http://schemas.microsoft.com/office/drawing/2014/main" id="{BC0BB9CB-8D46-46AE-BF02-C173754F4FB9}"/>
              </a:ext>
            </a:extLst>
          </p:cNvPr>
          <p:cNvSpPr txBox="1"/>
          <p:nvPr/>
        </p:nvSpPr>
        <p:spPr>
          <a:xfrm>
            <a:off x="4238183" y="693328"/>
            <a:ext cx="14953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GROWTH</a:t>
            </a:r>
          </a:p>
          <a:p>
            <a:r>
              <a:rPr lang="en-GB" sz="11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offering</a:t>
            </a:r>
          </a:p>
          <a:p>
            <a:r>
              <a:rPr lang="en-GB" sz="11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 value</a:t>
            </a:r>
          </a:p>
          <a:p>
            <a:r>
              <a:rPr lang="en-GB" sz="11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customers</a:t>
            </a:r>
          </a:p>
        </p:txBody>
      </p:sp>
      <p:sp>
        <p:nvSpPr>
          <p:cNvPr id="44" name="Textfeld 20">
            <a:extLst>
              <a:ext uri="{FF2B5EF4-FFF2-40B4-BE49-F238E27FC236}">
                <a16:creationId xmlns:a16="http://schemas.microsoft.com/office/drawing/2014/main" id="{EE83D781-BF6B-406E-9C41-76A6A7553CAC}"/>
              </a:ext>
            </a:extLst>
          </p:cNvPr>
          <p:cNvSpPr txBox="1"/>
          <p:nvPr/>
        </p:nvSpPr>
        <p:spPr>
          <a:xfrm>
            <a:off x="4353787" y="3451380"/>
            <a:ext cx="14953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EFFICIENCY</a:t>
            </a:r>
          </a:p>
          <a:p>
            <a:r>
              <a:rPr lang="en-GB" sz="11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scale</a:t>
            </a:r>
          </a:p>
          <a:p>
            <a:r>
              <a:rPr lang="en-GB" sz="11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powered</a:t>
            </a:r>
          </a:p>
          <a:p>
            <a:r>
              <a:rPr lang="en-GB" sz="11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digital</a:t>
            </a:r>
          </a:p>
        </p:txBody>
      </p:sp>
      <p:sp>
        <p:nvSpPr>
          <p:cNvPr id="45" name="Textfeld 15">
            <a:extLst>
              <a:ext uri="{FF2B5EF4-FFF2-40B4-BE49-F238E27FC236}">
                <a16:creationId xmlns:a16="http://schemas.microsoft.com/office/drawing/2014/main" id="{B0D749BE-A7E1-4162-8493-16BCB31FEEA6}"/>
              </a:ext>
            </a:extLst>
          </p:cNvPr>
          <p:cNvSpPr txBox="1"/>
          <p:nvPr/>
        </p:nvSpPr>
        <p:spPr>
          <a:xfrm>
            <a:off x="2183741" y="4990932"/>
            <a:ext cx="5141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Driven by </a:t>
            </a:r>
            <a:r>
              <a:rPr lang="en-GB" sz="16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Alstom team</a:t>
            </a:r>
            <a:r>
              <a:rPr lang="en-GB" sz="16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algn="ctr"/>
            <a:r>
              <a:rPr lang="en-GB" sz="16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Agile</a:t>
            </a:r>
            <a:r>
              <a:rPr lang="en-GB" sz="16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6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Inclusive</a:t>
            </a:r>
            <a:r>
              <a:rPr lang="en-GB" sz="16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60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Responsible</a:t>
            </a:r>
          </a:p>
        </p:txBody>
      </p:sp>
      <p:pic>
        <p:nvPicPr>
          <p:cNvPr id="46" name="Grafik 13">
            <a:extLst>
              <a:ext uri="{FF2B5EF4-FFF2-40B4-BE49-F238E27FC236}">
                <a16:creationId xmlns:a16="http://schemas.microsoft.com/office/drawing/2014/main" id="{AC65E4CF-6F19-46F0-843D-EC3FCC2146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9" r="81183" b="40572"/>
          <a:stretch/>
        </p:blipFill>
        <p:spPr>
          <a:xfrm>
            <a:off x="3443858" y="700088"/>
            <a:ext cx="1495371" cy="1311179"/>
          </a:xfrm>
          <a:prstGeom prst="rect">
            <a:avLst/>
          </a:prstGeom>
        </p:spPr>
      </p:pic>
      <p:pic>
        <p:nvPicPr>
          <p:cNvPr id="47" name="Grafik 13">
            <a:extLst>
              <a:ext uri="{FF2B5EF4-FFF2-40B4-BE49-F238E27FC236}">
                <a16:creationId xmlns:a16="http://schemas.microsoft.com/office/drawing/2014/main" id="{0467FC71-BBC5-4F68-B39E-40D11F26AF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5" t="35809" r="17026" b="40572"/>
          <a:stretch/>
        </p:blipFill>
        <p:spPr>
          <a:xfrm>
            <a:off x="3804954" y="3444620"/>
            <a:ext cx="1315202" cy="1311179"/>
          </a:xfrm>
          <a:prstGeom prst="rect">
            <a:avLst/>
          </a:prstGeom>
        </p:spPr>
      </p:pic>
      <p:sp>
        <p:nvSpPr>
          <p:cNvPr id="48" name="Rectangle : coins arrondis 50">
            <a:extLst>
              <a:ext uri="{FF2B5EF4-FFF2-40B4-BE49-F238E27FC236}">
                <a16:creationId xmlns:a16="http://schemas.microsoft.com/office/drawing/2014/main" id="{EBB8002C-4976-495C-84D5-F59D223E05EF}"/>
              </a:ext>
            </a:extLst>
          </p:cNvPr>
          <p:cNvSpPr/>
          <p:nvPr/>
        </p:nvSpPr>
        <p:spPr>
          <a:xfrm rot="16200000">
            <a:off x="8715254" y="2757853"/>
            <a:ext cx="720000" cy="5184575"/>
          </a:xfrm>
          <a:prstGeom prst="roundRect">
            <a:avLst>
              <a:gd name="adj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Connecteur droit 39">
            <a:extLst>
              <a:ext uri="{FF2B5EF4-FFF2-40B4-BE49-F238E27FC236}">
                <a16:creationId xmlns:a16="http://schemas.microsoft.com/office/drawing/2014/main" id="{DE0B4E3A-06FF-4BCF-B9D8-C323A454BE52}"/>
              </a:ext>
            </a:extLst>
          </p:cNvPr>
          <p:cNvCxnSpPr>
            <a:cxnSpLocks/>
          </p:cNvCxnSpPr>
          <p:nvPr/>
        </p:nvCxnSpPr>
        <p:spPr>
          <a:xfrm>
            <a:off x="7073943" y="775225"/>
            <a:ext cx="3933825" cy="0"/>
          </a:xfrm>
          <a:prstGeom prst="line">
            <a:avLst/>
          </a:prstGeom>
          <a:ln w="635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0">
            <a:extLst>
              <a:ext uri="{FF2B5EF4-FFF2-40B4-BE49-F238E27FC236}">
                <a16:creationId xmlns:a16="http://schemas.microsoft.com/office/drawing/2014/main" id="{7BCCE5BB-9448-4C11-A536-0E1DA629283A}"/>
              </a:ext>
            </a:extLst>
          </p:cNvPr>
          <p:cNvSpPr/>
          <p:nvPr/>
        </p:nvSpPr>
        <p:spPr>
          <a:xfrm>
            <a:off x="6880781" y="739225"/>
            <a:ext cx="72000" cy="7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Ellipse 41">
            <a:extLst>
              <a:ext uri="{FF2B5EF4-FFF2-40B4-BE49-F238E27FC236}">
                <a16:creationId xmlns:a16="http://schemas.microsoft.com/office/drawing/2014/main" id="{BDB0D0AB-28C4-49BB-A2B2-62488897FCFE}"/>
              </a:ext>
            </a:extLst>
          </p:cNvPr>
          <p:cNvSpPr/>
          <p:nvPr/>
        </p:nvSpPr>
        <p:spPr>
          <a:xfrm>
            <a:off x="11128931" y="739225"/>
            <a:ext cx="72000" cy="7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2" name="Grafik 13">
            <a:extLst>
              <a:ext uri="{FF2B5EF4-FFF2-40B4-BE49-F238E27FC236}">
                <a16:creationId xmlns:a16="http://schemas.microsoft.com/office/drawing/2014/main" id="{F7809B4D-3453-419E-AE1E-9F61BC75FB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5" t="35809" r="36586" b="40572"/>
          <a:stretch/>
        </p:blipFill>
        <p:spPr>
          <a:xfrm>
            <a:off x="3838286" y="2134139"/>
            <a:ext cx="2408847" cy="1310481"/>
          </a:xfrm>
          <a:prstGeom prst="rect">
            <a:avLst/>
          </a:prstGeom>
        </p:spPr>
      </p:pic>
      <p:sp>
        <p:nvSpPr>
          <p:cNvPr id="53" name="Textfeld 18">
            <a:extLst>
              <a:ext uri="{FF2B5EF4-FFF2-40B4-BE49-F238E27FC236}">
                <a16:creationId xmlns:a16="http://schemas.microsoft.com/office/drawing/2014/main" id="{C005DD9E-A16E-4AF3-B71C-C8C1106C031C}"/>
              </a:ext>
            </a:extLst>
          </p:cNvPr>
          <p:cNvSpPr txBox="1"/>
          <p:nvPr/>
        </p:nvSpPr>
        <p:spPr>
          <a:xfrm>
            <a:off x="4312500" y="2093362"/>
            <a:ext cx="20414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9B87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</a:t>
            </a:r>
          </a:p>
          <a:p>
            <a:r>
              <a:rPr lang="en-GB" sz="11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pioneering smarter</a:t>
            </a:r>
          </a:p>
          <a:p>
            <a:r>
              <a:rPr lang="en-GB" sz="11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greener mobility </a:t>
            </a:r>
            <a:br>
              <a:rPr lang="en-GB" sz="11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1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solutions for all</a:t>
            </a:r>
          </a:p>
        </p:txBody>
      </p:sp>
      <p:sp>
        <p:nvSpPr>
          <p:cNvPr id="54" name="Título 3">
            <a:extLst>
              <a:ext uri="{FF2B5EF4-FFF2-40B4-BE49-F238E27FC236}">
                <a16:creationId xmlns:a16="http://schemas.microsoft.com/office/drawing/2014/main" id="{E4AE16E0-3CDA-4821-8466-878990BAB372}"/>
              </a:ext>
            </a:extLst>
          </p:cNvPr>
          <p:cNvSpPr txBox="1">
            <a:spLocks/>
          </p:cNvSpPr>
          <p:nvPr/>
        </p:nvSpPr>
        <p:spPr>
          <a:xfrm>
            <a:off x="149105" y="320138"/>
            <a:ext cx="11522075" cy="457199"/>
          </a:xfrm>
          <a:prstGeom prst="rect">
            <a:avLst/>
          </a:prstGeom>
        </p:spPr>
        <p:txBody>
          <a:bodyPr vert="horz" lIns="288000" tIns="288000" rIns="288000" bIns="288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err="1"/>
              <a:t>Our</a:t>
            </a:r>
            <a:r>
              <a:rPr lang="es-ES"/>
              <a:t> </a:t>
            </a:r>
            <a:r>
              <a:rPr lang="es-ES" err="1"/>
              <a:t>Strategy</a:t>
            </a:r>
            <a:endParaRPr lang="es-ES"/>
          </a:p>
        </p:txBody>
      </p:sp>
      <p:sp>
        <p:nvSpPr>
          <p:cNvPr id="55" name="Redondear rectángulo de esquina del mismo lado 11">
            <a:extLst>
              <a:ext uri="{FF2B5EF4-FFF2-40B4-BE49-F238E27FC236}">
                <a16:creationId xmlns:a16="http://schemas.microsoft.com/office/drawing/2014/main" id="{44EA869C-7F70-4832-A7D7-75E884015724}"/>
              </a:ext>
            </a:extLst>
          </p:cNvPr>
          <p:cNvSpPr/>
          <p:nvPr/>
        </p:nvSpPr>
        <p:spPr>
          <a:xfrm rot="10800000">
            <a:off x="6392661" y="1050938"/>
            <a:ext cx="5400675" cy="71271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CuadroTexto 12">
            <a:extLst>
              <a:ext uri="{FF2B5EF4-FFF2-40B4-BE49-F238E27FC236}">
                <a16:creationId xmlns:a16="http://schemas.microsoft.com/office/drawing/2014/main" id="{5393D414-2A1B-4B20-9DC7-FEB8B98613A3}"/>
              </a:ext>
            </a:extLst>
          </p:cNvPr>
          <p:cNvSpPr txBox="1"/>
          <p:nvPr/>
        </p:nvSpPr>
        <p:spPr>
          <a:xfrm>
            <a:off x="6577708" y="946607"/>
            <a:ext cx="5400675" cy="1212567"/>
          </a:xfrm>
          <a:prstGeom prst="rect">
            <a:avLst/>
          </a:prstGeom>
          <a:noFill/>
        </p:spPr>
        <p:txBody>
          <a:bodyPr wrap="square" lIns="288000" tIns="288000" rIns="288000" bIns="28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…Committed and Ready for Growth</a:t>
            </a:r>
          </a:p>
          <a:p>
            <a:pPr>
              <a:spcAft>
                <a:spcPts val="600"/>
              </a:spcAft>
            </a:pPr>
            <a:endParaRPr lang="es-ES" spc="3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94298A-9497-426D-858C-7779C8447EA3}"/>
              </a:ext>
            </a:extLst>
          </p:cNvPr>
          <p:cNvSpPr txBox="1"/>
          <p:nvPr/>
        </p:nvSpPr>
        <p:spPr>
          <a:xfrm>
            <a:off x="6640263" y="2501661"/>
            <a:ext cx="480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...Drive efficient and Robust Risk Management</a:t>
            </a:r>
          </a:p>
          <a:p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1A836E-CEBD-454E-87D0-12C8DA828572}"/>
              </a:ext>
            </a:extLst>
          </p:cNvPr>
          <p:cNvSpPr txBox="1"/>
          <p:nvPr/>
        </p:nvSpPr>
        <p:spPr>
          <a:xfrm>
            <a:off x="6820944" y="3841908"/>
            <a:ext cx="4186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</a:t>
            </a:r>
            <a:r>
              <a:rPr lang="es-ES" sz="16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Contributor</a:t>
            </a: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6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Innovative </a:t>
            </a:r>
            <a:r>
              <a:rPr lang="es-ES" sz="16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solutions</a:t>
            </a:r>
            <a:endParaRPr lang="en-GB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61C48AD-A1C9-41E6-BDAA-CD5F7C0C4E19}"/>
              </a:ext>
            </a:extLst>
          </p:cNvPr>
          <p:cNvSpPr txBox="1"/>
          <p:nvPr/>
        </p:nvSpPr>
        <p:spPr>
          <a:xfrm>
            <a:off x="6887630" y="4986885"/>
            <a:ext cx="4788976" cy="9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</a:t>
            </a:r>
            <a:r>
              <a:rPr lang="es-ES" sz="16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Skilled</a:t>
            </a: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People </a:t>
            </a:r>
            <a:r>
              <a:rPr lang="es-ES" sz="16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promoting</a:t>
            </a: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positive </a:t>
            </a:r>
            <a:r>
              <a:rPr lang="es-ES" sz="16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</a:t>
            </a: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Safety Culture</a:t>
            </a:r>
            <a:endParaRPr lang="en-GB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76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tren pasando por unos rieles&#10;&#10;Descripción generada automáticamente">
            <a:extLst>
              <a:ext uri="{FF2B5EF4-FFF2-40B4-BE49-F238E27FC236}">
                <a16:creationId xmlns:a16="http://schemas.microsoft.com/office/drawing/2014/main" id="{B6E861E4-E3B1-E14C-89FE-4177F1B0A1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0"/>
            <a:ext cx="12233507" cy="62484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b="1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 SAFETY CULTURE CAMPAIGN </a:t>
            </a:r>
          </a:p>
          <a:p>
            <a:pPr>
              <a:spcAft>
                <a:spcPts val="600"/>
              </a:spcAft>
            </a:pP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87A29AD-7313-8447-B134-E94E5E49C430}"/>
              </a:ext>
            </a:extLst>
          </p:cNvPr>
          <p:cNvSpPr txBox="1"/>
          <p:nvPr/>
        </p:nvSpPr>
        <p:spPr>
          <a:xfrm>
            <a:off x="10561638" y="60839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LOGO</a:t>
            </a:r>
          </a:p>
        </p:txBody>
      </p:sp>
      <p:pic>
        <p:nvPicPr>
          <p:cNvPr id="27" name="Image 17">
            <a:extLst>
              <a:ext uri="{FF2B5EF4-FFF2-40B4-BE49-F238E27FC236}">
                <a16:creationId xmlns:a16="http://schemas.microsoft.com/office/drawing/2014/main" id="{D380D4FB-C361-4003-877B-CCA71341B2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634567" y="6056350"/>
            <a:ext cx="1389308" cy="4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99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72446A8976D6446BFE3893CF8F2D7F3" ma:contentTypeVersion="13" ma:contentTypeDescription="Crear nuevo documento." ma:contentTypeScope="" ma:versionID="1d22e9d593327c1f64148ee529172d12">
  <xsd:schema xmlns:xsd="http://www.w3.org/2001/XMLSchema" xmlns:xs="http://www.w3.org/2001/XMLSchema" xmlns:p="http://schemas.microsoft.com/office/2006/metadata/properties" xmlns:ns2="816b7941-46f7-4e51-bc00-e766c5829c4c" xmlns:ns3="f690fe1c-d010-406e-80cc-90103b9435ab" targetNamespace="http://schemas.microsoft.com/office/2006/metadata/properties" ma:root="true" ma:fieldsID="b744ae096e01f50114265aeddc2818b9" ns2:_="" ns3:_="">
    <xsd:import namespace="816b7941-46f7-4e51-bc00-e766c5829c4c"/>
    <xsd:import namespace="f690fe1c-d010-406e-80cc-90103b9435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b7941-46f7-4e51-bc00-e766c5829c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90fe1c-d010-406e-80cc-90103b9435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CF8D0B-F13E-4E61-882E-8CBD86210614}">
  <ds:schemaRefs>
    <ds:schemaRef ds:uri="816b7941-46f7-4e51-bc00-e766c5829c4c"/>
    <ds:schemaRef ds:uri="f690fe1c-d010-406e-80cc-90103b9435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0AB6BB8-30B6-4819-95F3-B6442DE39AF1}">
  <ds:schemaRefs>
    <ds:schemaRef ds:uri="816b7941-46f7-4e51-bc00-e766c5829c4c"/>
    <ds:schemaRef ds:uri="f690fe1c-d010-406e-80cc-90103b9435a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7D2AD6B-1FDB-4057-9B24-AF2B3C9669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837</Words>
  <Application>Microsoft Office PowerPoint</Application>
  <PresentationFormat>Widescreen</PresentationFormat>
  <Paragraphs>198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Courier New</vt:lpstr>
      <vt:lpstr>Open Sans</vt:lpstr>
      <vt:lpstr>Wingdings</vt:lpstr>
      <vt:lpstr>Tema de Office</vt:lpstr>
      <vt:lpstr>PowerPoint Presentation</vt:lpstr>
      <vt:lpstr>PowerPoint Presentation</vt:lpstr>
      <vt:lpstr>PowerPoint Presentation</vt:lpstr>
      <vt:lpstr>INDEX</vt:lpstr>
      <vt:lpstr>PowerPoint Presentation</vt:lpstr>
      <vt:lpstr>ALSTOM </vt:lpstr>
      <vt:lpstr>ALSTOM </vt:lpstr>
      <vt:lpstr>Alstom Railway Safety Roadmap</vt:lpstr>
      <vt:lpstr>PowerPoint Presentation</vt:lpstr>
      <vt:lpstr>Alstom Railway Safety Culture Campaign</vt:lpstr>
      <vt:lpstr>Alstom Railway Safety Governance</vt:lpstr>
      <vt:lpstr>Railway Safety Training</vt:lpstr>
      <vt:lpstr>Railway Safety Communication</vt:lpstr>
      <vt:lpstr>Railway Safety culture champions</vt:lpstr>
      <vt:lpstr>PowerPoint Presentation</vt:lpstr>
      <vt:lpstr>Railway Safety Culture Campaign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 .Cristina Sanz Regueiro</dc:creator>
  <cp:lastModifiedBy>Ann Mills</cp:lastModifiedBy>
  <cp:revision>4</cp:revision>
  <dcterms:created xsi:type="dcterms:W3CDTF">2019-03-07T07:56:29Z</dcterms:created>
  <dcterms:modified xsi:type="dcterms:W3CDTF">2023-02-21T14:42:43Z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0x010100D72446A8976D6446BFE3893CF8F2D7F3</vt:lpwstr>
  </property>
  <property fmtid="{D5CDD505-2E9C-101B-9397-08002B2CF9AE}" pid="3" name="Order">
    <vt:r8>7497600</vt:r8>
  </property>
  <property fmtid="{D5CDD505-2E9C-101B-9397-08002B2CF9AE}" pid="4" name="AuthorIds_UIVersion_31744">
    <vt:lpwstr>4</vt:lpwstr>
  </property>
  <property fmtid="{D5CDD505-2E9C-101B-9397-08002B2CF9AE}" pid="5" name="ComplianceAssetId">
    <vt:lpwstr/>
  </property>
</Properties>
</file>