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410" r:id="rId5"/>
    <p:sldId id="310" r:id="rId6"/>
    <p:sldId id="412" r:id="rId7"/>
    <p:sldId id="423" r:id="rId8"/>
    <p:sldId id="370" r:id="rId9"/>
    <p:sldId id="420" r:id="rId10"/>
    <p:sldId id="421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5" r:id="rId20"/>
    <p:sldId id="436" r:id="rId21"/>
    <p:sldId id="437" r:id="rId22"/>
    <p:sldId id="438" r:id="rId23"/>
    <p:sldId id="439" r:id="rId24"/>
    <p:sldId id="294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38"/>
    <a:srgbClr val="E98300"/>
    <a:srgbClr val="EFFAFA"/>
    <a:srgbClr val="EDF8F8"/>
    <a:srgbClr val="007111"/>
    <a:srgbClr val="FFFFFF"/>
    <a:srgbClr val="00303E"/>
    <a:srgbClr val="007788"/>
    <a:srgbClr val="0096D6"/>
    <a:srgbClr val="009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C8B89-0533-4062-951A-F3DD7B06D183}" v="3" dt="2022-10-19T11:53:05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1" autoAdjust="0"/>
    <p:restoredTop sz="94685"/>
  </p:normalViewPr>
  <p:slideViewPr>
    <p:cSldViewPr snapToGrid="0">
      <p:cViewPr varScale="1">
        <p:scale>
          <a:sx n="62" d="100"/>
          <a:sy n="62" d="100"/>
        </p:scale>
        <p:origin x="9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594DE-959D-405F-881B-23846A33760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796511-7276-43EB-8CFD-3FD308D90473}">
      <dgm:prSet custT="1"/>
      <dgm:spPr/>
      <dgm:t>
        <a:bodyPr/>
        <a:lstStyle/>
        <a:p>
          <a:pPr>
            <a:defRPr b="1"/>
          </a:pPr>
          <a:r>
            <a: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process that draws from all of the credible sources of information available to us:</a:t>
          </a:r>
          <a:endParaRPr lang="en-US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0C164E1-2A0F-45C7-9A2E-6AB3D76BDA50}" type="parTrans" cxnId="{7218F9F1-CD02-4D2A-92A9-70529B473422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0CE3C3-087D-4FFC-A2D8-FFF897EFFFE8}" type="sibTrans" cxnId="{7218F9F1-CD02-4D2A-92A9-70529B473422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F81670-F0D3-4E30-8F61-40D6080F24B3}">
      <dgm:prSet custT="1"/>
      <dgm:spPr/>
      <dgm:t>
        <a:bodyPr/>
        <a:lstStyle/>
        <a:p>
          <a:r>
            <a: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Inspectors’ experience</a:t>
          </a:r>
          <a:endParaRPr lang="en-US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CC6D51-9815-4631-BA58-89CC992489FE}" type="parTrans" cxnId="{79D82FE0-D591-4F23-B70E-E08E8BCFE401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A1FD881-C1C1-45B9-AFF6-72158A1F8032}" type="sibTrans" cxnId="{79D82FE0-D591-4F23-B70E-E08E8BCFE401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6A4D9B-6AE5-4A68-8332-5622EB482AD3}">
      <dgm:prSet custT="1"/>
      <dgm:spPr/>
      <dgm:t>
        <a:bodyPr/>
        <a:lstStyle/>
        <a:p>
          <a:r>
            <a: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Inspection findings</a:t>
          </a:r>
          <a:endParaRPr lang="en-US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9F0C0CD-FD62-4DDB-9D26-0B96C605D224}" type="parTrans" cxnId="{A924A994-A230-4D60-9AAE-0593878BB351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87EA95-390E-44B8-8643-753FCEFF4459}" type="sibTrans" cxnId="{A924A994-A230-4D60-9AAE-0593878BB351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C608765-9D60-4B83-B505-5A0F572AB733}">
      <dgm:prSet custT="1"/>
      <dgm:spPr/>
      <dgm:t>
        <a:bodyPr/>
        <a:lstStyle/>
        <a:p>
          <a:r>
            <a: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Safety reports</a:t>
          </a:r>
          <a:endParaRPr lang="en-US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CDADC8F-38B3-45BB-9BA3-DF2E43251818}" type="parTrans" cxnId="{B2EFCB4D-E10B-4F52-A350-15DB330EC608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CCA536-9E45-47F4-AB5B-456AC61D045B}" type="sibTrans" cxnId="{B2EFCB4D-E10B-4F52-A350-15DB330EC608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892E16-F1A9-4AF2-AB5B-16A4EDF0C522}">
      <dgm:prSet custT="1"/>
      <dgm:spPr/>
      <dgm:t>
        <a:bodyPr/>
        <a:lstStyle/>
        <a:p>
          <a:pPr>
            <a:defRPr b="1"/>
          </a:pPr>
          <a:r>
            <a:rPr lang="en-GB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tool that facilitates the methodical assimilation of all the factors above</a:t>
          </a:r>
          <a:endParaRPr lang="en-US" sz="18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0D4D6F6-CA38-49A7-8E46-56B268A4B106}" type="parTrans" cxnId="{3E4F49FD-7971-42A2-9028-AFF1BD11C0CC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6A3BEC-F5D5-4405-9EDD-7F7EA903956C}" type="sibTrans" cxnId="{3E4F49FD-7971-42A2-9028-AFF1BD11C0CC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2A5F4B6-ED04-4303-AE83-1A248A614BDF}">
      <dgm:prSet custT="1"/>
      <dgm:spPr/>
      <dgm:t>
        <a:bodyPr/>
        <a:lstStyle/>
        <a:p>
          <a:pPr>
            <a:defRPr b="1"/>
          </a:pPr>
          <a:r>
            <a: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record of the deliberation and decisions made…</a:t>
          </a:r>
          <a:endParaRPr lang="en-US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891070B-F39F-4EDD-B006-B4AD20597DDD}" type="parTrans" cxnId="{23CE36A7-E573-42E1-B938-1E0898FEA615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7628DD1-1A72-4A67-BA98-E8FC8F102B14}" type="sibTrans" cxnId="{23CE36A7-E573-42E1-B938-1E0898FEA615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BD5C370-C325-4069-9CDC-52C9E9696E26}">
      <dgm:prSet custT="1"/>
      <dgm:spPr/>
      <dgm:t>
        <a:bodyPr/>
        <a:lstStyle/>
        <a:p>
          <a:pPr>
            <a:defRPr b="1"/>
          </a:pPr>
          <a:r>
            <a:rPr lang="en-GB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…and why</a:t>
          </a:r>
          <a:endParaRPr lang="en-US" sz="18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6310E6C-A344-4891-9E83-3D9871B68E2F}" type="parTrans" cxnId="{24099946-365F-41B1-BFE1-B4C78F140144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8089A5A-8E18-405F-A923-276F4355F478}" type="sibTrans" cxnId="{24099946-365F-41B1-BFE1-B4C78F140144}">
      <dgm:prSet/>
      <dgm:spPr/>
      <dgm:t>
        <a:bodyPr/>
        <a:lstStyle/>
        <a:p>
          <a:endParaRPr lang="en-US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D2E3A7-B615-4A08-9FBA-B8AC7D78AD9B}" type="pres">
      <dgm:prSet presAssocID="{895594DE-959D-405F-881B-23846A33760B}" presName="root" presStyleCnt="0">
        <dgm:presLayoutVars>
          <dgm:dir/>
          <dgm:resizeHandles val="exact"/>
        </dgm:presLayoutVars>
      </dgm:prSet>
      <dgm:spPr/>
    </dgm:pt>
    <dgm:pt modelId="{BC9EE1B9-75A0-4B39-9D64-82C7D1C433AE}" type="pres">
      <dgm:prSet presAssocID="{63796511-7276-43EB-8CFD-3FD308D90473}" presName="compNode" presStyleCnt="0"/>
      <dgm:spPr/>
    </dgm:pt>
    <dgm:pt modelId="{8E4124C0-A5FE-4692-AB57-328289691E84}" type="pres">
      <dgm:prSet presAssocID="{63796511-7276-43EB-8CFD-3FD308D9047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DFBA056-8742-42C1-B520-6659314EA5D1}" type="pres">
      <dgm:prSet presAssocID="{63796511-7276-43EB-8CFD-3FD308D90473}" presName="iconSpace" presStyleCnt="0"/>
      <dgm:spPr/>
    </dgm:pt>
    <dgm:pt modelId="{336F1EF5-1132-40C3-B6BA-179FA238C204}" type="pres">
      <dgm:prSet presAssocID="{63796511-7276-43EB-8CFD-3FD308D90473}" presName="parTx" presStyleLbl="revTx" presStyleIdx="0" presStyleCnt="8">
        <dgm:presLayoutVars>
          <dgm:chMax val="0"/>
          <dgm:chPref val="0"/>
        </dgm:presLayoutVars>
      </dgm:prSet>
      <dgm:spPr/>
    </dgm:pt>
    <dgm:pt modelId="{0456DFF7-EA6E-44F4-8062-84890F2D07A0}" type="pres">
      <dgm:prSet presAssocID="{63796511-7276-43EB-8CFD-3FD308D90473}" presName="txSpace" presStyleCnt="0"/>
      <dgm:spPr/>
    </dgm:pt>
    <dgm:pt modelId="{6A1E869F-674F-4C68-B87F-1D3A486369A0}" type="pres">
      <dgm:prSet presAssocID="{63796511-7276-43EB-8CFD-3FD308D90473}" presName="desTx" presStyleLbl="revTx" presStyleIdx="1" presStyleCnt="8">
        <dgm:presLayoutVars/>
      </dgm:prSet>
      <dgm:spPr/>
    </dgm:pt>
    <dgm:pt modelId="{2BCCFD19-3942-41BC-B10C-F560148C30B3}" type="pres">
      <dgm:prSet presAssocID="{060CE3C3-087D-4FFC-A2D8-FFF897EFFFE8}" presName="sibTrans" presStyleCnt="0"/>
      <dgm:spPr/>
    </dgm:pt>
    <dgm:pt modelId="{AC2B9E6E-D894-4CE8-852B-CDB017C2D606}" type="pres">
      <dgm:prSet presAssocID="{AC892E16-F1A9-4AF2-AB5B-16A4EDF0C522}" presName="compNode" presStyleCnt="0"/>
      <dgm:spPr/>
    </dgm:pt>
    <dgm:pt modelId="{D4A4C27B-BA0F-420A-8293-AAF66C036786}" type="pres">
      <dgm:prSet presAssocID="{AC892E16-F1A9-4AF2-AB5B-16A4EDF0C5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6D15A9F-2B43-40A6-A449-8584DDE4CA3B}" type="pres">
      <dgm:prSet presAssocID="{AC892E16-F1A9-4AF2-AB5B-16A4EDF0C522}" presName="iconSpace" presStyleCnt="0"/>
      <dgm:spPr/>
    </dgm:pt>
    <dgm:pt modelId="{95AD103A-885D-4B5F-B089-7D17C8D0BBDC}" type="pres">
      <dgm:prSet presAssocID="{AC892E16-F1A9-4AF2-AB5B-16A4EDF0C522}" presName="parTx" presStyleLbl="revTx" presStyleIdx="2" presStyleCnt="8">
        <dgm:presLayoutVars>
          <dgm:chMax val="0"/>
          <dgm:chPref val="0"/>
        </dgm:presLayoutVars>
      </dgm:prSet>
      <dgm:spPr/>
    </dgm:pt>
    <dgm:pt modelId="{3DBD8DAC-7548-45D1-A82D-589FC4E82D7F}" type="pres">
      <dgm:prSet presAssocID="{AC892E16-F1A9-4AF2-AB5B-16A4EDF0C522}" presName="txSpace" presStyleCnt="0"/>
      <dgm:spPr/>
    </dgm:pt>
    <dgm:pt modelId="{6A6C01C0-5BF9-469D-9337-260E4105119F}" type="pres">
      <dgm:prSet presAssocID="{AC892E16-F1A9-4AF2-AB5B-16A4EDF0C522}" presName="desTx" presStyleLbl="revTx" presStyleIdx="3" presStyleCnt="8">
        <dgm:presLayoutVars/>
      </dgm:prSet>
      <dgm:spPr/>
    </dgm:pt>
    <dgm:pt modelId="{842D8A0C-A961-4EB4-9318-F60A8DEA5426}" type="pres">
      <dgm:prSet presAssocID="{5D6A3BEC-F5D5-4405-9EDD-7F7EA903956C}" presName="sibTrans" presStyleCnt="0"/>
      <dgm:spPr/>
    </dgm:pt>
    <dgm:pt modelId="{4E6BA13B-BF29-4222-9468-7380B5466E76}" type="pres">
      <dgm:prSet presAssocID="{92A5F4B6-ED04-4303-AE83-1A248A614BDF}" presName="compNode" presStyleCnt="0"/>
      <dgm:spPr/>
    </dgm:pt>
    <dgm:pt modelId="{91747C81-F2C7-4955-9236-8F10E76EC63D}" type="pres">
      <dgm:prSet presAssocID="{92A5F4B6-ED04-4303-AE83-1A248A614B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BB3A7E06-4DAC-4569-9DEE-2A4C63575B1A}" type="pres">
      <dgm:prSet presAssocID="{92A5F4B6-ED04-4303-AE83-1A248A614BDF}" presName="iconSpace" presStyleCnt="0"/>
      <dgm:spPr/>
    </dgm:pt>
    <dgm:pt modelId="{177EB4E0-63EA-44E3-98E9-BEC50F23CE0D}" type="pres">
      <dgm:prSet presAssocID="{92A5F4B6-ED04-4303-AE83-1A248A614BDF}" presName="parTx" presStyleLbl="revTx" presStyleIdx="4" presStyleCnt="8">
        <dgm:presLayoutVars>
          <dgm:chMax val="0"/>
          <dgm:chPref val="0"/>
        </dgm:presLayoutVars>
      </dgm:prSet>
      <dgm:spPr/>
    </dgm:pt>
    <dgm:pt modelId="{2A70FF6E-D43B-4DAC-8937-0747A804BADD}" type="pres">
      <dgm:prSet presAssocID="{92A5F4B6-ED04-4303-AE83-1A248A614BDF}" presName="txSpace" presStyleCnt="0"/>
      <dgm:spPr/>
    </dgm:pt>
    <dgm:pt modelId="{9105157F-1F68-4BD2-AC7A-0D57225A67E0}" type="pres">
      <dgm:prSet presAssocID="{92A5F4B6-ED04-4303-AE83-1A248A614BDF}" presName="desTx" presStyleLbl="revTx" presStyleIdx="5" presStyleCnt="8">
        <dgm:presLayoutVars/>
      </dgm:prSet>
      <dgm:spPr/>
    </dgm:pt>
    <dgm:pt modelId="{4C5B767F-BFA6-408B-A04D-3E6F0533CC96}" type="pres">
      <dgm:prSet presAssocID="{D7628DD1-1A72-4A67-BA98-E8FC8F102B14}" presName="sibTrans" presStyleCnt="0"/>
      <dgm:spPr/>
    </dgm:pt>
    <dgm:pt modelId="{FBBCD27A-CEA5-45E0-9B4B-AC1AB56C6EBA}" type="pres">
      <dgm:prSet presAssocID="{BBD5C370-C325-4069-9CDC-52C9E9696E26}" presName="compNode" presStyleCnt="0"/>
      <dgm:spPr/>
    </dgm:pt>
    <dgm:pt modelId="{13B788F8-DF81-45BF-8446-BB78619FDAAA}" type="pres">
      <dgm:prSet presAssocID="{BBD5C370-C325-4069-9CDC-52C9E9696E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39C3248-0664-487A-BD19-515754BFF066}" type="pres">
      <dgm:prSet presAssocID="{BBD5C370-C325-4069-9CDC-52C9E9696E26}" presName="iconSpace" presStyleCnt="0"/>
      <dgm:spPr/>
    </dgm:pt>
    <dgm:pt modelId="{5F2CA861-9EFB-454F-BCBD-6557DE392B64}" type="pres">
      <dgm:prSet presAssocID="{BBD5C370-C325-4069-9CDC-52C9E9696E26}" presName="parTx" presStyleLbl="revTx" presStyleIdx="6" presStyleCnt="8">
        <dgm:presLayoutVars>
          <dgm:chMax val="0"/>
          <dgm:chPref val="0"/>
        </dgm:presLayoutVars>
      </dgm:prSet>
      <dgm:spPr/>
    </dgm:pt>
    <dgm:pt modelId="{09F3EE55-2212-4780-B8A1-48C2FB8DE817}" type="pres">
      <dgm:prSet presAssocID="{BBD5C370-C325-4069-9CDC-52C9E9696E26}" presName="txSpace" presStyleCnt="0"/>
      <dgm:spPr/>
    </dgm:pt>
    <dgm:pt modelId="{629E62AC-8E84-49EA-BD0D-7541B7D4062D}" type="pres">
      <dgm:prSet presAssocID="{BBD5C370-C325-4069-9CDC-52C9E9696E26}" presName="desTx" presStyleLbl="revTx" presStyleIdx="7" presStyleCnt="8">
        <dgm:presLayoutVars/>
      </dgm:prSet>
      <dgm:spPr/>
    </dgm:pt>
  </dgm:ptLst>
  <dgm:cxnLst>
    <dgm:cxn modelId="{B883F703-B236-4DAF-AF99-FB5282F06DB3}" type="presOf" srcId="{AC892E16-F1A9-4AF2-AB5B-16A4EDF0C522}" destId="{95AD103A-885D-4B5F-B089-7D17C8D0BBDC}" srcOrd="0" destOrd="0" presId="urn:microsoft.com/office/officeart/2018/2/layout/IconLabelDescriptionList"/>
    <dgm:cxn modelId="{24099946-365F-41B1-BFE1-B4C78F140144}" srcId="{895594DE-959D-405F-881B-23846A33760B}" destId="{BBD5C370-C325-4069-9CDC-52C9E9696E26}" srcOrd="3" destOrd="0" parTransId="{D6310E6C-A344-4891-9E83-3D9871B68E2F}" sibTransId="{F8089A5A-8E18-405F-A923-276F4355F478}"/>
    <dgm:cxn modelId="{B2EFCB4D-E10B-4F52-A350-15DB330EC608}" srcId="{63796511-7276-43EB-8CFD-3FD308D90473}" destId="{8C608765-9D60-4B83-B505-5A0F572AB733}" srcOrd="2" destOrd="0" parTransId="{FCDADC8F-38B3-45BB-9BA3-DF2E43251818}" sibTransId="{FDCCA536-9E45-47F4-AB5B-456AC61D045B}"/>
    <dgm:cxn modelId="{A934048A-A2F6-495E-8B71-369DF3E6E705}" type="presOf" srcId="{63796511-7276-43EB-8CFD-3FD308D90473}" destId="{336F1EF5-1132-40C3-B6BA-179FA238C204}" srcOrd="0" destOrd="0" presId="urn:microsoft.com/office/officeart/2018/2/layout/IconLabelDescriptionList"/>
    <dgm:cxn modelId="{A924A994-A230-4D60-9AAE-0593878BB351}" srcId="{63796511-7276-43EB-8CFD-3FD308D90473}" destId="{676A4D9B-6AE5-4A68-8332-5622EB482AD3}" srcOrd="1" destOrd="0" parTransId="{39F0C0CD-FD62-4DDB-9D26-0B96C605D224}" sibTransId="{3687EA95-390E-44B8-8643-753FCEFF4459}"/>
    <dgm:cxn modelId="{853A0596-CCE3-4695-8B41-9C74CAF7EDBF}" type="presOf" srcId="{895594DE-959D-405F-881B-23846A33760B}" destId="{E9D2E3A7-B615-4A08-9FBA-B8AC7D78AD9B}" srcOrd="0" destOrd="0" presId="urn:microsoft.com/office/officeart/2018/2/layout/IconLabelDescriptionList"/>
    <dgm:cxn modelId="{73B91296-FD4F-4EB1-81D6-E6C7B72CAFE7}" type="presOf" srcId="{676A4D9B-6AE5-4A68-8332-5622EB482AD3}" destId="{6A1E869F-674F-4C68-B87F-1D3A486369A0}" srcOrd="0" destOrd="1" presId="urn:microsoft.com/office/officeart/2018/2/layout/IconLabelDescriptionList"/>
    <dgm:cxn modelId="{779911A0-DD2E-47CD-95B0-34956DF94ED1}" type="presOf" srcId="{92A5F4B6-ED04-4303-AE83-1A248A614BDF}" destId="{177EB4E0-63EA-44E3-98E9-BEC50F23CE0D}" srcOrd="0" destOrd="0" presId="urn:microsoft.com/office/officeart/2018/2/layout/IconLabelDescriptionList"/>
    <dgm:cxn modelId="{23CE36A7-E573-42E1-B938-1E0898FEA615}" srcId="{895594DE-959D-405F-881B-23846A33760B}" destId="{92A5F4B6-ED04-4303-AE83-1A248A614BDF}" srcOrd="2" destOrd="0" parTransId="{5891070B-F39F-4EDD-B006-B4AD20597DDD}" sibTransId="{D7628DD1-1A72-4A67-BA98-E8FC8F102B14}"/>
    <dgm:cxn modelId="{557267C8-7331-4CA5-ACFB-762F0BE55099}" type="presOf" srcId="{3EF81670-F0D3-4E30-8F61-40D6080F24B3}" destId="{6A1E869F-674F-4C68-B87F-1D3A486369A0}" srcOrd="0" destOrd="0" presId="urn:microsoft.com/office/officeart/2018/2/layout/IconLabelDescriptionList"/>
    <dgm:cxn modelId="{8C47C2D9-5CD7-459F-A5B9-B081B15F4093}" type="presOf" srcId="{8C608765-9D60-4B83-B505-5A0F572AB733}" destId="{6A1E869F-674F-4C68-B87F-1D3A486369A0}" srcOrd="0" destOrd="2" presId="urn:microsoft.com/office/officeart/2018/2/layout/IconLabelDescriptionList"/>
    <dgm:cxn modelId="{79D82FE0-D591-4F23-B70E-E08E8BCFE401}" srcId="{63796511-7276-43EB-8CFD-3FD308D90473}" destId="{3EF81670-F0D3-4E30-8F61-40D6080F24B3}" srcOrd="0" destOrd="0" parTransId="{D5CC6D51-9815-4631-BA58-89CC992489FE}" sibTransId="{5A1FD881-C1C1-45B9-AFF6-72158A1F8032}"/>
    <dgm:cxn modelId="{7218F9F1-CD02-4D2A-92A9-70529B473422}" srcId="{895594DE-959D-405F-881B-23846A33760B}" destId="{63796511-7276-43EB-8CFD-3FD308D90473}" srcOrd="0" destOrd="0" parTransId="{C0C164E1-2A0F-45C7-9A2E-6AB3D76BDA50}" sibTransId="{060CE3C3-087D-4FFC-A2D8-FFF897EFFFE8}"/>
    <dgm:cxn modelId="{227EE8F2-2CBA-4F0B-A7D6-120587A9FEAA}" type="presOf" srcId="{BBD5C370-C325-4069-9CDC-52C9E9696E26}" destId="{5F2CA861-9EFB-454F-BCBD-6557DE392B64}" srcOrd="0" destOrd="0" presId="urn:microsoft.com/office/officeart/2018/2/layout/IconLabelDescriptionList"/>
    <dgm:cxn modelId="{3E4F49FD-7971-42A2-9028-AFF1BD11C0CC}" srcId="{895594DE-959D-405F-881B-23846A33760B}" destId="{AC892E16-F1A9-4AF2-AB5B-16A4EDF0C522}" srcOrd="1" destOrd="0" parTransId="{90D4D6F6-CA38-49A7-8E46-56B268A4B106}" sibTransId="{5D6A3BEC-F5D5-4405-9EDD-7F7EA903956C}"/>
    <dgm:cxn modelId="{92C5CBB1-A10F-4122-9A47-8B8F4BB300ED}" type="presParOf" srcId="{E9D2E3A7-B615-4A08-9FBA-B8AC7D78AD9B}" destId="{BC9EE1B9-75A0-4B39-9D64-82C7D1C433AE}" srcOrd="0" destOrd="0" presId="urn:microsoft.com/office/officeart/2018/2/layout/IconLabelDescriptionList"/>
    <dgm:cxn modelId="{CAAE6ABA-43BE-45DB-AB40-955F4A155A77}" type="presParOf" srcId="{BC9EE1B9-75A0-4B39-9D64-82C7D1C433AE}" destId="{8E4124C0-A5FE-4692-AB57-328289691E84}" srcOrd="0" destOrd="0" presId="urn:microsoft.com/office/officeart/2018/2/layout/IconLabelDescriptionList"/>
    <dgm:cxn modelId="{180D2B72-7B59-4B32-BBAF-6509BFB27D8F}" type="presParOf" srcId="{BC9EE1B9-75A0-4B39-9D64-82C7D1C433AE}" destId="{3DFBA056-8742-42C1-B520-6659314EA5D1}" srcOrd="1" destOrd="0" presId="urn:microsoft.com/office/officeart/2018/2/layout/IconLabelDescriptionList"/>
    <dgm:cxn modelId="{6E9F3344-F1E3-41F2-B6F6-F96783A71D25}" type="presParOf" srcId="{BC9EE1B9-75A0-4B39-9D64-82C7D1C433AE}" destId="{336F1EF5-1132-40C3-B6BA-179FA238C204}" srcOrd="2" destOrd="0" presId="urn:microsoft.com/office/officeart/2018/2/layout/IconLabelDescriptionList"/>
    <dgm:cxn modelId="{E6B8AA2D-A65A-495E-95DA-ED749FB01301}" type="presParOf" srcId="{BC9EE1B9-75A0-4B39-9D64-82C7D1C433AE}" destId="{0456DFF7-EA6E-44F4-8062-84890F2D07A0}" srcOrd="3" destOrd="0" presId="urn:microsoft.com/office/officeart/2018/2/layout/IconLabelDescriptionList"/>
    <dgm:cxn modelId="{F1E44C21-CBAA-4D6E-A2C1-E175E6066849}" type="presParOf" srcId="{BC9EE1B9-75A0-4B39-9D64-82C7D1C433AE}" destId="{6A1E869F-674F-4C68-B87F-1D3A486369A0}" srcOrd="4" destOrd="0" presId="urn:microsoft.com/office/officeart/2018/2/layout/IconLabelDescriptionList"/>
    <dgm:cxn modelId="{05E6A133-9E14-4404-A7B5-40B57951F9D3}" type="presParOf" srcId="{E9D2E3A7-B615-4A08-9FBA-B8AC7D78AD9B}" destId="{2BCCFD19-3942-41BC-B10C-F560148C30B3}" srcOrd="1" destOrd="0" presId="urn:microsoft.com/office/officeart/2018/2/layout/IconLabelDescriptionList"/>
    <dgm:cxn modelId="{7A9DA938-097E-45F0-AB08-ABF910D06550}" type="presParOf" srcId="{E9D2E3A7-B615-4A08-9FBA-B8AC7D78AD9B}" destId="{AC2B9E6E-D894-4CE8-852B-CDB017C2D606}" srcOrd="2" destOrd="0" presId="urn:microsoft.com/office/officeart/2018/2/layout/IconLabelDescriptionList"/>
    <dgm:cxn modelId="{79F928CE-4FA6-4029-9CDD-0AB838EB12D3}" type="presParOf" srcId="{AC2B9E6E-D894-4CE8-852B-CDB017C2D606}" destId="{D4A4C27B-BA0F-420A-8293-AAF66C036786}" srcOrd="0" destOrd="0" presId="urn:microsoft.com/office/officeart/2018/2/layout/IconLabelDescriptionList"/>
    <dgm:cxn modelId="{DC23F5BA-6D2A-47A5-8C29-0D84AD5A72CB}" type="presParOf" srcId="{AC2B9E6E-D894-4CE8-852B-CDB017C2D606}" destId="{76D15A9F-2B43-40A6-A449-8584DDE4CA3B}" srcOrd="1" destOrd="0" presId="urn:microsoft.com/office/officeart/2018/2/layout/IconLabelDescriptionList"/>
    <dgm:cxn modelId="{FA397A24-B73F-40CD-8663-5021265BF63A}" type="presParOf" srcId="{AC2B9E6E-D894-4CE8-852B-CDB017C2D606}" destId="{95AD103A-885D-4B5F-B089-7D17C8D0BBDC}" srcOrd="2" destOrd="0" presId="urn:microsoft.com/office/officeart/2018/2/layout/IconLabelDescriptionList"/>
    <dgm:cxn modelId="{84C8AD51-DEA4-4DD9-A412-70433FE9E3CA}" type="presParOf" srcId="{AC2B9E6E-D894-4CE8-852B-CDB017C2D606}" destId="{3DBD8DAC-7548-45D1-A82D-589FC4E82D7F}" srcOrd="3" destOrd="0" presId="urn:microsoft.com/office/officeart/2018/2/layout/IconLabelDescriptionList"/>
    <dgm:cxn modelId="{AFABF181-B900-4F21-BDB5-E83D4018131F}" type="presParOf" srcId="{AC2B9E6E-D894-4CE8-852B-CDB017C2D606}" destId="{6A6C01C0-5BF9-469D-9337-260E4105119F}" srcOrd="4" destOrd="0" presId="urn:microsoft.com/office/officeart/2018/2/layout/IconLabelDescriptionList"/>
    <dgm:cxn modelId="{018996D1-ECE4-4D23-BEBC-F22C255D3B1E}" type="presParOf" srcId="{E9D2E3A7-B615-4A08-9FBA-B8AC7D78AD9B}" destId="{842D8A0C-A961-4EB4-9318-F60A8DEA5426}" srcOrd="3" destOrd="0" presId="urn:microsoft.com/office/officeart/2018/2/layout/IconLabelDescriptionList"/>
    <dgm:cxn modelId="{C2503E6F-E637-4115-9F38-8B109B15A348}" type="presParOf" srcId="{E9D2E3A7-B615-4A08-9FBA-B8AC7D78AD9B}" destId="{4E6BA13B-BF29-4222-9468-7380B5466E76}" srcOrd="4" destOrd="0" presId="urn:microsoft.com/office/officeart/2018/2/layout/IconLabelDescriptionList"/>
    <dgm:cxn modelId="{4C20C4AC-DA6C-4374-8C44-6ECB188F2FE0}" type="presParOf" srcId="{4E6BA13B-BF29-4222-9468-7380B5466E76}" destId="{91747C81-F2C7-4955-9236-8F10E76EC63D}" srcOrd="0" destOrd="0" presId="urn:microsoft.com/office/officeart/2018/2/layout/IconLabelDescriptionList"/>
    <dgm:cxn modelId="{1FE3F986-E8A0-4661-B828-42383FB5190E}" type="presParOf" srcId="{4E6BA13B-BF29-4222-9468-7380B5466E76}" destId="{BB3A7E06-4DAC-4569-9DEE-2A4C63575B1A}" srcOrd="1" destOrd="0" presId="urn:microsoft.com/office/officeart/2018/2/layout/IconLabelDescriptionList"/>
    <dgm:cxn modelId="{22C7557E-416C-4D7C-9915-8E30376E6B64}" type="presParOf" srcId="{4E6BA13B-BF29-4222-9468-7380B5466E76}" destId="{177EB4E0-63EA-44E3-98E9-BEC50F23CE0D}" srcOrd="2" destOrd="0" presId="urn:microsoft.com/office/officeart/2018/2/layout/IconLabelDescriptionList"/>
    <dgm:cxn modelId="{E09F107F-BB91-470F-9468-63A125A1ACC1}" type="presParOf" srcId="{4E6BA13B-BF29-4222-9468-7380B5466E76}" destId="{2A70FF6E-D43B-4DAC-8937-0747A804BADD}" srcOrd="3" destOrd="0" presId="urn:microsoft.com/office/officeart/2018/2/layout/IconLabelDescriptionList"/>
    <dgm:cxn modelId="{B14B4004-B7B4-4C81-B14B-67116AD129FF}" type="presParOf" srcId="{4E6BA13B-BF29-4222-9468-7380B5466E76}" destId="{9105157F-1F68-4BD2-AC7A-0D57225A67E0}" srcOrd="4" destOrd="0" presId="urn:microsoft.com/office/officeart/2018/2/layout/IconLabelDescriptionList"/>
    <dgm:cxn modelId="{D6B44661-9D17-45EC-8022-5C36B0060722}" type="presParOf" srcId="{E9D2E3A7-B615-4A08-9FBA-B8AC7D78AD9B}" destId="{4C5B767F-BFA6-408B-A04D-3E6F0533CC96}" srcOrd="5" destOrd="0" presId="urn:microsoft.com/office/officeart/2018/2/layout/IconLabelDescriptionList"/>
    <dgm:cxn modelId="{9EB2C59A-FF44-4D40-AF8B-21802D0B5DEA}" type="presParOf" srcId="{E9D2E3A7-B615-4A08-9FBA-B8AC7D78AD9B}" destId="{FBBCD27A-CEA5-45E0-9B4B-AC1AB56C6EBA}" srcOrd="6" destOrd="0" presId="urn:microsoft.com/office/officeart/2018/2/layout/IconLabelDescriptionList"/>
    <dgm:cxn modelId="{90BC9055-829E-4C56-BBC4-C39A6BA5A6ED}" type="presParOf" srcId="{FBBCD27A-CEA5-45E0-9B4B-AC1AB56C6EBA}" destId="{13B788F8-DF81-45BF-8446-BB78619FDAAA}" srcOrd="0" destOrd="0" presId="urn:microsoft.com/office/officeart/2018/2/layout/IconLabelDescriptionList"/>
    <dgm:cxn modelId="{1B15840B-CC99-42F3-A963-76FD99EE6DA2}" type="presParOf" srcId="{FBBCD27A-CEA5-45E0-9B4B-AC1AB56C6EBA}" destId="{639C3248-0664-487A-BD19-515754BFF066}" srcOrd="1" destOrd="0" presId="urn:microsoft.com/office/officeart/2018/2/layout/IconLabelDescriptionList"/>
    <dgm:cxn modelId="{875DC8DC-303C-4360-8CBA-4850D71DE2A8}" type="presParOf" srcId="{FBBCD27A-CEA5-45E0-9B4B-AC1AB56C6EBA}" destId="{5F2CA861-9EFB-454F-BCBD-6557DE392B64}" srcOrd="2" destOrd="0" presId="urn:microsoft.com/office/officeart/2018/2/layout/IconLabelDescriptionList"/>
    <dgm:cxn modelId="{98DA8DB7-391A-4E7A-BE90-6F3056467858}" type="presParOf" srcId="{FBBCD27A-CEA5-45E0-9B4B-AC1AB56C6EBA}" destId="{09F3EE55-2212-4780-B8A1-48C2FB8DE817}" srcOrd="3" destOrd="0" presId="urn:microsoft.com/office/officeart/2018/2/layout/IconLabelDescriptionList"/>
    <dgm:cxn modelId="{FF6366FD-1C9C-4490-A44F-EE55A7A45963}" type="presParOf" srcId="{FBBCD27A-CEA5-45E0-9B4B-AC1AB56C6EBA}" destId="{629E62AC-8E84-49EA-BD0D-7541B7D4062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124C0-A5FE-4692-AB57-328289691E84}">
      <dsp:nvSpPr>
        <dsp:cNvPr id="0" name=""/>
        <dsp:cNvSpPr/>
      </dsp:nvSpPr>
      <dsp:spPr>
        <a:xfrm>
          <a:off x="1495" y="556436"/>
          <a:ext cx="843117" cy="8431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F1EF5-1132-40C3-B6BA-179FA238C204}">
      <dsp:nvSpPr>
        <dsp:cNvPr id="0" name=""/>
        <dsp:cNvSpPr/>
      </dsp:nvSpPr>
      <dsp:spPr>
        <a:xfrm>
          <a:off x="1495" y="1546307"/>
          <a:ext cx="2408906" cy="140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process that draws from all of the credible sources of information available to us: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95" y="1546307"/>
        <a:ext cx="2408906" cy="1408640"/>
      </dsp:txXfrm>
    </dsp:sp>
    <dsp:sp modelId="{6A1E869F-674F-4C68-B87F-1D3A486369A0}">
      <dsp:nvSpPr>
        <dsp:cNvPr id="0" name=""/>
        <dsp:cNvSpPr/>
      </dsp:nvSpPr>
      <dsp:spPr>
        <a:xfrm>
          <a:off x="1495" y="3023205"/>
          <a:ext cx="2408906" cy="946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Inspectors’ experience</a:t>
          </a:r>
          <a:endParaRPr lang="en-US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Inspection findings</a:t>
          </a:r>
          <a:endParaRPr lang="en-US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Safety reports</a:t>
          </a:r>
          <a:endParaRPr lang="en-US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95" y="3023205"/>
        <a:ext cx="2408906" cy="946102"/>
      </dsp:txXfrm>
    </dsp:sp>
    <dsp:sp modelId="{D4A4C27B-BA0F-420A-8293-AAF66C036786}">
      <dsp:nvSpPr>
        <dsp:cNvPr id="0" name=""/>
        <dsp:cNvSpPr/>
      </dsp:nvSpPr>
      <dsp:spPr>
        <a:xfrm>
          <a:off x="2831960" y="556436"/>
          <a:ext cx="843117" cy="8431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D103A-885D-4B5F-B089-7D17C8D0BBDC}">
      <dsp:nvSpPr>
        <dsp:cNvPr id="0" name=""/>
        <dsp:cNvSpPr/>
      </dsp:nvSpPr>
      <dsp:spPr>
        <a:xfrm>
          <a:off x="2831960" y="1546307"/>
          <a:ext cx="2408906" cy="140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tool that facilitates the methodical assimilation of all the factors above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831960" y="1546307"/>
        <a:ext cx="2408906" cy="1408640"/>
      </dsp:txXfrm>
    </dsp:sp>
    <dsp:sp modelId="{6A6C01C0-5BF9-469D-9337-260E4105119F}">
      <dsp:nvSpPr>
        <dsp:cNvPr id="0" name=""/>
        <dsp:cNvSpPr/>
      </dsp:nvSpPr>
      <dsp:spPr>
        <a:xfrm>
          <a:off x="2831960" y="3023205"/>
          <a:ext cx="2408906" cy="946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47C81-F2C7-4955-9236-8F10E76EC63D}">
      <dsp:nvSpPr>
        <dsp:cNvPr id="0" name=""/>
        <dsp:cNvSpPr/>
      </dsp:nvSpPr>
      <dsp:spPr>
        <a:xfrm>
          <a:off x="5662425" y="556436"/>
          <a:ext cx="843117" cy="8431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EB4E0-63EA-44E3-98E9-BEC50F23CE0D}">
      <dsp:nvSpPr>
        <dsp:cNvPr id="0" name=""/>
        <dsp:cNvSpPr/>
      </dsp:nvSpPr>
      <dsp:spPr>
        <a:xfrm>
          <a:off x="5662425" y="1546307"/>
          <a:ext cx="2408906" cy="140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record of the deliberation and decisions made…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662425" y="1546307"/>
        <a:ext cx="2408906" cy="1408640"/>
      </dsp:txXfrm>
    </dsp:sp>
    <dsp:sp modelId="{9105157F-1F68-4BD2-AC7A-0D57225A67E0}">
      <dsp:nvSpPr>
        <dsp:cNvPr id="0" name=""/>
        <dsp:cNvSpPr/>
      </dsp:nvSpPr>
      <dsp:spPr>
        <a:xfrm>
          <a:off x="5662425" y="3023205"/>
          <a:ext cx="2408906" cy="946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788F8-DF81-45BF-8446-BB78619FDAAA}">
      <dsp:nvSpPr>
        <dsp:cNvPr id="0" name=""/>
        <dsp:cNvSpPr/>
      </dsp:nvSpPr>
      <dsp:spPr>
        <a:xfrm>
          <a:off x="8492890" y="556436"/>
          <a:ext cx="843117" cy="8431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CA861-9EFB-454F-BCBD-6557DE392B64}">
      <dsp:nvSpPr>
        <dsp:cNvPr id="0" name=""/>
        <dsp:cNvSpPr/>
      </dsp:nvSpPr>
      <dsp:spPr>
        <a:xfrm>
          <a:off x="8492890" y="1546307"/>
          <a:ext cx="2408906" cy="140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…and why</a:t>
          </a:r>
          <a:endParaRPr lang="en-US" sz="1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492890" y="1546307"/>
        <a:ext cx="2408906" cy="1408640"/>
      </dsp:txXfrm>
    </dsp:sp>
    <dsp:sp modelId="{629E62AC-8E84-49EA-BD0D-7541B7D4062D}">
      <dsp:nvSpPr>
        <dsp:cNvPr id="0" name=""/>
        <dsp:cNvSpPr/>
      </dsp:nvSpPr>
      <dsp:spPr>
        <a:xfrm>
          <a:off x="8492890" y="3023205"/>
          <a:ext cx="2408906" cy="946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B763E8-FC97-0C46-9E82-6C5B771914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C5051D-7649-E844-96E5-8C2DF29BC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D264B1-7171-034C-A91F-A0F91827B5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0EF2-ECF1-784C-953E-7A84E2D9CB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59157D-EFE0-2948-9DC9-99EF199C5F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222E-33A0-7449-BA90-863A1B660FD0}" type="datetimeFigureOut">
              <a:rPr lang="es-ES" smtClean="0"/>
              <a:t>23/02/2023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3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66193-5D08-4945-968E-CBBA49C431AC}" type="datetimeFigureOut">
              <a:rPr lang="es-ES" smtClean="0"/>
              <a:t>23/02/2023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1BD6-652B-6E4F-9797-CF80B2FBAB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3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47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Ev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A69C75-405E-3D49-AB50-636B11E2E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sp>
        <p:nvSpPr>
          <p:cNvPr id="35" name="Redondear rectángulo de esquina del mismo lado 34">
            <a:extLst>
              <a:ext uri="{FF2B5EF4-FFF2-40B4-BE49-F238E27FC236}">
                <a16:creationId xmlns:a16="http://schemas.microsoft.com/office/drawing/2014/main" id="{EB822455-2059-844B-98A4-F7069DB1C6AB}"/>
              </a:ext>
            </a:extLst>
          </p:cNvPr>
          <p:cNvSpPr/>
          <p:nvPr userDrawn="1"/>
        </p:nvSpPr>
        <p:spPr>
          <a:xfrm rot="5400000">
            <a:off x="5303521" y="571501"/>
            <a:ext cx="982980" cy="115900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A02D192-654A-A345-9A82-2A3515A21AA0}"/>
              </a:ext>
            </a:extLst>
          </p:cNvPr>
          <p:cNvGrpSpPr/>
          <p:nvPr/>
        </p:nvGrpSpPr>
        <p:grpSpPr>
          <a:xfrm>
            <a:off x="-180756" y="5692140"/>
            <a:ext cx="2760771" cy="994412"/>
            <a:chOff x="-719479" y="5854835"/>
            <a:chExt cx="3429730" cy="994412"/>
          </a:xfrm>
        </p:grpSpPr>
        <p:sp>
          <p:nvSpPr>
            <p:cNvPr id="46" name="Redondear rectángulo de esquina del mismo lado 45">
              <a:extLst>
                <a:ext uri="{FF2B5EF4-FFF2-40B4-BE49-F238E27FC236}">
                  <a16:creationId xmlns:a16="http://schemas.microsoft.com/office/drawing/2014/main" id="{E3B5DF85-22EA-B744-83B5-C7B35A5F89B9}"/>
                </a:ext>
              </a:extLst>
            </p:cNvPr>
            <p:cNvSpPr/>
            <p:nvPr/>
          </p:nvSpPr>
          <p:spPr>
            <a:xfrm rot="5400000">
              <a:off x="646771" y="4785767"/>
              <a:ext cx="697230" cy="342973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dondear rectángulo de esquina del mismo lado 46">
              <a:extLst>
                <a:ext uri="{FF2B5EF4-FFF2-40B4-BE49-F238E27FC236}">
                  <a16:creationId xmlns:a16="http://schemas.microsoft.com/office/drawing/2014/main" id="{A821B80E-06B1-E349-91DE-4EAB6404F929}"/>
                </a:ext>
              </a:extLst>
            </p:cNvPr>
            <p:cNvSpPr/>
            <p:nvPr/>
          </p:nvSpPr>
          <p:spPr>
            <a:xfrm rot="5400000">
              <a:off x="440003" y="4774608"/>
              <a:ext cx="885261" cy="304571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21B54D3-1E79-6548-8595-07B42446AFC5}"/>
              </a:ext>
            </a:extLst>
          </p:cNvPr>
          <p:cNvGrpSpPr/>
          <p:nvPr userDrawn="1"/>
        </p:nvGrpSpPr>
        <p:grpSpPr>
          <a:xfrm>
            <a:off x="5475768" y="6061995"/>
            <a:ext cx="5567012" cy="593214"/>
            <a:chOff x="8109092" y="6069635"/>
            <a:chExt cx="4148253" cy="442033"/>
          </a:xfrm>
        </p:grpSpPr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980C8000-717D-1C40-90F7-0AD2B08F7826}"/>
                </a:ext>
              </a:extLst>
            </p:cNvPr>
            <p:cNvSpPr/>
            <p:nvPr userDrawn="1"/>
          </p:nvSpPr>
          <p:spPr>
            <a:xfrm>
              <a:off x="8109092" y="6069635"/>
              <a:ext cx="728438" cy="44203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628B0BF2-0437-BE45-BA4F-0FFC4F708D87}"/>
                </a:ext>
              </a:extLst>
            </p:cNvPr>
            <p:cNvSpPr/>
            <p:nvPr userDrawn="1"/>
          </p:nvSpPr>
          <p:spPr>
            <a:xfrm>
              <a:off x="9374431" y="6186099"/>
              <a:ext cx="1600382" cy="2238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BE75787F-E73B-DB4E-BD84-36CB9E8FB8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83852" y="6177263"/>
              <a:ext cx="873493" cy="268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8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60D3BAC-0921-674A-AC5B-D607C1191030}"/>
              </a:ext>
            </a:extLst>
          </p:cNvPr>
          <p:cNvSpPr/>
          <p:nvPr userDrawn="1"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26" name="Imagen 25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B65DFD50-D27E-534A-95F7-D511CC61E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7CE2873F-7F95-8140-9EAA-69B2B8B56EAF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5" name="Redondear rectángulo de esquina del mismo lado 34">
              <a:extLst>
                <a:ext uri="{FF2B5EF4-FFF2-40B4-BE49-F238E27FC236}">
                  <a16:creationId xmlns:a16="http://schemas.microsoft.com/office/drawing/2014/main" id="{119C50F7-E4F0-2B49-8E10-3326311A8B40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Redondear rectángulo de esquina del mismo lado 35">
              <a:extLst>
                <a:ext uri="{FF2B5EF4-FFF2-40B4-BE49-F238E27FC236}">
                  <a16:creationId xmlns:a16="http://schemas.microsoft.com/office/drawing/2014/main" id="{0B77056D-76D7-1F49-8AA4-4CB955DF1BAA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0608A9B1-4C71-0443-B6C4-A538427CDE0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E5C036B9-DDFE-714B-8EC6-28976F936B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5" name="Redondear rectángulo de esquina del mismo lado 54">
                  <a:extLst>
                    <a:ext uri="{FF2B5EF4-FFF2-40B4-BE49-F238E27FC236}">
                      <a16:creationId xmlns:a16="http://schemas.microsoft.com/office/drawing/2014/main" id="{05F86DE8-28B4-E542-AE41-AC154140BB20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6" name="Redondear rectángulo de esquina del mismo lado 55">
                  <a:extLst>
                    <a:ext uri="{FF2B5EF4-FFF2-40B4-BE49-F238E27FC236}">
                      <a16:creationId xmlns:a16="http://schemas.microsoft.com/office/drawing/2014/main" id="{AF722B8B-E396-9148-BA78-79994632207C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4" name="Redondear rectángulo de esquina del mismo lado 53">
                <a:extLst>
                  <a:ext uri="{FF2B5EF4-FFF2-40B4-BE49-F238E27FC236}">
                    <a16:creationId xmlns:a16="http://schemas.microsoft.com/office/drawing/2014/main" id="{8FFF6926-0BB0-8B4A-8DC0-62F3C6964E01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1DB695D6-65B5-A04F-96C5-2701D751FCBD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9EFFD84B-1153-3E4C-A454-58E34D41A44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ACA9F628-8FAB-0744-8090-94AA7C02BB4F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AC23730B-0B4A-AB44-BA6C-F29B7DD121BF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C58C2C89-0327-0D4A-AB96-F2082321A19D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7" name="object 10">
                <a:extLst>
                  <a:ext uri="{FF2B5EF4-FFF2-40B4-BE49-F238E27FC236}">
                    <a16:creationId xmlns:a16="http://schemas.microsoft.com/office/drawing/2014/main" id="{5C86515A-1813-3C42-808D-0A57C834EF6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5DDAD963-1EA5-ED40-819D-4AFD4C49B497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25D78E7D-4D18-2342-B665-2ED3A35B30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AA270E7-ECC2-664B-AB5F-B9B3A0051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dex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94859456-01C9-1B48-BA0F-DCF4544B8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AB4219F-EE26-9046-856A-685222FE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5886"/>
            <a:ext cx="11522075" cy="464214"/>
          </a:xfrm>
        </p:spPr>
        <p:txBody>
          <a:bodyPr lIns="288000" tIns="288000" rIns="288000" bIns="288000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9453719-DE8A-9F4D-B57E-51591C5125B9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4" name="Redondear rectángulo de esquina del mismo lado 23">
              <a:extLst>
                <a:ext uri="{FF2B5EF4-FFF2-40B4-BE49-F238E27FC236}">
                  <a16:creationId xmlns:a16="http://schemas.microsoft.com/office/drawing/2014/main" id="{5C5AB72D-44B8-4B4C-9DE8-863D2AD7C051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BD0AC41A-0392-0E4D-ADBF-0CBB7194C411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25A388E-3BD8-314A-AC71-18BED7E0B88F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9D42B86B-005E-6545-920A-475CF573E4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7" name="Redondear rectángulo de esquina del mismo lado 56">
                  <a:extLst>
                    <a:ext uri="{FF2B5EF4-FFF2-40B4-BE49-F238E27FC236}">
                      <a16:creationId xmlns:a16="http://schemas.microsoft.com/office/drawing/2014/main" id="{B37ABD45-2EC3-354E-8572-8D9D14EA382A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8F32E81D-9C4A-BC49-B996-5E7C77ACA2C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6" name="Redondear rectángulo de esquina del mismo lado 55">
                <a:extLst>
                  <a:ext uri="{FF2B5EF4-FFF2-40B4-BE49-F238E27FC236}">
                    <a16:creationId xmlns:a16="http://schemas.microsoft.com/office/drawing/2014/main" id="{DED4D8AD-2787-764E-B3A8-A40F6A102BFA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E46E52C-5A76-E746-8132-6EB5D850BFEC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E510DC35-E850-2B42-9EBD-37C452D21888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7269D429-4AE8-2A42-8408-288BA29F71A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63936D1B-CAC9-7745-ACD5-8980ADFC6C95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D4353C0-C48B-BD49-ABA6-412B39AB7D63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id="{2C53147C-48E8-E64D-B5C9-5FB6FC8E6D88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FEA4398F-8F77-B04D-897A-A05D9641BF68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4C03E87E-16F4-534C-9878-176AD3673D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46707617-10F5-E047-BF57-E7DDEDEA8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1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_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2CBBBA-09E0-8840-A76F-E912E5DDFBF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9" name="Redondear rectángulo de esquina del mismo lado 28">
              <a:extLst>
                <a:ext uri="{FF2B5EF4-FFF2-40B4-BE49-F238E27FC236}">
                  <a16:creationId xmlns:a16="http://schemas.microsoft.com/office/drawing/2014/main" id="{27467E64-9A20-2B44-B22F-C4D66DCC846D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Redondear rectángulo de esquina del mismo lado 22">
              <a:extLst>
                <a:ext uri="{FF2B5EF4-FFF2-40B4-BE49-F238E27FC236}">
                  <a16:creationId xmlns:a16="http://schemas.microsoft.com/office/drawing/2014/main" id="{2E326D4D-DC4E-2A42-AB56-B3C0D55613D8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DB0AABD1-E8B8-EC40-A81E-B1920203912B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0DBD872C-177B-D945-99F3-014AE22A6D7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44" name="Redondear rectángulo de esquina del mismo lado 43">
                  <a:extLst>
                    <a:ext uri="{FF2B5EF4-FFF2-40B4-BE49-F238E27FC236}">
                      <a16:creationId xmlns:a16="http://schemas.microsoft.com/office/drawing/2014/main" id="{8B2C33F9-CBD1-E24B-93A4-C718CFABCB68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5" name="Redondear rectángulo de esquina del mismo lado 44">
                  <a:extLst>
                    <a:ext uri="{FF2B5EF4-FFF2-40B4-BE49-F238E27FC236}">
                      <a16:creationId xmlns:a16="http://schemas.microsoft.com/office/drawing/2014/main" id="{1AF70714-8BF8-7647-8667-86CB6D9D5F33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43" name="Redondear rectángulo de esquina del mismo lado 42">
                <a:extLst>
                  <a:ext uri="{FF2B5EF4-FFF2-40B4-BE49-F238E27FC236}">
                    <a16:creationId xmlns:a16="http://schemas.microsoft.com/office/drawing/2014/main" id="{C6CC7CB3-BDC0-7746-B9FD-CF7C112105EC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92D04893-3B26-BA4F-B28C-70E117B29774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687CDAFB-4461-1842-BA0C-B1918B1CE346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D5913F8-F507-8B47-8984-6CBCAFC04E86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B276B82-0B15-7B4D-B07D-1AD68CB4BFD4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302A3859-9F19-B946-9897-84144494EC8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36" name="object 10">
                <a:extLst>
                  <a:ext uri="{FF2B5EF4-FFF2-40B4-BE49-F238E27FC236}">
                    <a16:creationId xmlns:a16="http://schemas.microsoft.com/office/drawing/2014/main" id="{3881F4FE-99E3-514C-8E33-3BBAE171B507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">
                <a:extLst>
                  <a:ext uri="{FF2B5EF4-FFF2-40B4-BE49-F238E27FC236}">
                    <a16:creationId xmlns:a16="http://schemas.microsoft.com/office/drawing/2014/main" id="{F2B91247-DB7F-1645-B972-CC524B7F429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AF76DCA8-93CE-5247-8A6A-4F5E199819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B83B11B-860D-B34C-BD80-01FF47A5D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3494B9D4-F93F-734C-8899-A878EC077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>
            <a:noAutofit/>
          </a:bodyPr>
          <a:lstStyle>
            <a:lvl1pPr>
              <a:defRPr sz="2000" b="1" spc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82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_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864670B-8BD9-BD4C-8ED0-242779E6D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 anchor="ctr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A396C4C-82E6-D449-9C9D-07BDE1EF0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031875"/>
            <a:ext cx="5365750" cy="4376738"/>
          </a:xfrm>
        </p:spPr>
        <p:txBody>
          <a:bodyPr lIns="288000" tIns="288000" rIns="288000" bIns="28800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ü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C2965C6E-F779-9D49-ABEE-639E5C2BF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031875"/>
            <a:ext cx="5400675" cy="4376738"/>
          </a:xfrm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E0CBCE4-1D28-9149-BF0F-AD2AE0B99A3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A036D2D3-D46B-3C44-BBE9-373F3C623C0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dondear rectángulo de esquina del mismo lado 25">
              <a:extLst>
                <a:ext uri="{FF2B5EF4-FFF2-40B4-BE49-F238E27FC236}">
                  <a16:creationId xmlns:a16="http://schemas.microsoft.com/office/drawing/2014/main" id="{A7A4CE8B-7CA6-CB4E-848F-4F9A0D7B71B0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22328851-14B5-494C-BBBA-8C5E32B3400C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48E1845A-1503-FC4D-824F-F4A240C0D53E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BF923527-C7F3-5547-9DAA-FB28B6ECF877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9" name="Redondear rectángulo de esquina del mismo lado 58">
                  <a:extLst>
                    <a:ext uri="{FF2B5EF4-FFF2-40B4-BE49-F238E27FC236}">
                      <a16:creationId xmlns:a16="http://schemas.microsoft.com/office/drawing/2014/main" id="{30E31FA8-5A91-8C42-99FD-733A784CC7A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7" name="Redondear rectángulo de esquina del mismo lado 56">
                <a:extLst>
                  <a:ext uri="{FF2B5EF4-FFF2-40B4-BE49-F238E27FC236}">
                    <a16:creationId xmlns:a16="http://schemas.microsoft.com/office/drawing/2014/main" id="{F0D301B4-203E-FC44-9BCC-CEFC4593BF70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AFE216CA-A38B-A945-BA64-98700E452C79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485FFD5B-1972-EC4B-9C01-BCAF42AD6CDC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E817CA49-3469-2B41-9455-EB4CE277A44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F6B2DB53-3B04-5048-BAD6-7674250B0C86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28895CB3-E5D0-7240-9844-8BD96DF8CCD7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50" name="object 10">
                <a:extLst>
                  <a:ext uri="{FF2B5EF4-FFF2-40B4-BE49-F238E27FC236}">
                    <a16:creationId xmlns:a16="http://schemas.microsoft.com/office/drawing/2014/main" id="{83295FF1-4E54-0040-A0FA-7D7C9D9CD40B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04D421FE-F6BF-4242-8442-2DE5E58E3AD5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2" name="Imagen 51">
                <a:extLst>
                  <a:ext uri="{FF2B5EF4-FFF2-40B4-BE49-F238E27FC236}">
                    <a16:creationId xmlns:a16="http://schemas.microsoft.com/office/drawing/2014/main" id="{C5FBB82A-FC71-5641-B8D7-1F019AC52F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3ECA7067-4911-FD41-AA33-DC7472DC5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pos="4067" userDrawn="1">
          <p15:clr>
            <a:srgbClr val="FBAE40"/>
          </p15:clr>
        </p15:guide>
        <p15:guide id="7" pos="359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los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uente en el campo&#10;&#10;Descripción generada automáticamente">
            <a:extLst>
              <a:ext uri="{FF2B5EF4-FFF2-40B4-BE49-F238E27FC236}">
                <a16:creationId xmlns:a16="http://schemas.microsoft.com/office/drawing/2014/main" id="{56D810B9-689F-C348-9E81-AFFB4AD40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D56A3A7-030A-D54D-A000-683C68B5A4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3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0364065-A66A-764A-B949-CFFA1835A46F}"/>
              </a:ext>
            </a:extLst>
          </p:cNvPr>
          <p:cNvSpPr/>
          <p:nvPr userDrawn="1"/>
        </p:nvSpPr>
        <p:spPr>
          <a:xfrm>
            <a:off x="4793497" y="4360752"/>
            <a:ext cx="2605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www.irsc2022.com</a:t>
            </a:r>
          </a:p>
        </p:txBody>
      </p:sp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42F56FF-9808-984F-B35D-6391D4F5A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300" y="1581377"/>
            <a:ext cx="2997200" cy="2313014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008142FF-8A95-8746-B2F2-338ECEF1395A}"/>
              </a:ext>
            </a:extLst>
          </p:cNvPr>
          <p:cNvGrpSpPr/>
          <p:nvPr userDrawn="1"/>
        </p:nvGrpSpPr>
        <p:grpSpPr>
          <a:xfrm>
            <a:off x="1968262" y="5501736"/>
            <a:ext cx="8255476" cy="801656"/>
            <a:chOff x="2217595" y="5661224"/>
            <a:chExt cx="8255476" cy="801656"/>
          </a:xfrm>
        </p:grpSpPr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EF72A299-5A90-CF48-8A04-906EF8E779F0}"/>
                </a:ext>
              </a:extLst>
            </p:cNvPr>
            <p:cNvSpPr/>
            <p:nvPr userDrawn="1"/>
          </p:nvSpPr>
          <p:spPr>
            <a:xfrm>
              <a:off x="2217595" y="5661224"/>
              <a:ext cx="1321072" cy="801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44E1254D-0942-AC48-A187-075C758D927E}"/>
                </a:ext>
              </a:extLst>
            </p:cNvPr>
            <p:cNvSpPr/>
            <p:nvPr userDrawn="1"/>
          </p:nvSpPr>
          <p:spPr>
            <a:xfrm>
              <a:off x="4762598" y="5859036"/>
              <a:ext cx="2902402" cy="406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131CA2E-B8DB-8B4F-9F52-94990938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8931" y="5818873"/>
              <a:ext cx="1584140" cy="486358"/>
            </a:xfrm>
            <a:prstGeom prst="rect">
              <a:avLst/>
            </a:prstGeom>
          </p:spPr>
        </p:pic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B163762-FC22-7742-87DE-D18F27BE29F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7000"/>
            <a:ext cx="0" cy="2489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2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- red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corative image">
            <a:extLst>
              <a:ext uri="{FF2B5EF4-FFF2-40B4-BE49-F238E27FC236}">
                <a16:creationId xmlns:a16="http://schemas.microsoft.com/office/drawing/2014/main" id="{BA1E2E79-C684-41CF-856D-9B9EA405F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"/>
            <a:ext cx="12192000" cy="6857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74FAC-1855-4709-8F4B-B9D47CB0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AB5A-1AA2-4E0C-B1D1-33CEF8D45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799" y="1738800"/>
            <a:ext cx="5486401" cy="4262400"/>
          </a:xfrm>
          <a:solidFill>
            <a:srgbClr val="F5E8E7"/>
          </a:solidFill>
        </p:spPr>
        <p:txBody>
          <a:bodyPr lIns="216000" tIns="216000" rIns="216000" bIns="21600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E1881-CFBB-41DE-AEA1-303642EB4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38800"/>
            <a:ext cx="5488199" cy="4262400"/>
          </a:xfrm>
        </p:spPr>
        <p:txBody>
          <a:bodyPr lIns="216000" tIns="216000" rIns="216000" bIns="216000"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6471F-881C-4CAD-8064-3A80649F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orr.gov.uk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6D1A0-CD9C-47DA-9DF6-96EC6CE9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4F7-5E23-495D-9949-E57AAF0B3F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95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CFAD21-F685-7848-989B-01C2663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74E67B-0B64-3646-BFA5-CE2C928E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F8E60-4E27-A944-8B9E-C1B76BA3A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1661FE2-8BF4-E84F-8A7E-4F8FA9C0986D}" type="datetimeFigureOut">
              <a:rPr lang="es-ES" smtClean="0"/>
              <a:pPr/>
              <a:t>23/02/2023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2E3E2-F5EA-7242-9507-2CD383086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961A5-99B4-394B-8505-0BDFD8762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017D71-58BB-7B4E-9D8A-B0A0F4D4A22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0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  <p:sldLayoutId id="2147483689" r:id="rId3"/>
    <p:sldLayoutId id="2147483687" r:id="rId4"/>
    <p:sldLayoutId id="2147483690" r:id="rId5"/>
    <p:sldLayoutId id="2147483691" r:id="rId6"/>
    <p:sldLayoutId id="2147483678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emf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7CBED65-E3B3-BC41-ABD6-27B60525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81" y="552894"/>
            <a:ext cx="2541182" cy="1737482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4A3697D-45A6-1249-B58C-9EDB1B0F303B}"/>
              </a:ext>
            </a:extLst>
          </p:cNvPr>
          <p:cNvSpPr txBox="1"/>
          <p:nvPr/>
        </p:nvSpPr>
        <p:spPr>
          <a:xfrm>
            <a:off x="794571" y="2909112"/>
            <a:ext cx="347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b="1" spc="300" dirty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IRSC 2022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F0C406-0163-BB49-8594-D6B4C13CA16A}"/>
              </a:ext>
            </a:extLst>
          </p:cNvPr>
          <p:cNvSpPr txBox="1"/>
          <p:nvPr/>
        </p:nvSpPr>
        <p:spPr>
          <a:xfrm>
            <a:off x="826468" y="3683632"/>
            <a:ext cx="256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9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RAILWAY </a:t>
            </a:r>
            <a:br>
              <a:rPr lang="es-ES" sz="9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9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COUNCIL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A8DC6AC-6D3D-DF4C-BC84-3F6F176EE1D2}"/>
              </a:ext>
            </a:extLst>
          </p:cNvPr>
          <p:cNvSpPr txBox="1"/>
          <p:nvPr/>
        </p:nvSpPr>
        <p:spPr>
          <a:xfrm>
            <a:off x="826468" y="4376192"/>
            <a:ext cx="3479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800" b="1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SEVILLA, OCTOBER 16-21,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BEB058-E34B-BB4D-8A2E-D30E03988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94" y="4032504"/>
            <a:ext cx="2268813" cy="29032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FCEC2C3-0E1D-D540-8546-682D3610C98D}"/>
              </a:ext>
            </a:extLst>
          </p:cNvPr>
          <p:cNvSpPr/>
          <p:nvPr/>
        </p:nvSpPr>
        <p:spPr>
          <a:xfrm>
            <a:off x="9372600" y="3187700"/>
            <a:ext cx="2336800" cy="2336800"/>
          </a:xfrm>
          <a:prstGeom prst="ellipse">
            <a:avLst/>
          </a:prstGeom>
          <a:solidFill>
            <a:schemeClr val="bg1"/>
          </a:solidFill>
          <a:ln>
            <a:solidFill>
              <a:srgbClr val="E9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D51D57F-5388-414C-83B2-1DF76FBC3C8D}"/>
              </a:ext>
            </a:extLst>
          </p:cNvPr>
          <p:cNvSpPr txBox="1"/>
          <p:nvPr/>
        </p:nvSpPr>
        <p:spPr>
          <a:xfrm>
            <a:off x="9918700" y="41916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4BA07-E029-0FE1-1181-2CE4B277C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822" y="3187699"/>
            <a:ext cx="2891248" cy="24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73E6BA-34BA-5B36-A168-2DF7C372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result did not have confidence of anyone involved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FCF61-E48D-2702-ADB3-4F6688461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clear link to any data or evidence source to support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Changing definitions every year meant could not identify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Over-reliance on professional judgement as sole deciding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were (sort of) confident we were (probably) looking at the right topics (but could not prove it if questioned)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needed a clear audit trail to explain why we prioritized some topics over others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D51F1-2AD3-203D-1C2E-5B26FCE4F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3CEE5-C904-5484-D5B5-CE1AB9DA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363" y="1031876"/>
            <a:ext cx="5400674" cy="437673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2E147D-B4A9-2A69-E34B-ACBBA6E9BA5C}"/>
              </a:ext>
            </a:extLst>
          </p:cNvPr>
          <p:cNvSpPr/>
          <p:nvPr/>
        </p:nvSpPr>
        <p:spPr>
          <a:xfrm flipH="1">
            <a:off x="5735638" y="1914952"/>
            <a:ext cx="3680128" cy="771525"/>
          </a:xfrm>
          <a:prstGeom prst="ellipse">
            <a:avLst/>
          </a:prstGeom>
          <a:solidFill>
            <a:srgbClr val="FFFF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B614244-8C8D-0881-C215-FC85B26C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6D0B-BF63-B9AB-966C-D3C191C6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87" y="637208"/>
            <a:ext cx="11522075" cy="457199"/>
          </a:xfrm>
        </p:spPr>
        <p:txBody>
          <a:bodyPr/>
          <a:lstStyle/>
          <a:p>
            <a:r>
              <a:rPr lang="en-GB"/>
              <a:t>How did we deal with these multiple challenges?</a:t>
            </a:r>
            <a:endParaRPr lang="en-GB" dirty="0"/>
          </a:p>
        </p:txBody>
      </p:sp>
      <p:pic>
        <p:nvPicPr>
          <p:cNvPr id="6" name="Content Placeholder 16">
            <a:extLst>
              <a:ext uri="{FF2B5EF4-FFF2-40B4-BE49-F238E27FC236}">
                <a16:creationId xmlns:a16="http://schemas.microsoft.com/office/drawing/2014/main" id="{C8FB5A05-C9FB-DDEB-9857-9C7398272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8575" y="1116121"/>
            <a:ext cx="2979297" cy="4262400"/>
          </a:xfrm>
        </p:spPr>
      </p:pic>
      <p:pic>
        <p:nvPicPr>
          <p:cNvPr id="9" name="Content Placeholder 16">
            <a:extLst>
              <a:ext uri="{FF2B5EF4-FFF2-40B4-BE49-F238E27FC236}">
                <a16:creationId xmlns:a16="http://schemas.microsoft.com/office/drawing/2014/main" id="{E74F5C14-4324-0327-9FA9-129ABD5470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1289" y="1000564"/>
            <a:ext cx="4686991" cy="4856870"/>
          </a:xfr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5783904-8CDA-15B6-4D03-BC660154E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  <p:pic>
        <p:nvPicPr>
          <p:cNvPr id="8" name="Content Placeholder 16">
            <a:extLst>
              <a:ext uri="{FF2B5EF4-FFF2-40B4-BE49-F238E27FC236}">
                <a16:creationId xmlns:a16="http://schemas.microsoft.com/office/drawing/2014/main" id="{162C3BA4-8BB5-084A-7C7F-6D73A413F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5" r="4091" b="878"/>
          <a:stretch/>
        </p:blipFill>
        <p:spPr>
          <a:xfrm>
            <a:off x="7386163" y="509154"/>
            <a:ext cx="3871898" cy="5373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AD942-4BBD-A24C-0406-E5D2D30C7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87" y="1339944"/>
            <a:ext cx="7265373" cy="40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2E77B-BE87-8429-D4B0-C272D87B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</a:rPr>
              <a:t>If at first you do not succeed…</a:t>
            </a: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431C856F-64BC-4665-BFDF-BA0B581394A3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tried to improve existing RARR process and use a particular data set (RIDDOR) to benchmark hazards and risks – </a:t>
            </a: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FAILED, 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</a:t>
            </a:r>
            <a:r>
              <a:rPr lang="en-US" sz="1400" b="1" i="1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 leaders were supportive and understanding</a:t>
            </a: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started from complete scratch, changed name from RARR to Risk Profiling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worked with ORR Analysis Team to identify and better present data to support decision making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removed the complicated weightings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an agreed list of hazard topics (linked to RSSB Safety Risk Model (SRM) categories) to allow us to spot trends longer term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a lot of consultation with stakeholders to reassure them professional judgement remained an important component – </a:t>
            </a: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went to an outside contractor to build us a properly designed process: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Benchmarked against other regulators both in GB and internationally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it simple was the mantra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Lots of engagement and identified RSD risk champions who sold it to their colleagues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55027-B67E-6376-9DF7-ED295EC9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E9BD-83FD-62AF-9459-F434D60D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kern="1200">
                <a:solidFill>
                  <a:schemeClr val="tx1"/>
                </a:solidFill>
              </a:rPr>
              <a:t>Now have a “best in class” process for our risk profiling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F2B4276D-9951-DC3F-EB7E-FC7F3647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80" y="1366463"/>
            <a:ext cx="8756877" cy="4215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C1EC410-EA2E-C06C-45F5-DE7CB5F6A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37D72123-95A2-6167-A7B4-F6EE06B633F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5155" b="6948"/>
          <a:stretch/>
        </p:blipFill>
        <p:spPr bwMode="auto">
          <a:xfrm>
            <a:off x="579461" y="408502"/>
            <a:ext cx="11033078" cy="6040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BE9EF-A387-B827-428B-50BC41C7B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9947E-6750-B98B-4198-531DC912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Aims and objectives of new risk profiling exercise</a:t>
            </a:r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18A16824-E378-7FFB-9962-79916CD7A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863698"/>
              </p:ext>
            </p:extLst>
          </p:nvPr>
        </p:nvGraphicFramePr>
        <p:xfrm>
          <a:off x="668594" y="1779639"/>
          <a:ext cx="10903292" cy="452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B72F8F5-D8D3-03FB-C39F-48F5F3DA7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858D35-8177-D8AB-5AA8-50BEA7E773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0939" y="1062374"/>
            <a:ext cx="5751262" cy="4452076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1710FB2-2307-5C4C-71F7-0F4BDBDBF6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1" y="1062374"/>
            <a:ext cx="5752927" cy="427654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7200E-11BD-C5F1-71C0-842ECCA5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orr.gov.uk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C9B14-0F75-D50D-864F-3E951F4C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E4F7-5E23-495D-9949-E57AAF0B3F4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37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F06B68CB-E6C2-27FF-C487-9687E2F8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01" y="551191"/>
            <a:ext cx="11201363" cy="54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7E1F4A03-C892-CCC6-C027-CFFE090F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551189"/>
            <a:ext cx="11325225" cy="55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5B687B2D-3FDC-F807-6EE6-7A395DBC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01" y="551190"/>
            <a:ext cx="11201363" cy="5449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5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8" y="1803103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A1A641-0C9C-0549-9737-06313B021800}"/>
              </a:ext>
            </a:extLst>
          </p:cNvPr>
          <p:cNvSpPr txBox="1"/>
          <p:nvPr/>
        </p:nvSpPr>
        <p:spPr>
          <a:xfrm>
            <a:off x="988827" y="2767166"/>
            <a:ext cx="738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GARRY STIMPSON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65BD1DB-9CA1-2941-A6FE-06CC218FED17}"/>
              </a:ext>
            </a:extLst>
          </p:cNvPr>
          <p:cNvSpPr txBox="1"/>
          <p:nvPr/>
        </p:nvSpPr>
        <p:spPr>
          <a:xfrm>
            <a:off x="988826" y="3181836"/>
            <a:ext cx="735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 of </a:t>
            </a:r>
            <a:r>
              <a:rPr lang="es-ES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Capability</a:t>
            </a:r>
            <a:r>
              <a:rPr lang="es-ES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Rail Safety </a:t>
            </a:r>
            <a:r>
              <a:rPr lang="es-ES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Directorate</a:t>
            </a:r>
            <a:r>
              <a:rPr lang="es-ES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(RSD), Office of Rail and Road (ORR)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FBA9A5D-03B2-D74D-A8D3-A564658533AB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7" name="Redondear rectángulo de esquina del mismo lado 36">
              <a:extLst>
                <a:ext uri="{FF2B5EF4-FFF2-40B4-BE49-F238E27FC236}">
                  <a16:creationId xmlns:a16="http://schemas.microsoft.com/office/drawing/2014/main" id="{7581EF7B-7C14-6245-817C-A2E491B320C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F92E8C54-51DE-C44E-9F0A-2BDD68994433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AFB21011-0225-9D46-BC2A-D873A0D47E09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8E4E852F-68D9-2B47-B7C0-1B4CA27FEAD9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1" name="Redondear rectángulo de esquina del mismo lado 50">
                  <a:extLst>
                    <a:ext uri="{FF2B5EF4-FFF2-40B4-BE49-F238E27FC236}">
                      <a16:creationId xmlns:a16="http://schemas.microsoft.com/office/drawing/2014/main" id="{187B7657-5A37-A74A-8D12-D04E761FE1ED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43459998-952A-4D4A-AC1D-B098FD62539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0" name="Redondear rectángulo de esquina del mismo lado 49">
                <a:extLst>
                  <a:ext uri="{FF2B5EF4-FFF2-40B4-BE49-F238E27FC236}">
                    <a16:creationId xmlns:a16="http://schemas.microsoft.com/office/drawing/2014/main" id="{3C00C880-DE7E-894A-A657-EC8128F1458E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767ECAC3-15CA-584A-A2D5-1C748DD65C3E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BEC2032-3B9F-0A47-88B5-87B5E5357312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AFD2B949-259E-DB40-AB28-5CE58D5546F5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25F42E8D-06B5-7E4A-A5E8-D957B0DFC4BE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3526758B-77DE-714A-B51D-6D783F4A5941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3" name="object 10">
                <a:extLst>
                  <a:ext uri="{FF2B5EF4-FFF2-40B4-BE49-F238E27FC236}">
                    <a16:creationId xmlns:a16="http://schemas.microsoft.com/office/drawing/2014/main" id="{884BE90C-00D3-2A45-97D2-A2CA938B5A1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B6A1B1BC-4118-054B-BB3C-D6EE25330631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A267A971-EF4C-5B43-82D4-CFE9D8869F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712B7340-58A2-4549-BD54-7F8001F74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A86F2980-D040-5D45-A3ED-C166BC898F19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3FE90-E5B9-3ED3-4860-A0E32E67DF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2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71FB0-6192-D9BF-7BD4-A205873D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kern="1200">
                <a:solidFill>
                  <a:srgbClr val="FFFFFF"/>
                </a:solidFill>
              </a:rPr>
              <a:t>Benefits of the new risk profiling exercise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D87FC-0CAD-CF3D-8992-64D7A5E6DB68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ensure we have a transparent, accountable and targeted decision-making process</a:t>
            </a:r>
          </a:p>
          <a:p>
            <a:pPr marL="6457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show what evidence is used to support decisions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the confidence of the users and was not “imposed” top-down on them but instead developed in consultation with them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ok to get it wrong, to take a risk – provided you learn the lessons!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Sometimes keeping it simple is the way forward</a:t>
            </a:r>
          </a:p>
          <a:p>
            <a:pPr marL="6457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Reduced the number of hazard topics from several hundred to about 40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have a properly designed, best in class risk profiling process, which can be adapted to focus on needs of the different sectors: Mainline, Heritage, Transport for London, Trams and Light Rail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C730F-455F-7B0D-4B28-2000B05D2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AA806-1A4F-334C-9988-EC0CF828DF92}"/>
              </a:ext>
            </a:extLst>
          </p:cNvPr>
          <p:cNvSpPr txBox="1"/>
          <p:nvPr/>
        </p:nvSpPr>
        <p:spPr>
          <a:xfrm>
            <a:off x="16484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A9961E-0F89-4E4B-A80C-04EC0F408FD1}"/>
              </a:ext>
            </a:extLst>
          </p:cNvPr>
          <p:cNvSpPr txBox="1"/>
          <p:nvPr/>
        </p:nvSpPr>
        <p:spPr>
          <a:xfrm>
            <a:off x="6891338" y="24644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35F74-EE64-CC61-2952-01E88AD68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224" y="2202329"/>
            <a:ext cx="1563628" cy="9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000" b="1" cap="all" dirty="0">
                <a:solidFill>
                  <a:srgbClr val="F5E8E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BEST USE OF DATA and Intelligence in DETERMINING REGULATORY ACTIVITIES on </a:t>
            </a:r>
            <a:r>
              <a:rPr lang="es-ES" sz="2000" b="1" cap="all" dirty="0" err="1">
                <a:solidFill>
                  <a:srgbClr val="F5E8E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</a:t>
            </a:r>
            <a:r>
              <a:rPr lang="es-ES" sz="2000" b="1" cap="all" dirty="0">
                <a:solidFill>
                  <a:srgbClr val="F5E8E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BRITAIN’S </a:t>
            </a:r>
            <a:r>
              <a:rPr lang="es-ES" sz="2000" b="1" cap="all" dirty="0" err="1">
                <a:solidFill>
                  <a:srgbClr val="F5E8E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RAILWAYs</a:t>
            </a:r>
            <a:endParaRPr lang="es-ES" sz="2000" b="1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600"/>
              </a:spcAft>
            </a:pPr>
            <a:endParaRPr lang="es-ES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62D0A317-F7B1-4C21-3AD6-4E5760AE0B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6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A292-E22B-7341-0BF4-497BA9C0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Rail Safety Directorate (RSD) – what do we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95DE3-9E94-DEBE-9551-9C899E51D0A2}"/>
              </a:ext>
            </a:extLst>
          </p:cNvPr>
          <p:cNvSpPr txBox="1"/>
          <p:nvPr/>
        </p:nvSpPr>
        <p:spPr>
          <a:xfrm>
            <a:off x="575353" y="1174548"/>
            <a:ext cx="112816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regulate health and safety for the entire mainline rail network in Britain, as well as London Underground, light rail, trams and the heritage sector: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health and safety guidance and conducting research to promote continuous improvement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publish reports on the rail industry's health and safety performance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carry out inspections to ensure that the train and freight operating companies and Network Rail manage both passenger and occupational health and safety risks appropriately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nvestigate breaches of health and safety regulation on the railways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informal and formal enforcement action, including improvement notices and prosecutions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F7744-9621-80A6-445A-34EE9A2B1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4A1E23-BC35-7942-85A1-A59CE2E7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288000" tIns="288000" rIns="288000" bIns="288000"/>
          <a:lstStyle/>
          <a:p>
            <a:r>
              <a:rPr lang="en-GB" dirty="0"/>
              <a:t>Rail Safety Directorate (RSD) – what do we do?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12D8E72-D5E6-004A-99DA-C8C110793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800100"/>
            <a:ext cx="7144624" cy="499080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W</a:t>
            </a:r>
            <a:r>
              <a:rPr lang="en-GB" b="0" i="0" dirty="0">
                <a:solidFill>
                  <a:srgbClr val="000000"/>
                </a:solidFill>
                <a:effectLst/>
              </a:rPr>
              <a:t>e regulate health and safety for the entire mainline rail network in Britain, as well as London Underground, light rail, trams and the heritage sector: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provide health and safety guidance and conducting research to promote continuous improvement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publish reports on the rail industry's health and safety performance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carry out inspections to ensure that the train and freight operating companies and Network Rail manage both passenger and occupational health and safety risks appropriately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</a:rPr>
              <a:t>nvestigate breaches of health and safety regulation on the railways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</a:rPr>
              <a:t>take informal and formal enforcement action, including improvement notices and prosecutions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34E223-B7A5-8491-1F56-82597252E87C}"/>
              </a:ext>
            </a:extLst>
          </p:cNvPr>
          <p:cNvSpPr/>
          <p:nvPr/>
        </p:nvSpPr>
        <p:spPr>
          <a:xfrm>
            <a:off x="7808360" y="2044557"/>
            <a:ext cx="3653391" cy="138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F5E8E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ORR Strategic Objective No 1: a Safer Railway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DA299BD-6808-7F5B-37F6-E8609A5B7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8C29-B252-445D-B6E0-EDC0BA3F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Safer Railway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E0157-3C87-2727-D05A-98339B05B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" t="2034" r="2627"/>
          <a:stretch/>
        </p:blipFill>
        <p:spPr>
          <a:xfrm>
            <a:off x="8583561" y="934064"/>
            <a:ext cx="3184656" cy="428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417ECFB-778B-3805-4636-08B0E5983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962" y="1031875"/>
            <a:ext cx="8043494" cy="182124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E1B801-D88D-71BA-79E6-428A40913667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09496" y="3868828"/>
            <a:ext cx="7565028" cy="122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400" dirty="0"/>
              <a:t>Identifying and prioritising significant risks helps us to focus our resources where we can make the greatest impact on reducing risk. We structure our inspections, audits and activities accordingly.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435B3C4-2C84-827A-4C30-8197F3E7A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83" y="1739106"/>
            <a:ext cx="8043494" cy="1558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BB5EE-949E-E819-60F2-15230553F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8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C047-995A-8B09-D634-04BBBE07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517749"/>
            <a:ext cx="11522075" cy="457199"/>
          </a:xfrm>
        </p:spPr>
        <p:txBody>
          <a:bodyPr/>
          <a:lstStyle/>
          <a:p>
            <a:r>
              <a:rPr lang="en-GB" dirty="0"/>
              <a:t>Use of data to support decision making on 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AC9BE-ABF3-0FE6-2F4E-F155FA8E6E2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3433" y="1288473"/>
            <a:ext cx="5486400" cy="4455102"/>
          </a:xfrm>
        </p:spPr>
        <p:txBody>
          <a:bodyPr>
            <a:normAutofit/>
          </a:bodyPr>
          <a:lstStyle/>
          <a:p>
            <a:r>
              <a:rPr lang="en-GB" sz="1800" dirty="0"/>
              <a:t>RSD has access to lots of data, both internal and external: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RSSB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RDG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RIDDOR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Daily logs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Inspection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RM3 End of Year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Investigations</a:t>
            </a:r>
          </a:p>
          <a:p>
            <a:r>
              <a:rPr lang="en-GB" sz="1800" dirty="0"/>
              <a:t>Reality is we did not do much with any data in terms of intelligence and/or analysis</a:t>
            </a:r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AAC094DB-645A-4ABE-622D-C0AB0F85ABA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1895" r="4091" b="878"/>
          <a:stretch/>
        </p:blipFill>
        <p:spPr>
          <a:xfrm>
            <a:off x="7386163" y="509154"/>
            <a:ext cx="3871898" cy="5373898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860321-B8B4-5DD5-2DEA-CC5A34952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7F9C-4D2D-F75C-4D41-745FAC9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Assessment and Risk Ranking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640D9-3FF3-2990-B18F-74EDB99CF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3" y="893853"/>
            <a:ext cx="11951314" cy="472611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F381CED-B40F-C175-9972-7D412DFF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DD0B-E77E-E7F5-9BC2-9260761E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there were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477FA-C0FD-E9EE-73A5-67DFB6237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58814-F425-01E9-77BB-1A9DF4493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46" r="1" b="19978"/>
          <a:stretch/>
        </p:blipFill>
        <p:spPr>
          <a:xfrm>
            <a:off x="334962" y="1031875"/>
            <a:ext cx="3428999" cy="295503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6AF06B-FC93-6AF6-140D-F2442810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987" y="1768953"/>
            <a:ext cx="3463050" cy="2081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B3E3D-E04D-26A3-94BD-0C3A9F433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822" y="1031876"/>
            <a:ext cx="4224052" cy="29550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7BECAA-6F18-638A-EA6C-937D42B1E38A}"/>
              </a:ext>
            </a:extLst>
          </p:cNvPr>
          <p:cNvSpPr/>
          <p:nvPr/>
        </p:nvSpPr>
        <p:spPr>
          <a:xfrm>
            <a:off x="334962" y="4218687"/>
            <a:ext cx="11522075" cy="1558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F5E8E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not meet the needs of all users, and without confidence in the data or the process, unsupported professional “judgement” usually won the day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1198018-2F28-EDEB-BBD9-DB7CC829B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1860" y="5814353"/>
            <a:ext cx="1292402" cy="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90fe1c-d010-406e-80cc-90103b9435ab" xsi:nil="true"/>
    <lcf76f155ced4ddcb4097134ff3c332f xmlns="816b7941-46f7-4e51-bc00-e766c5829c4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446A8976D6446BFE3893CF8F2D7F3" ma:contentTypeVersion="16" ma:contentTypeDescription="Crear nuevo documento." ma:contentTypeScope="" ma:versionID="1665eb82c7a9d2289698329b3bfa8d3d">
  <xsd:schema xmlns:xsd="http://www.w3.org/2001/XMLSchema" xmlns:xs="http://www.w3.org/2001/XMLSchema" xmlns:p="http://schemas.microsoft.com/office/2006/metadata/properties" xmlns:ns2="816b7941-46f7-4e51-bc00-e766c5829c4c" xmlns:ns3="f690fe1c-d010-406e-80cc-90103b9435ab" targetNamespace="http://schemas.microsoft.com/office/2006/metadata/properties" ma:root="true" ma:fieldsID="838870176c4a91c7100f666cedbfa83c" ns2:_="" ns3:_="">
    <xsd:import namespace="816b7941-46f7-4e51-bc00-e766c5829c4c"/>
    <xsd:import namespace="f690fe1c-d010-406e-80cc-90103b943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b7941-46f7-4e51-bc00-e766c582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5f77948-cb74-4db9-9d42-99e13121e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fe1c-d010-406e-80cc-90103b943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133ff-a8f6-4fdf-973f-dc4bcb07f637}" ma:internalName="TaxCatchAll" ma:showField="CatchAllData" ma:web="f690fe1c-d010-406e-80cc-90103b9435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AB6BB8-30B6-4819-95F3-B6442DE39AF1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690fe1c-d010-406e-80cc-90103b9435ab"/>
    <ds:schemaRef ds:uri="http://purl.org/dc/terms/"/>
    <ds:schemaRef ds:uri="http://schemas.microsoft.com/office/infopath/2007/PartnerControls"/>
    <ds:schemaRef ds:uri="816b7941-46f7-4e51-bc00-e766c5829c4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D2AD6B-1FDB-4057-9B24-AF2B3C966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01EC24-2F2F-415A-B05C-F1F573E9E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b7941-46f7-4e51-bc00-e766c5829c4c"/>
    <ds:schemaRef ds:uri="f690fe1c-d010-406e-80cc-90103b943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886</Words>
  <Application>Microsoft Office PowerPoint</Application>
  <PresentationFormat>Widescreen</PresentationFormat>
  <Paragraphs>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Open Sans</vt:lpstr>
      <vt:lpstr>Wingdings</vt:lpstr>
      <vt:lpstr>Tema de Office</vt:lpstr>
      <vt:lpstr>PowerPoint Presentation</vt:lpstr>
      <vt:lpstr>PowerPoint Presentation</vt:lpstr>
      <vt:lpstr>PowerPoint Presentation</vt:lpstr>
      <vt:lpstr>Rail Safety Directorate (RSD) – what do we do?</vt:lpstr>
      <vt:lpstr>Rail Safety Directorate (RSD) – what do we do?</vt:lpstr>
      <vt:lpstr>A Safer Railway</vt:lpstr>
      <vt:lpstr>Use of data to support decision making on priorities</vt:lpstr>
      <vt:lpstr>Risk Assessment and Risk Ranking Process</vt:lpstr>
      <vt:lpstr>But there were problems</vt:lpstr>
      <vt:lpstr>End result did not have confidence of anyone involved</vt:lpstr>
      <vt:lpstr>How did we deal with these multiple challenges?</vt:lpstr>
      <vt:lpstr>If at first you do not succeed…</vt:lpstr>
      <vt:lpstr>Now have a “best in class” process for our risk profiling</vt:lpstr>
      <vt:lpstr>PowerPoint Presentation</vt:lpstr>
      <vt:lpstr>Aims and objectives of new risk profiling exercise</vt:lpstr>
      <vt:lpstr>PowerPoint Presentation</vt:lpstr>
      <vt:lpstr>PowerPoint Presentation</vt:lpstr>
      <vt:lpstr>PowerPoint Presentation</vt:lpstr>
      <vt:lpstr>PowerPoint Presentation</vt:lpstr>
      <vt:lpstr>Benefits of the new risk profiling exercise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.Cristina Sanz Regueiro</dc:creator>
  <cp:lastModifiedBy>Ann Mills</cp:lastModifiedBy>
  <cp:revision>207</cp:revision>
  <dcterms:created xsi:type="dcterms:W3CDTF">2019-03-07T07:56:29Z</dcterms:created>
  <dcterms:modified xsi:type="dcterms:W3CDTF">2023-02-23T13:31:44Z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0x010100D72446A8976D6446BFE3893CF8F2D7F3</vt:lpwstr>
  </property>
  <property fmtid="{D5CDD505-2E9C-101B-9397-08002B2CF9AE}" pid="3" name="Order">
    <vt:r8>7497600</vt:r8>
  </property>
  <property fmtid="{D5CDD505-2E9C-101B-9397-08002B2CF9AE}" pid="4" name="AuthorIds_UIVersion_31744">
    <vt:lpwstr>4</vt:lpwstr>
  </property>
  <property fmtid="{D5CDD505-2E9C-101B-9397-08002B2CF9AE}" pid="5" name="ComplianceAssetId">
    <vt:lpwstr/>
  </property>
</Properties>
</file>