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410" r:id="rId5"/>
    <p:sldId id="310" r:id="rId6"/>
    <p:sldId id="371" r:id="rId7"/>
    <p:sldId id="414" r:id="rId8"/>
    <p:sldId id="1741" r:id="rId9"/>
    <p:sldId id="1755" r:id="rId10"/>
    <p:sldId id="417" r:id="rId11"/>
    <p:sldId id="1756" r:id="rId12"/>
    <p:sldId id="1742" r:id="rId13"/>
    <p:sldId id="1743" r:id="rId14"/>
    <p:sldId id="1754" r:id="rId15"/>
    <p:sldId id="1746" r:id="rId16"/>
    <p:sldId id="419" r:id="rId17"/>
    <p:sldId id="1752" r:id="rId18"/>
    <p:sldId id="1748" r:id="rId19"/>
    <p:sldId id="1753" r:id="rId20"/>
    <p:sldId id="1738" r:id="rId21"/>
    <p:sldId id="1749" r:id="rId22"/>
    <p:sldId id="1758" r:id="rId23"/>
    <p:sldId id="294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98300"/>
    <a:srgbClr val="FF9900"/>
    <a:srgbClr val="CC6600"/>
    <a:srgbClr val="006600"/>
    <a:srgbClr val="00FFFF"/>
    <a:srgbClr val="007788"/>
    <a:srgbClr val="006338"/>
    <a:srgbClr val="EFFAFA"/>
    <a:srgbClr val="ED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6"/>
    <p:restoredTop sz="80679" autoAdjust="0"/>
  </p:normalViewPr>
  <p:slideViewPr>
    <p:cSldViewPr snapToGrid="0">
      <p:cViewPr varScale="1">
        <p:scale>
          <a:sx n="54" d="100"/>
          <a:sy n="54" d="100"/>
        </p:scale>
        <p:origin x="1164" y="4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956"/>
    </p:cViewPr>
  </p:sorterViewPr>
  <p:notesViewPr>
    <p:cSldViewPr snapToGrid="0" showGuides="1">
      <p:cViewPr varScale="1">
        <p:scale>
          <a:sx n="79" d="100"/>
          <a:sy n="79" d="100"/>
        </p:scale>
        <p:origin x="14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763E8-FC97-0C46-9E82-6C5B771914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C5051D-7649-E844-96E5-8C2DF29BC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D264B1-7171-034C-A91F-A0F91827B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90EF2-ECF1-784C-953E-7A84E2D9CB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859157D-EFE0-2948-9DC9-99EF199C5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C222E-33A0-7449-BA90-863A1B660FD0}" type="datetimeFigureOut">
              <a:rPr lang="es-ES" smtClean="0"/>
              <a:t>23/02/2023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03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66193-5D08-4945-968E-CBBA49C431AC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B1BD6-652B-6E4F-9797-CF80B2FBA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83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47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10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B80827ED-CED0-4305-A9E7-3784B88DE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5712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11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46CD02D8-AA96-43A9-B0ED-C95828486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332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12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B1C4393E-FC58-4EA3-9F1A-E142919C8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6791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13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9FAEE81D-A2B5-4B4A-BE59-DBB1DDFEE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3040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14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09BEF135-25DA-4975-A371-E78611A5B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105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15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B334DA99-2019-408D-83EE-81B6B5140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4985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16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81231AEC-5EA1-4EE7-99BC-D24809E12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0853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652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18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58CD30DE-95AE-4574-8591-9589722F9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9191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286603" y="4400550"/>
            <a:ext cx="6359857" cy="3600450"/>
          </a:xfrm>
        </p:spPr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95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B995F545-E9A2-4665-8B61-FFD3250D1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0759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20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F1B1BA2B-1348-4381-8E4F-6A5B7029F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383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3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E5F9A7CD-E4AB-4713-981E-42529057F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393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12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5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FF3FA9C6-749A-492C-B018-ED0C290EE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511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6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CE277F5D-9A71-4150-B2F1-53C0D37BF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6170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970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8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A7B45BA4-3DCA-4DE5-98E4-99BC273CE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498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9</a:t>
            </a:fld>
            <a:endParaRPr lang="es-ES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FED496F1-EDD3-47ED-8645-BCAD56EB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8470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Ev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A69C75-405E-3D49-AB50-636B11E2E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sp>
        <p:nvSpPr>
          <p:cNvPr id="35" name="Redondear rectángulo de esquina del mismo lado 34">
            <a:extLst>
              <a:ext uri="{FF2B5EF4-FFF2-40B4-BE49-F238E27FC236}">
                <a16:creationId xmlns:a16="http://schemas.microsoft.com/office/drawing/2014/main" id="{EB822455-2059-844B-98A4-F7069DB1C6AB}"/>
              </a:ext>
            </a:extLst>
          </p:cNvPr>
          <p:cNvSpPr/>
          <p:nvPr userDrawn="1"/>
        </p:nvSpPr>
        <p:spPr>
          <a:xfrm rot="5400000">
            <a:off x="5303521" y="571501"/>
            <a:ext cx="982980" cy="115900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A02D192-654A-A345-9A82-2A3515A21AA0}"/>
              </a:ext>
            </a:extLst>
          </p:cNvPr>
          <p:cNvGrpSpPr/>
          <p:nvPr/>
        </p:nvGrpSpPr>
        <p:grpSpPr>
          <a:xfrm>
            <a:off x="-180756" y="5692140"/>
            <a:ext cx="2760771" cy="994412"/>
            <a:chOff x="-719479" y="5854835"/>
            <a:chExt cx="3429730" cy="994412"/>
          </a:xfrm>
        </p:grpSpPr>
        <p:sp>
          <p:nvSpPr>
            <p:cNvPr id="46" name="Redondear rectángulo de esquina del mismo lado 45">
              <a:extLst>
                <a:ext uri="{FF2B5EF4-FFF2-40B4-BE49-F238E27FC236}">
                  <a16:creationId xmlns:a16="http://schemas.microsoft.com/office/drawing/2014/main" id="{E3B5DF85-22EA-B744-83B5-C7B35A5F89B9}"/>
                </a:ext>
              </a:extLst>
            </p:cNvPr>
            <p:cNvSpPr/>
            <p:nvPr/>
          </p:nvSpPr>
          <p:spPr>
            <a:xfrm rot="5400000">
              <a:off x="646771" y="4785767"/>
              <a:ext cx="697230" cy="342973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7" name="Redondear rectángulo de esquina del mismo lado 46">
              <a:extLst>
                <a:ext uri="{FF2B5EF4-FFF2-40B4-BE49-F238E27FC236}">
                  <a16:creationId xmlns:a16="http://schemas.microsoft.com/office/drawing/2014/main" id="{A821B80E-06B1-E349-91DE-4EAB6404F929}"/>
                </a:ext>
              </a:extLst>
            </p:cNvPr>
            <p:cNvSpPr/>
            <p:nvPr/>
          </p:nvSpPr>
          <p:spPr>
            <a:xfrm rot="5400000">
              <a:off x="440003" y="4774608"/>
              <a:ext cx="885261" cy="30457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21B54D3-1E79-6548-8595-07B42446AFC5}"/>
              </a:ext>
            </a:extLst>
          </p:cNvPr>
          <p:cNvGrpSpPr/>
          <p:nvPr userDrawn="1"/>
        </p:nvGrpSpPr>
        <p:grpSpPr>
          <a:xfrm>
            <a:off x="5475768" y="6061995"/>
            <a:ext cx="5567012" cy="593214"/>
            <a:chOff x="8109092" y="6069635"/>
            <a:chExt cx="4148253" cy="442033"/>
          </a:xfrm>
        </p:grpSpPr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980C8000-717D-1C40-90F7-0AD2B08F7826}"/>
                </a:ext>
              </a:extLst>
            </p:cNvPr>
            <p:cNvSpPr/>
            <p:nvPr userDrawn="1"/>
          </p:nvSpPr>
          <p:spPr>
            <a:xfrm>
              <a:off x="8109092" y="6069635"/>
              <a:ext cx="728438" cy="44203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">
              <a:extLst>
                <a:ext uri="{FF2B5EF4-FFF2-40B4-BE49-F238E27FC236}">
                  <a16:creationId xmlns:a16="http://schemas.microsoft.com/office/drawing/2014/main" id="{628B0BF2-0437-BE45-BA4F-0FFC4F708D87}"/>
                </a:ext>
              </a:extLst>
            </p:cNvPr>
            <p:cNvSpPr/>
            <p:nvPr userDrawn="1"/>
          </p:nvSpPr>
          <p:spPr>
            <a:xfrm>
              <a:off x="9374431" y="6186099"/>
              <a:ext cx="1600382" cy="223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BE75787F-E73B-DB4E-BD84-36CB9E8FB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3852" y="6177263"/>
              <a:ext cx="873493" cy="268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8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60D3BAC-0921-674A-AC5B-D607C1191030}"/>
              </a:ext>
            </a:extLst>
          </p:cNvPr>
          <p:cNvSpPr/>
          <p:nvPr userDrawn="1"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26" name="Imagen 25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B65DFD50-D27E-534A-95F7-D511CC61E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CE2873F-7F95-8140-9EAA-69B2B8B56EAF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5" name="Redondear rectángulo de esquina del mismo lado 34">
              <a:extLst>
                <a:ext uri="{FF2B5EF4-FFF2-40B4-BE49-F238E27FC236}">
                  <a16:creationId xmlns:a16="http://schemas.microsoft.com/office/drawing/2014/main" id="{119C50F7-E4F0-2B49-8E10-3326311A8B40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6" name="Redondear rectángulo de esquina del mismo lado 35">
              <a:extLst>
                <a:ext uri="{FF2B5EF4-FFF2-40B4-BE49-F238E27FC236}">
                  <a16:creationId xmlns:a16="http://schemas.microsoft.com/office/drawing/2014/main" id="{0B77056D-76D7-1F49-8AA4-4CB955DF1BAA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0608A9B1-4C71-0443-B6C4-A538427CDE0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E5C036B9-DDFE-714B-8EC6-28976F936B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5" name="Redondear rectángulo de esquina del mismo lado 54">
                  <a:extLst>
                    <a:ext uri="{FF2B5EF4-FFF2-40B4-BE49-F238E27FC236}">
                      <a16:creationId xmlns:a16="http://schemas.microsoft.com/office/drawing/2014/main" id="{05F86DE8-28B4-E542-AE41-AC154140BB20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6" name="Redondear rectángulo de esquina del mismo lado 55">
                  <a:extLst>
                    <a:ext uri="{FF2B5EF4-FFF2-40B4-BE49-F238E27FC236}">
                      <a16:creationId xmlns:a16="http://schemas.microsoft.com/office/drawing/2014/main" id="{AF722B8B-E396-9148-BA78-79994632207C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4" name="Redondear rectángulo de esquina del mismo lado 53">
                <a:extLst>
                  <a:ext uri="{FF2B5EF4-FFF2-40B4-BE49-F238E27FC236}">
                    <a16:creationId xmlns:a16="http://schemas.microsoft.com/office/drawing/2014/main" id="{8FFF6926-0BB0-8B4A-8DC0-62F3C6964E01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1DB695D6-65B5-A04F-96C5-2701D751FCBD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9EFFD84B-1153-3E4C-A454-58E34D41A44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CA9F628-8FAB-0744-8090-94AA7C02BB4F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AC23730B-0B4A-AB44-BA6C-F29B7DD121BF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58C2C89-0327-0D4A-AB96-F2082321A19D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id="{5C86515A-1813-3C42-808D-0A57C834EF6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5DDAD963-1EA5-ED40-819D-4AFD4C49B497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25D78E7D-4D18-2342-B665-2ED3A35B30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FAA270E7-ECC2-664B-AB5F-B9B3A0051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ndex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94859456-01C9-1B48-BA0F-DCF4544B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9AB4219F-EE26-9046-856A-685222FE0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5886"/>
            <a:ext cx="11522075" cy="464214"/>
          </a:xfrm>
        </p:spPr>
        <p:txBody>
          <a:bodyPr lIns="288000" tIns="288000" rIns="288000" bIns="288000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TITLE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9453719-DE8A-9F4D-B57E-51591C5125B9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4" name="Redondear rectángulo de esquina del mismo lado 23">
              <a:extLst>
                <a:ext uri="{FF2B5EF4-FFF2-40B4-BE49-F238E27FC236}">
                  <a16:creationId xmlns:a16="http://schemas.microsoft.com/office/drawing/2014/main" id="{5C5AB72D-44B8-4B4C-9DE8-863D2AD7C051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BD0AC41A-0392-0E4D-ADBF-0CBB7194C411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25A388E-3BD8-314A-AC71-18BED7E0B88F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9D42B86B-005E-6545-920A-475CF573E4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7" name="Redondear rectángulo de esquina del mismo lado 56">
                  <a:extLst>
                    <a:ext uri="{FF2B5EF4-FFF2-40B4-BE49-F238E27FC236}">
                      <a16:creationId xmlns:a16="http://schemas.microsoft.com/office/drawing/2014/main" id="{B37ABD45-2EC3-354E-8572-8D9D14EA382A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8F32E81D-9C4A-BC49-B996-5E7C77ACA2C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6" name="Redondear rectángulo de esquina del mismo lado 55">
                <a:extLst>
                  <a:ext uri="{FF2B5EF4-FFF2-40B4-BE49-F238E27FC236}">
                    <a16:creationId xmlns:a16="http://schemas.microsoft.com/office/drawing/2014/main" id="{DED4D8AD-2787-764E-B3A8-A40F6A102BFA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9E46E52C-5A76-E746-8132-6EB5D850BFEC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510DC35-E850-2B42-9EBD-37C452D21888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7269D429-4AE8-2A42-8408-288BA29F71A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3936D1B-CAC9-7745-ACD5-8980ADFC6C95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FD4353C0-C48B-BD49-ABA6-412B39AB7D63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2C53147C-48E8-E64D-B5C9-5FB6FC8E6D88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">
                <a:extLst>
                  <a:ext uri="{FF2B5EF4-FFF2-40B4-BE49-F238E27FC236}">
                    <a16:creationId xmlns:a16="http://schemas.microsoft.com/office/drawing/2014/main" id="{FEA4398F-8F77-B04D-897A-A05D9641BF68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4C03E87E-16F4-534C-9878-176AD3673D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46707617-10F5-E047-BF57-E7DDEDEA8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1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_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12CBBBA-09E0-8840-A76F-E912E5DDFBF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7467E64-9A20-2B44-B22F-C4D66DCC846D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2E326D4D-DC4E-2A42-AB56-B3C0D55613D8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DB0AABD1-E8B8-EC40-A81E-B1920203912B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0DBD872C-177B-D945-99F3-014AE22A6D7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44" name="Redondear rectángulo de esquina del mismo lado 43">
                  <a:extLst>
                    <a:ext uri="{FF2B5EF4-FFF2-40B4-BE49-F238E27FC236}">
                      <a16:creationId xmlns:a16="http://schemas.microsoft.com/office/drawing/2014/main" id="{8B2C33F9-CBD1-E24B-93A4-C718CFABCB68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45" name="Redondear rectángulo de esquina del mismo lado 44">
                  <a:extLst>
                    <a:ext uri="{FF2B5EF4-FFF2-40B4-BE49-F238E27FC236}">
                      <a16:creationId xmlns:a16="http://schemas.microsoft.com/office/drawing/2014/main" id="{1AF70714-8BF8-7647-8667-86CB6D9D5F33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43" name="Redondear rectángulo de esquina del mismo lado 42">
                <a:extLst>
                  <a:ext uri="{FF2B5EF4-FFF2-40B4-BE49-F238E27FC236}">
                    <a16:creationId xmlns:a16="http://schemas.microsoft.com/office/drawing/2014/main" id="{C6CC7CB3-BDC0-7746-B9FD-CF7C112105EC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2D04893-3B26-BA4F-B28C-70E117B29774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687CDAFB-4461-1842-BA0C-B1918B1CE346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D5913F8-F507-8B47-8984-6CBCAFC04E86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B276B82-0B15-7B4D-B07D-1AD68CB4BFD4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302A3859-9F19-B946-9897-84144494EC8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3881F4FE-99E3-514C-8E33-3BBAE171B507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4">
                <a:extLst>
                  <a:ext uri="{FF2B5EF4-FFF2-40B4-BE49-F238E27FC236}">
                    <a16:creationId xmlns:a16="http://schemas.microsoft.com/office/drawing/2014/main" id="{F2B91247-DB7F-1645-B972-CC524B7F429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AF76DCA8-93CE-5247-8A6A-4F5E199819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2B83B11B-860D-B34C-BD80-01FF47A5D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3494B9D4-F93F-734C-8899-A878EC077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>
            <a:noAutofit/>
          </a:bodyPr>
          <a:lstStyle>
            <a:lvl1pPr>
              <a:defRPr sz="2000" b="1" spc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2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orient="horz" pos="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864670B-8BD9-BD4C-8ED0-242779E6D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 anchor="ctr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/>
              <a:t>TITLE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A396C4C-82E6-D449-9C9D-07BDE1EF0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1031875"/>
            <a:ext cx="5365750" cy="4376738"/>
          </a:xfrm>
        </p:spPr>
        <p:txBody>
          <a:bodyPr lIns="288000" tIns="288000" rIns="288000" bIns="28800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§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ü"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C2965C6E-F779-9D49-ABEE-639E5C2BF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031875"/>
            <a:ext cx="5400675" cy="4376738"/>
          </a:xfrm>
        </p:spPr>
        <p:txBody>
          <a:bodyPr lIns="288000" tIns="288000" rIns="288000" bIns="288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E0CBCE4-1D28-9149-BF0F-AD2AE0B99A3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A036D2D3-D46B-3C44-BBE9-373F3C623C0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6" name="Redondear rectángulo de esquina del mismo lado 25">
              <a:extLst>
                <a:ext uri="{FF2B5EF4-FFF2-40B4-BE49-F238E27FC236}">
                  <a16:creationId xmlns:a16="http://schemas.microsoft.com/office/drawing/2014/main" id="{A7A4CE8B-7CA6-CB4E-848F-4F9A0D7B71B0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22328851-14B5-494C-BBBA-8C5E32B3400C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48E1845A-1503-FC4D-824F-F4A240C0D53E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BF923527-C7F3-5547-9DAA-FB28B6ECF877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9" name="Redondear rectángulo de esquina del mismo lado 58">
                  <a:extLst>
                    <a:ext uri="{FF2B5EF4-FFF2-40B4-BE49-F238E27FC236}">
                      <a16:creationId xmlns:a16="http://schemas.microsoft.com/office/drawing/2014/main" id="{30E31FA8-5A91-8C42-99FD-733A784CC7A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7" name="Redondear rectángulo de esquina del mismo lado 56">
                <a:extLst>
                  <a:ext uri="{FF2B5EF4-FFF2-40B4-BE49-F238E27FC236}">
                    <a16:creationId xmlns:a16="http://schemas.microsoft.com/office/drawing/2014/main" id="{F0D301B4-203E-FC44-9BCC-CEFC4593BF70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AFE216CA-A38B-A945-BA64-98700E452C79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485FFD5B-1972-EC4B-9C01-BCAF42AD6CDC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E817CA49-3469-2B41-9455-EB4CE277A44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F6B2DB53-3B04-5048-BAD6-7674250B0C86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28895CB3-E5D0-7240-9844-8BD96DF8CCD7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50" name="object 10">
                <a:extLst>
                  <a:ext uri="{FF2B5EF4-FFF2-40B4-BE49-F238E27FC236}">
                    <a16:creationId xmlns:a16="http://schemas.microsoft.com/office/drawing/2014/main" id="{83295FF1-4E54-0040-A0FA-7D7C9D9CD40B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">
                <a:extLst>
                  <a:ext uri="{FF2B5EF4-FFF2-40B4-BE49-F238E27FC236}">
                    <a16:creationId xmlns:a16="http://schemas.microsoft.com/office/drawing/2014/main" id="{04D421FE-F6BF-4242-8442-2DE5E58E3AD5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C5FBB82A-FC71-5641-B8D7-1F019AC52F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3ECA7067-4911-FD41-AA33-DC7472DC5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5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pos="4067" userDrawn="1">
          <p15:clr>
            <a:srgbClr val="FBAE40"/>
          </p15:clr>
        </p15:guide>
        <p15:guide id="7" pos="3591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losur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uente en el campo&#10;&#10;Descripción generada automáticamente">
            <a:extLst>
              <a:ext uri="{FF2B5EF4-FFF2-40B4-BE49-F238E27FC236}">
                <a16:creationId xmlns:a16="http://schemas.microsoft.com/office/drawing/2014/main" id="{56D810B9-689F-C348-9E81-AFFB4AD40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D56A3A7-030A-D54D-A000-683C68B5A4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33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0364065-A66A-764A-B949-CFFA1835A46F}"/>
              </a:ext>
            </a:extLst>
          </p:cNvPr>
          <p:cNvSpPr/>
          <p:nvPr userDrawn="1"/>
        </p:nvSpPr>
        <p:spPr>
          <a:xfrm>
            <a:off x="4793497" y="4360752"/>
            <a:ext cx="2605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www.irsc2022.com</a:t>
            </a:r>
          </a:p>
        </p:txBody>
      </p:sp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2F56FF-9808-984F-B35D-6391D4F5A2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0" y="1581377"/>
            <a:ext cx="2997200" cy="231301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008142FF-8A95-8746-B2F2-338ECEF1395A}"/>
              </a:ext>
            </a:extLst>
          </p:cNvPr>
          <p:cNvGrpSpPr/>
          <p:nvPr userDrawn="1"/>
        </p:nvGrpSpPr>
        <p:grpSpPr>
          <a:xfrm>
            <a:off x="1968262" y="5501736"/>
            <a:ext cx="8255476" cy="801656"/>
            <a:chOff x="2217595" y="5661224"/>
            <a:chExt cx="8255476" cy="801656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EF72A299-5A90-CF48-8A04-906EF8E779F0}"/>
                </a:ext>
              </a:extLst>
            </p:cNvPr>
            <p:cNvSpPr/>
            <p:nvPr userDrawn="1"/>
          </p:nvSpPr>
          <p:spPr>
            <a:xfrm>
              <a:off x="2217595" y="5661224"/>
              <a:ext cx="1321072" cy="8016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44E1254D-0942-AC48-A187-075C758D927E}"/>
                </a:ext>
              </a:extLst>
            </p:cNvPr>
            <p:cNvSpPr/>
            <p:nvPr userDrawn="1"/>
          </p:nvSpPr>
          <p:spPr>
            <a:xfrm>
              <a:off x="4762598" y="5859036"/>
              <a:ext cx="2902402" cy="4060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0131CA2E-B8DB-8B4F-9F52-949909381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931" y="5818873"/>
              <a:ext cx="1584140" cy="486358"/>
            </a:xfrm>
            <a:prstGeom prst="rect">
              <a:avLst/>
            </a:prstGeom>
          </p:spPr>
        </p:pic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B163762-FC22-7742-87DE-D18F27BE29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7000"/>
            <a:ext cx="0" cy="2489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6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Whi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CFAD21-F685-7848-989B-01C2663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74E67B-0B64-3646-BFA5-CE2C928E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CF8E60-4E27-A944-8B9E-C1B76BA3A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1661FE2-8BF4-E84F-8A7E-4F8FA9C0986D}" type="datetimeFigureOut">
              <a:rPr lang="es-ES" smtClean="0"/>
              <a:pPr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F2E3E2-F5EA-7242-9507-2CD383086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3961A5-99B4-394B-8505-0BDFD8762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017D71-58BB-7B4E-9D8A-B0A0F4D4A22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89" r:id="rId3"/>
    <p:sldLayoutId id="2147483687" r:id="rId4"/>
    <p:sldLayoutId id="2147483690" r:id="rId5"/>
    <p:sldLayoutId id="2147483691" r:id="rId6"/>
    <p:sldLayoutId id="214748367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emf"/><Relationship Id="rId10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7CBED65-E3B3-BC41-ABD6-27B60525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81" y="552894"/>
            <a:ext cx="2541182" cy="1737482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4A3697D-45A6-1249-B58C-9EDB1B0F303B}"/>
              </a:ext>
            </a:extLst>
          </p:cNvPr>
          <p:cNvSpPr txBox="1"/>
          <p:nvPr/>
        </p:nvSpPr>
        <p:spPr>
          <a:xfrm>
            <a:off x="794571" y="2909112"/>
            <a:ext cx="347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4000" b="1" spc="300" dirty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IRSC 2022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F0C406-0163-BB49-8594-D6B4C13CA16A}"/>
              </a:ext>
            </a:extLst>
          </p:cNvPr>
          <p:cNvSpPr txBox="1"/>
          <p:nvPr/>
        </p:nvSpPr>
        <p:spPr>
          <a:xfrm>
            <a:off x="826468" y="3683632"/>
            <a:ext cx="256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900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RAILWAY </a:t>
            </a:r>
            <a:br>
              <a:rPr lang="es-ES" sz="900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900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COUNCIL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A8DC6AC-6D3D-DF4C-BC84-3F6F176EE1D2}"/>
              </a:ext>
            </a:extLst>
          </p:cNvPr>
          <p:cNvSpPr txBox="1"/>
          <p:nvPr/>
        </p:nvSpPr>
        <p:spPr>
          <a:xfrm>
            <a:off x="826468" y="4376192"/>
            <a:ext cx="3479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800" b="1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SEVILLA, OCTOBER 16-21,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BEB058-E34B-BB4D-8A2E-D30E0398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4" y="4032504"/>
            <a:ext cx="2268813" cy="29032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FCEC2C3-0E1D-D540-8546-682D3610C98D}"/>
              </a:ext>
            </a:extLst>
          </p:cNvPr>
          <p:cNvSpPr/>
          <p:nvPr/>
        </p:nvSpPr>
        <p:spPr>
          <a:xfrm>
            <a:off x="9372600" y="3187700"/>
            <a:ext cx="2336800" cy="2336800"/>
          </a:xfrm>
          <a:prstGeom prst="ellipse">
            <a:avLst/>
          </a:prstGeom>
          <a:solidFill>
            <a:schemeClr val="bg1"/>
          </a:solidFill>
          <a:ln>
            <a:solidFill>
              <a:srgbClr val="E9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Picture 2" descr="機電工程署：主頁(1)">
            <a:extLst>
              <a:ext uri="{FF2B5EF4-FFF2-40B4-BE49-F238E27FC236}">
                <a16:creationId xmlns:a16="http://schemas.microsoft.com/office/drawing/2014/main" id="{D074EE77-BAA9-4137-A23D-B735BD7D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08" y="4032504"/>
            <a:ext cx="2096783" cy="6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289ECC54-9949-47B6-8036-6C572051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Semantic AI Modelling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9030AE6-62EC-442F-A39B-2C4165037FE9}"/>
              </a:ext>
            </a:extLst>
          </p:cNvPr>
          <p:cNvSpPr txBox="1"/>
          <p:nvPr/>
        </p:nvSpPr>
        <p:spPr>
          <a:xfrm>
            <a:off x="4677951" y="535474"/>
            <a:ext cx="283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800" b="1" dirty="0"/>
              <a:t>System Hierarchy </a:t>
            </a:r>
            <a:endParaRPr lang="zh-HK" altLang="en-US" sz="2800" b="1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9B27D2-0EF5-4415-9679-759BA090B66A}"/>
              </a:ext>
            </a:extLst>
          </p:cNvPr>
          <p:cNvGrpSpPr/>
          <p:nvPr/>
        </p:nvGrpSpPr>
        <p:grpSpPr>
          <a:xfrm>
            <a:off x="138222" y="992673"/>
            <a:ext cx="11950302" cy="5752214"/>
            <a:chOff x="138222" y="1058693"/>
            <a:chExt cx="11950302" cy="5752214"/>
          </a:xfrm>
        </p:grpSpPr>
        <p:pic>
          <p:nvPicPr>
            <p:cNvPr id="12" name="Picture 2" descr="機電工程署：主頁(1)">
              <a:extLst>
                <a:ext uri="{FF2B5EF4-FFF2-40B4-BE49-F238E27FC236}">
                  <a16:creationId xmlns:a16="http://schemas.microsoft.com/office/drawing/2014/main" id="{CAFFE40C-BE31-4B13-83C7-E2AB6962D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806" y="6056350"/>
              <a:ext cx="1724718" cy="53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內容版面配置區 5">
              <a:extLst>
                <a:ext uri="{FF2B5EF4-FFF2-40B4-BE49-F238E27FC236}">
                  <a16:creationId xmlns:a16="http://schemas.microsoft.com/office/drawing/2014/main" id="{6B8A8AA7-82FB-4C5A-A5D2-FA31B96D5C9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22" y="1058693"/>
              <a:ext cx="11950302" cy="5752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17A5949-FFC6-487B-A448-13B357912F15}"/>
                </a:ext>
              </a:extLst>
            </p:cNvPr>
            <p:cNvSpPr/>
            <p:nvPr/>
          </p:nvSpPr>
          <p:spPr>
            <a:xfrm>
              <a:off x="7946136" y="1634764"/>
              <a:ext cx="1527048" cy="52322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1400" b="1" dirty="0">
                  <a:solidFill>
                    <a:srgbClr val="E98300"/>
                  </a:solidFill>
                </a:rPr>
                <a:t>Semantic AI</a:t>
              </a:r>
            </a:p>
            <a:p>
              <a:pPr algn="ctr"/>
              <a:r>
                <a:rPr lang="en-US" altLang="zh-HK" sz="1400" b="1" dirty="0">
                  <a:solidFill>
                    <a:srgbClr val="E98300"/>
                  </a:solidFill>
                </a:rPr>
                <a:t>Model – Data Processing</a:t>
              </a:r>
              <a:endParaRPr lang="zh-HK" altLang="en-US" sz="1400" b="1" dirty="0">
                <a:solidFill>
                  <a:srgbClr val="E98300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F03C316-EE72-4FBC-9139-0923DB7C2E8E}"/>
                </a:ext>
              </a:extLst>
            </p:cNvPr>
            <p:cNvSpPr/>
            <p:nvPr/>
          </p:nvSpPr>
          <p:spPr>
            <a:xfrm>
              <a:off x="7946136" y="3961226"/>
              <a:ext cx="1527048" cy="610774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1400" b="1" dirty="0">
                  <a:solidFill>
                    <a:srgbClr val="E98300"/>
                  </a:solidFill>
                </a:rPr>
                <a:t>Semantic AI</a:t>
              </a:r>
            </a:p>
            <a:p>
              <a:pPr algn="ctr"/>
              <a:r>
                <a:rPr lang="en-US" altLang="zh-HK" sz="1400" b="1" dirty="0">
                  <a:solidFill>
                    <a:srgbClr val="E98300"/>
                  </a:solidFill>
                </a:rPr>
                <a:t>Model – Incident Prediction</a:t>
              </a:r>
              <a:endParaRPr lang="zh-HK" altLang="en-US" sz="1400" b="1" dirty="0">
                <a:solidFill>
                  <a:srgbClr val="E98300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6D6D45D-9EE0-46DB-9B87-E69A59941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6468" y="3223071"/>
              <a:ext cx="2014578" cy="142345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4225EBD-C030-4375-A5EF-E7903E9A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468" y="1565056"/>
              <a:ext cx="2014578" cy="1658015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C5489E8-EE70-435F-9B95-5F0B8342D7E7}"/>
                </a:ext>
              </a:extLst>
            </p:cNvPr>
            <p:cNvSpPr/>
            <p:nvPr/>
          </p:nvSpPr>
          <p:spPr>
            <a:xfrm>
              <a:off x="3742026" y="3356532"/>
              <a:ext cx="2751138" cy="683021"/>
            </a:xfrm>
            <a:prstGeom prst="rect">
              <a:avLst/>
            </a:prstGeom>
            <a:solidFill>
              <a:srgbClr val="F5F5F5"/>
            </a:solidFill>
            <a:ln>
              <a:solidFill>
                <a:srgbClr val="F5F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133663E-0399-49D4-9B6B-076AF606F563}"/>
                </a:ext>
              </a:extLst>
            </p:cNvPr>
            <p:cNvSpPr/>
            <p:nvPr/>
          </p:nvSpPr>
          <p:spPr>
            <a:xfrm>
              <a:off x="4863915" y="4070907"/>
              <a:ext cx="254185" cy="94693"/>
            </a:xfrm>
            <a:prstGeom prst="rect">
              <a:avLst/>
            </a:prstGeom>
            <a:solidFill>
              <a:srgbClr val="F5F5F5"/>
            </a:solidFill>
            <a:ln>
              <a:solidFill>
                <a:srgbClr val="F5F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C2E9C9E-72F2-4E4A-9B2D-4D6D87E73049}"/>
                </a:ext>
              </a:extLst>
            </p:cNvPr>
            <p:cNvSpPr/>
            <p:nvPr/>
          </p:nvSpPr>
          <p:spPr>
            <a:xfrm>
              <a:off x="6403089" y="4118253"/>
              <a:ext cx="562861" cy="1882497"/>
            </a:xfrm>
            <a:prstGeom prst="rect">
              <a:avLst/>
            </a:prstGeom>
            <a:solidFill>
              <a:srgbClr val="F5F5F5"/>
            </a:solidFill>
            <a:ln>
              <a:solidFill>
                <a:srgbClr val="F5F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6413ABD6-9D62-4152-ABB3-959E3ED0508F}"/>
                </a:ext>
              </a:extLst>
            </p:cNvPr>
            <p:cNvCxnSpPr>
              <a:cxnSpLocks/>
            </p:cNvCxnSpPr>
            <p:nvPr/>
          </p:nvCxnSpPr>
          <p:spPr>
            <a:xfrm>
              <a:off x="6736080" y="4080153"/>
              <a:ext cx="0" cy="1976197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E724B701-9D2B-441D-A728-2F20D6A934D6}"/>
                </a:ext>
              </a:extLst>
            </p:cNvPr>
            <p:cNvCxnSpPr>
              <a:cxnSpLocks/>
            </p:cNvCxnSpPr>
            <p:nvPr/>
          </p:nvCxnSpPr>
          <p:spPr>
            <a:xfrm>
              <a:off x="6606540" y="4070907"/>
              <a:ext cx="0" cy="1929843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40B52120-8FEE-4130-A2A0-FAD3EDD60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8400" y="2739748"/>
              <a:ext cx="922020" cy="34914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43BAF8AD-8F44-4F4E-B08F-AEE78386C94C}"/>
                </a:ext>
              </a:extLst>
            </p:cNvPr>
            <p:cNvCxnSpPr>
              <a:cxnSpLocks/>
            </p:cNvCxnSpPr>
            <p:nvPr/>
          </p:nvCxnSpPr>
          <p:spPr>
            <a:xfrm>
              <a:off x="8437751" y="3698042"/>
              <a:ext cx="0" cy="263184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4509ADE7-F807-4FA3-B51C-28BEE92411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1178" y="3702436"/>
              <a:ext cx="799242" cy="37771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07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Semantic AI Modelling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FB0778-C68C-4BF6-B97A-385FD06D47A2}"/>
              </a:ext>
            </a:extLst>
          </p:cNvPr>
          <p:cNvSpPr txBox="1">
            <a:spLocks/>
          </p:cNvSpPr>
          <p:nvPr/>
        </p:nvSpPr>
        <p:spPr>
          <a:xfrm>
            <a:off x="534411" y="943481"/>
            <a:ext cx="4810475" cy="538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HK" altLang="zh-HK" sz="2800" b="1" dirty="0"/>
              <a:t>Output</a:t>
            </a:r>
          </a:p>
          <a:p>
            <a:pPr marL="457200" lvl="1" indent="-4572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800" b="1" dirty="0"/>
              <a:t>Knowledge Graph</a:t>
            </a:r>
          </a:p>
          <a:p>
            <a:pPr marL="719138" lvl="3" indent="-261938">
              <a:spcBef>
                <a:spcPts val="1000"/>
              </a:spcBef>
            </a:pPr>
            <a:r>
              <a:rPr lang="en-HK" altLang="zh-HK" sz="2800" dirty="0"/>
              <a:t>Visually Display</a:t>
            </a:r>
          </a:p>
          <a:p>
            <a:pPr marL="719138" lvl="3" indent="-261938">
              <a:spcBef>
                <a:spcPts val="1000"/>
              </a:spcBef>
            </a:pPr>
            <a:r>
              <a:rPr lang="en-HK" altLang="zh-HK" sz="2800" dirty="0"/>
              <a:t>Relationship between Contributing Factors and incident</a:t>
            </a:r>
          </a:p>
          <a:p>
            <a:pPr marL="719138" lvl="3" indent="-261938">
              <a:spcBef>
                <a:spcPts val="1000"/>
              </a:spcBef>
            </a:pPr>
            <a:r>
              <a:rPr lang="en-HK" altLang="zh-HK" sz="2800" dirty="0"/>
              <a:t>Strength of Edges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AB5086D-54F1-4503-A7F8-83AFAA321F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020" y="698138"/>
            <a:ext cx="5351145" cy="4968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7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Semantic AI Modelling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FB0778-C68C-4BF6-B97A-385FD06D47A2}"/>
              </a:ext>
            </a:extLst>
          </p:cNvPr>
          <p:cNvSpPr txBox="1">
            <a:spLocks/>
          </p:cNvSpPr>
          <p:nvPr/>
        </p:nvSpPr>
        <p:spPr>
          <a:xfrm>
            <a:off x="534411" y="943481"/>
            <a:ext cx="3575613" cy="538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HK" altLang="zh-HK" b="1" dirty="0"/>
              <a:t>Output</a:t>
            </a:r>
          </a:p>
          <a:p>
            <a:pPr marL="446088" lvl="2" indent="-4460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800" dirty="0">
                <a:latin typeface="Open Sans" panose="020B0606030504020204"/>
              </a:rPr>
              <a:t>Probability of incident along </a:t>
            </a:r>
            <a:r>
              <a:rPr lang="en-HK" altLang="zh-HK" sz="2800" dirty="0" err="1">
                <a:latin typeface="Open Sans" panose="020B0606030504020204"/>
              </a:rPr>
              <a:t>Pway</a:t>
            </a:r>
            <a:r>
              <a:rPr lang="en-HK" altLang="zh-HK" sz="2800" dirty="0">
                <a:latin typeface="Open Sans" panose="020B0606030504020204"/>
              </a:rPr>
              <a:t> chainage</a:t>
            </a:r>
          </a:p>
          <a:p>
            <a:pPr marL="446088" lvl="2" indent="-446088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800" dirty="0">
                <a:latin typeface="Open Sans" panose="020B0606030504020204"/>
              </a:rPr>
              <a:t>Ranked</a:t>
            </a:r>
          </a:p>
          <a:p>
            <a:pPr marL="719138" lvl="2" indent="-273050">
              <a:spcBef>
                <a:spcPts val="1000"/>
              </a:spcBef>
            </a:pPr>
            <a:r>
              <a:rPr lang="en-HK" altLang="zh-HK" sz="2800" dirty="0">
                <a:latin typeface="Open Sans" panose="020B0606030504020204"/>
              </a:rPr>
              <a:t> </a:t>
            </a:r>
            <a:r>
              <a:rPr lang="en-HK" altLang="zh-HK" sz="2400" dirty="0">
                <a:solidFill>
                  <a:schemeClr val="bg1"/>
                </a:solidFill>
                <a:highlight>
                  <a:srgbClr val="FF0000"/>
                </a:highlight>
                <a:latin typeface="Open Sans" panose="020B0606030504020204"/>
              </a:rPr>
              <a:t>High Risk</a:t>
            </a:r>
          </a:p>
          <a:p>
            <a:pPr marL="804863" lvl="3" indent="-347663">
              <a:spcBef>
                <a:spcPts val="1000"/>
              </a:spcBef>
            </a:pPr>
            <a:r>
              <a:rPr lang="en-HK" altLang="zh-HK" sz="2400" dirty="0">
                <a:highlight>
                  <a:srgbClr val="FFFF00"/>
                </a:highlight>
                <a:latin typeface="Open Sans" panose="020B0606030504020204"/>
              </a:rPr>
              <a:t>Medium Risk</a:t>
            </a:r>
          </a:p>
          <a:p>
            <a:pPr marL="804863" lvl="3" indent="-347663">
              <a:spcBef>
                <a:spcPts val="1000"/>
              </a:spcBef>
            </a:pPr>
            <a:r>
              <a:rPr lang="en-HK" altLang="zh-HK" sz="2400" dirty="0">
                <a:highlight>
                  <a:srgbClr val="00FF00"/>
                </a:highlight>
                <a:latin typeface="Open Sans" panose="020B0606030504020204"/>
              </a:rPr>
              <a:t>Low Risk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C0C173B-4A20-4DA4-8711-45E17AEE4422}"/>
              </a:ext>
            </a:extLst>
          </p:cNvPr>
          <p:cNvGrpSpPr/>
          <p:nvPr/>
        </p:nvGrpSpPr>
        <p:grpSpPr>
          <a:xfrm>
            <a:off x="4110024" y="943481"/>
            <a:ext cx="7652657" cy="4745913"/>
            <a:chOff x="4343400" y="943481"/>
            <a:chExt cx="7314189" cy="4602532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C1D7EA2-44DF-4077-8FCD-25350C30F737}"/>
                </a:ext>
              </a:extLst>
            </p:cNvPr>
            <p:cNvGrpSpPr/>
            <p:nvPr/>
          </p:nvGrpSpPr>
          <p:grpSpPr>
            <a:xfrm>
              <a:off x="4343400" y="943481"/>
              <a:ext cx="7314189" cy="4602532"/>
              <a:chOff x="4343400" y="1101582"/>
              <a:chExt cx="7314189" cy="4602532"/>
            </a:xfrm>
          </p:grpSpPr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5E006ACD-AFEE-4075-8E51-B159D5A65B72}"/>
                  </a:ext>
                </a:extLst>
              </p:cNvPr>
              <p:cNvGrpSpPr/>
              <p:nvPr/>
            </p:nvGrpSpPr>
            <p:grpSpPr>
              <a:xfrm>
                <a:off x="4343400" y="1121752"/>
                <a:ext cx="7314189" cy="4582362"/>
                <a:chOff x="4151086" y="1121752"/>
                <a:chExt cx="7314189" cy="4582362"/>
              </a:xfrm>
            </p:grpSpPr>
            <p:pic>
              <p:nvPicPr>
                <p:cNvPr id="15" name="圖片 14">
                  <a:extLst>
                    <a:ext uri="{FF2B5EF4-FFF2-40B4-BE49-F238E27FC236}">
                      <a16:creationId xmlns:a16="http://schemas.microsoft.com/office/drawing/2014/main" id="{00DF4E45-B9E9-43A7-AF05-E50036250A04}"/>
                    </a:ext>
                  </a:extLst>
                </p:cNvPr>
                <p:cNvPicPr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45" r="2562"/>
                <a:stretch/>
              </p:blipFill>
              <p:spPr bwMode="auto">
                <a:xfrm>
                  <a:off x="4151086" y="1121752"/>
                  <a:ext cx="7314189" cy="45823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1B314001-E366-4DA5-9524-50764B2EA30E}"/>
                    </a:ext>
                  </a:extLst>
                </p:cNvPr>
                <p:cNvSpPr/>
                <p:nvPr/>
              </p:nvSpPr>
              <p:spPr>
                <a:xfrm>
                  <a:off x="8216900" y="1642269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C4618B07-885E-4B4C-8935-F88D5B3A4EF6}"/>
                    </a:ext>
                  </a:extLst>
                </p:cNvPr>
                <p:cNvSpPr/>
                <p:nvPr/>
              </p:nvSpPr>
              <p:spPr>
                <a:xfrm>
                  <a:off x="8216900" y="3064140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871C1485-5395-4F7A-8417-0594DE6F9F68}"/>
                    </a:ext>
                  </a:extLst>
                </p:cNvPr>
                <p:cNvSpPr/>
                <p:nvPr/>
              </p:nvSpPr>
              <p:spPr>
                <a:xfrm>
                  <a:off x="8216900" y="4458012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BA309DD7-4D4D-452C-BF2A-F00FBD688170}"/>
                    </a:ext>
                  </a:extLst>
                </p:cNvPr>
                <p:cNvSpPr/>
                <p:nvPr/>
              </p:nvSpPr>
              <p:spPr>
                <a:xfrm>
                  <a:off x="6395031" y="1649170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20" name="文字方塊 19">
                  <a:extLst>
                    <a:ext uri="{FF2B5EF4-FFF2-40B4-BE49-F238E27FC236}">
                      <a16:creationId xmlns:a16="http://schemas.microsoft.com/office/drawing/2014/main" id="{1DC404B6-456B-423F-B55B-A35C7357E6A4}"/>
                    </a:ext>
                  </a:extLst>
                </p:cNvPr>
                <p:cNvSpPr txBox="1"/>
                <p:nvPr/>
              </p:nvSpPr>
              <p:spPr>
                <a:xfrm>
                  <a:off x="6376978" y="1631889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4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5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6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7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8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6BCA511A-F441-4254-83D3-489AF7943EE4}"/>
                    </a:ext>
                  </a:extLst>
                </p:cNvPr>
                <p:cNvSpPr/>
                <p:nvPr/>
              </p:nvSpPr>
              <p:spPr>
                <a:xfrm>
                  <a:off x="5022062" y="1642268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2D24BD2A-0602-475E-A40D-EEB3D1DEFD18}"/>
                    </a:ext>
                  </a:extLst>
                </p:cNvPr>
                <p:cNvSpPr/>
                <p:nvPr/>
              </p:nvSpPr>
              <p:spPr>
                <a:xfrm>
                  <a:off x="4311655" y="1631889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23" name="文字方塊 22">
                  <a:extLst>
                    <a:ext uri="{FF2B5EF4-FFF2-40B4-BE49-F238E27FC236}">
                      <a16:creationId xmlns:a16="http://schemas.microsoft.com/office/drawing/2014/main" id="{7EDCB38E-8E22-4FED-8DC3-B9AD4B659883}"/>
                    </a:ext>
                  </a:extLst>
                </p:cNvPr>
                <p:cNvSpPr txBox="1"/>
                <p:nvPr/>
              </p:nvSpPr>
              <p:spPr>
                <a:xfrm>
                  <a:off x="4986333" y="1600202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B3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B4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B5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B6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B7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B8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E94DA27C-B657-4862-8771-35CC86E073F9}"/>
                    </a:ext>
                  </a:extLst>
                </p:cNvPr>
                <p:cNvSpPr txBox="1"/>
                <p:nvPr/>
              </p:nvSpPr>
              <p:spPr>
                <a:xfrm>
                  <a:off x="4224334" y="1595439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A3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A4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A5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A6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A7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A8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20122D64-88B6-46C9-AC44-2D363E3ABDD2}"/>
                    </a:ext>
                  </a:extLst>
                </p:cNvPr>
                <p:cNvSpPr/>
                <p:nvPr/>
              </p:nvSpPr>
              <p:spPr>
                <a:xfrm>
                  <a:off x="4187026" y="3073115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26" name="文字方塊 25">
                  <a:extLst>
                    <a:ext uri="{FF2B5EF4-FFF2-40B4-BE49-F238E27FC236}">
                      <a16:creationId xmlns:a16="http://schemas.microsoft.com/office/drawing/2014/main" id="{1D416ACF-3A66-4148-A835-4E636779C2EA}"/>
                    </a:ext>
                  </a:extLst>
                </p:cNvPr>
                <p:cNvSpPr txBox="1"/>
                <p:nvPr/>
              </p:nvSpPr>
              <p:spPr>
                <a:xfrm>
                  <a:off x="4214809" y="3021765"/>
                  <a:ext cx="693746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A13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A14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A15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A16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A17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A18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A20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F06EEA7D-3F06-43E4-A5F8-9B132523B21B}"/>
                    </a:ext>
                  </a:extLst>
                </p:cNvPr>
                <p:cNvSpPr/>
                <p:nvPr/>
              </p:nvSpPr>
              <p:spPr>
                <a:xfrm>
                  <a:off x="5045866" y="3043855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69FC2DB9-EF9C-4195-8106-73E89BF75F9A}"/>
                    </a:ext>
                  </a:extLst>
                </p:cNvPr>
                <p:cNvSpPr txBox="1"/>
                <p:nvPr/>
              </p:nvSpPr>
              <p:spPr>
                <a:xfrm>
                  <a:off x="4986333" y="3026528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B13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B14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B15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B16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B17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B18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B20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73E331EF-7BF0-4E34-9BD9-528BABB9E2C1}"/>
                    </a:ext>
                  </a:extLst>
                </p:cNvPr>
                <p:cNvSpPr/>
                <p:nvPr/>
              </p:nvSpPr>
              <p:spPr>
                <a:xfrm>
                  <a:off x="6395031" y="3064139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30" name="文字方塊 29">
                  <a:extLst>
                    <a:ext uri="{FF2B5EF4-FFF2-40B4-BE49-F238E27FC236}">
                      <a16:creationId xmlns:a16="http://schemas.microsoft.com/office/drawing/2014/main" id="{DCBAE383-ADCF-4C2A-BDF3-AADE69E66C0A}"/>
                    </a:ext>
                  </a:extLst>
                </p:cNvPr>
                <p:cNvSpPr txBox="1"/>
                <p:nvPr/>
              </p:nvSpPr>
              <p:spPr>
                <a:xfrm>
                  <a:off x="6386508" y="3021765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12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14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15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16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17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18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D4821654-2268-46DA-BC42-F5A978DA8D67}"/>
                    </a:ext>
                  </a:extLst>
                </p:cNvPr>
                <p:cNvSpPr/>
                <p:nvPr/>
              </p:nvSpPr>
              <p:spPr>
                <a:xfrm>
                  <a:off x="4214809" y="4429037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32" name="文字方塊 31">
                  <a:extLst>
                    <a:ext uri="{FF2B5EF4-FFF2-40B4-BE49-F238E27FC236}">
                      <a16:creationId xmlns:a16="http://schemas.microsoft.com/office/drawing/2014/main" id="{4BDDA85F-03F5-448F-9121-5F2EFD63BCCB}"/>
                    </a:ext>
                  </a:extLst>
                </p:cNvPr>
                <p:cNvSpPr txBox="1"/>
                <p:nvPr/>
              </p:nvSpPr>
              <p:spPr>
                <a:xfrm>
                  <a:off x="4195759" y="4443328"/>
                  <a:ext cx="8239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A21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A22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A23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A14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A15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A16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A17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A18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A19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A20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E5654B46-AFD4-4577-9ECC-D277B31E56E0}"/>
                    </a:ext>
                  </a:extLst>
                </p:cNvPr>
                <p:cNvSpPr/>
                <p:nvPr/>
              </p:nvSpPr>
              <p:spPr>
                <a:xfrm>
                  <a:off x="5002208" y="4458012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88BCA7B2-60A0-442E-AF14-2095FD81302B}"/>
                    </a:ext>
                  </a:extLst>
                </p:cNvPr>
                <p:cNvSpPr txBox="1"/>
                <p:nvPr/>
              </p:nvSpPr>
              <p:spPr>
                <a:xfrm>
                  <a:off x="4986333" y="4448091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B13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B14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B15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B16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B17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B18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B19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Location B20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37AD2B22-A573-42F6-8AB2-BB2F4D1663ED}"/>
                    </a:ext>
                  </a:extLst>
                </p:cNvPr>
                <p:cNvSpPr/>
                <p:nvPr/>
              </p:nvSpPr>
              <p:spPr>
                <a:xfrm>
                  <a:off x="6419347" y="4443328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36" name="文字方塊 35">
                  <a:extLst>
                    <a:ext uri="{FF2B5EF4-FFF2-40B4-BE49-F238E27FC236}">
                      <a16:creationId xmlns:a16="http://schemas.microsoft.com/office/drawing/2014/main" id="{3E89797B-72A7-4952-BA6C-A99574DF1D31}"/>
                    </a:ext>
                  </a:extLst>
                </p:cNvPr>
                <p:cNvSpPr txBox="1"/>
                <p:nvPr/>
              </p:nvSpPr>
              <p:spPr>
                <a:xfrm>
                  <a:off x="6386508" y="4443328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22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24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25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26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27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28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7" name="矩形 36">
                  <a:extLst>
                    <a:ext uri="{FF2B5EF4-FFF2-40B4-BE49-F238E27FC236}">
                      <a16:creationId xmlns:a16="http://schemas.microsoft.com/office/drawing/2014/main" id="{97FA67A4-88C7-4F88-87F1-F6DD15F6AFB3}"/>
                    </a:ext>
                  </a:extLst>
                </p:cNvPr>
                <p:cNvSpPr/>
                <p:nvPr/>
              </p:nvSpPr>
              <p:spPr>
                <a:xfrm>
                  <a:off x="10065356" y="4443328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5AE96B2D-428B-4CBF-87B0-18F8125E5056}"/>
                    </a:ext>
                  </a:extLst>
                </p:cNvPr>
                <p:cNvSpPr txBox="1"/>
                <p:nvPr/>
              </p:nvSpPr>
              <p:spPr>
                <a:xfrm>
                  <a:off x="10009000" y="4427365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7.51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7.09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10.30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2.03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10.81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4.97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5.43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9.21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7.18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10.20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4F6B6F59-CBC6-459D-BB4F-182F895F869B}"/>
                    </a:ext>
                  </a:extLst>
                </p:cNvPr>
                <p:cNvSpPr/>
                <p:nvPr/>
              </p:nvSpPr>
              <p:spPr>
                <a:xfrm>
                  <a:off x="10115895" y="3043855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sp>
              <p:nvSpPr>
                <p:cNvPr id="40" name="文字方塊 39">
                  <a:extLst>
                    <a:ext uri="{FF2B5EF4-FFF2-40B4-BE49-F238E27FC236}">
                      <a16:creationId xmlns:a16="http://schemas.microsoft.com/office/drawing/2014/main" id="{D1B1BBF3-234C-4A1C-9A25-B46F2A901230}"/>
                    </a:ext>
                  </a:extLst>
                </p:cNvPr>
                <p:cNvSpPr txBox="1"/>
                <p:nvPr/>
              </p:nvSpPr>
              <p:spPr>
                <a:xfrm>
                  <a:off x="10009000" y="3030320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19.35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42.13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39.49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36.14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39.50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36.01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24.37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21.19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30.24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25.82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16F5FA86-AB0E-4601-AC11-CCDCD87DD981}"/>
                    </a:ext>
                  </a:extLst>
                </p:cNvPr>
                <p:cNvSpPr/>
                <p:nvPr/>
              </p:nvSpPr>
              <p:spPr>
                <a:xfrm>
                  <a:off x="10068062" y="1649170"/>
                  <a:ext cx="596900" cy="11390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A645E0E9-0975-4061-B781-D3B44A22EECC}"/>
                    </a:ext>
                  </a:extLst>
                </p:cNvPr>
                <p:cNvSpPr txBox="1"/>
                <p:nvPr/>
              </p:nvSpPr>
              <p:spPr>
                <a:xfrm>
                  <a:off x="10009000" y="1607707"/>
                  <a:ext cx="709612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64.54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81.00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72.99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85.45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81.46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50.56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73.71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86.67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95.03</a:t>
                  </a:r>
                </a:p>
                <a:p>
                  <a:pPr algn="ctr"/>
                  <a:r>
                    <a:rPr lang="en-US" altLang="zh-HK" sz="750" dirty="0">
                      <a:solidFill>
                        <a:schemeClr val="bg1">
                          <a:lumMod val="65000"/>
                        </a:schemeClr>
                      </a:solidFill>
                    </a:rPr>
                    <a:t>84.90</a:t>
                  </a:r>
                  <a:endParaRPr lang="zh-HK" altLang="en-US" sz="75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69250474-E51C-4191-85B4-54E6E05945C9}"/>
                  </a:ext>
                </a:extLst>
              </p:cNvPr>
              <p:cNvSpPr txBox="1"/>
              <p:nvPr/>
            </p:nvSpPr>
            <p:spPr>
              <a:xfrm>
                <a:off x="7044208" y="1101582"/>
                <a:ext cx="22163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HK" sz="1400" b="1" dirty="0">
                    <a:solidFill>
                      <a:schemeClr val="bg1"/>
                    </a:solidFill>
                  </a:rPr>
                  <a:t>Incident Probability</a:t>
                </a:r>
                <a:endParaRPr lang="zh-HK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47A8BF7-24C5-4ED1-B60B-8CC1B66D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4782" y="1447010"/>
              <a:ext cx="713294" cy="124369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DB40FE5-E556-4E2F-84A6-4169AACE3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8227" y="2854253"/>
              <a:ext cx="713294" cy="124369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B28DCF2-6F2D-4291-8BAD-AD9EEFE56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3761" y="4293697"/>
              <a:ext cx="713294" cy="1243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1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ren pasando por un puente&#10;&#10;Descripción generada automáticamente">
            <a:extLst>
              <a:ext uri="{FF2B5EF4-FFF2-40B4-BE49-F238E27FC236}">
                <a16:creationId xmlns:a16="http://schemas.microsoft.com/office/drawing/2014/main" id="{EF0A5622-DD43-F546-8A05-760CD210A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49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3</a:t>
            </a:r>
          </a:p>
          <a:p>
            <a:pPr>
              <a:spcAft>
                <a:spcPts val="600"/>
              </a:spcAft>
            </a:pPr>
            <a:r>
              <a:rPr lang="es-E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" descr="機電工程署：主頁(1)">
            <a:extLst>
              <a:ext uri="{FF2B5EF4-FFF2-40B4-BE49-F238E27FC236}">
                <a16:creationId xmlns:a16="http://schemas.microsoft.com/office/drawing/2014/main" id="{FB7B0022-6F81-4519-A582-F58013FE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5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67CD14E-419E-4E5C-9DB4-23C9148C1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89" y="2872040"/>
            <a:ext cx="6464036" cy="2890584"/>
          </a:xfrm>
          <a:prstGeom prst="rect">
            <a:avLst/>
          </a:prstGeom>
        </p:spPr>
      </p:pic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Results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3F785ED-9076-4D91-BCB6-ED2EAD0F8FC4}"/>
              </a:ext>
            </a:extLst>
          </p:cNvPr>
          <p:cNvSpPr/>
          <p:nvPr/>
        </p:nvSpPr>
        <p:spPr>
          <a:xfrm>
            <a:off x="2745200" y="4965192"/>
            <a:ext cx="4518878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0163D7-5AA3-4257-868D-98AC6ED6E2AD}"/>
              </a:ext>
            </a:extLst>
          </p:cNvPr>
          <p:cNvSpPr txBox="1">
            <a:spLocks/>
          </p:cNvSpPr>
          <p:nvPr/>
        </p:nvSpPr>
        <p:spPr>
          <a:xfrm>
            <a:off x="561464" y="795528"/>
            <a:ext cx="11630536" cy="538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2400" b="1" dirty="0"/>
              <a:t>Incident Probability Prediction</a:t>
            </a:r>
            <a:endParaRPr lang="en-HK" altLang="zh-HK" sz="2400" b="1" dirty="0"/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HK" altLang="zh-HK" sz="2400" dirty="0"/>
              <a:t>Accuracy Test (Round 1)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Training data: Jan 2016 – Aug 2021 (68 Months, Line 1 data)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Testing data: Sep 2021 – Apr 2022 (8 Months, Line 1 data)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Accuracy is </a:t>
            </a:r>
            <a:r>
              <a:rPr lang="en-HK" altLang="zh-HK" b="1" dirty="0">
                <a:solidFill>
                  <a:srgbClr val="FF0000"/>
                </a:solidFill>
              </a:rPr>
              <a:t>67%</a:t>
            </a:r>
            <a:r>
              <a:rPr lang="en-HK" altLang="zh-HK" dirty="0"/>
              <a:t> with Probability Threshold at 0.7</a:t>
            </a:r>
          </a:p>
        </p:txBody>
      </p:sp>
    </p:spTree>
    <p:extLst>
      <p:ext uri="{BB962C8B-B14F-4D97-AF65-F5344CB8AC3E}">
        <p14:creationId xmlns:p14="http://schemas.microsoft.com/office/powerpoint/2010/main" val="8420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A58F1F6-9F89-40A7-AD8F-B95D23CB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70" y="2891518"/>
            <a:ext cx="6485365" cy="2881648"/>
          </a:xfrm>
          <a:prstGeom prst="rect">
            <a:avLst/>
          </a:prstGeom>
        </p:spPr>
      </p:pic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Results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84C631-FD41-44F3-BF91-652DFBF25F50}"/>
              </a:ext>
            </a:extLst>
          </p:cNvPr>
          <p:cNvSpPr txBox="1">
            <a:spLocks/>
          </p:cNvSpPr>
          <p:nvPr/>
        </p:nvSpPr>
        <p:spPr>
          <a:xfrm>
            <a:off x="561464" y="800100"/>
            <a:ext cx="11630536" cy="538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2400" b="1" dirty="0"/>
              <a:t>Incident Probability Prediction</a:t>
            </a:r>
            <a:endParaRPr lang="en-HK" altLang="zh-HK" sz="2400" b="1" dirty="0"/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HK" altLang="zh-HK" sz="2400" dirty="0"/>
              <a:t>Accuracy Test (Round 2)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Training data: Jan 2016 – Dec 2021 (68 + 4 Months, Line 1 data)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Testing data: Jan 2022 – Jun 2022 (6 Months, Line 1 data)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Accuracy is </a:t>
            </a:r>
            <a:r>
              <a:rPr lang="en-HK" altLang="zh-HK" b="1" dirty="0">
                <a:solidFill>
                  <a:srgbClr val="FF0000"/>
                </a:solidFill>
              </a:rPr>
              <a:t>72%</a:t>
            </a:r>
            <a:r>
              <a:rPr lang="en-HK" altLang="zh-HK" dirty="0"/>
              <a:t> with Probability Threshold at 0.7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D33A61F-89D5-4DDC-A6E4-A2894B75D3E9}"/>
              </a:ext>
            </a:extLst>
          </p:cNvPr>
          <p:cNvSpPr/>
          <p:nvPr/>
        </p:nvSpPr>
        <p:spPr>
          <a:xfrm>
            <a:off x="2741893" y="4976077"/>
            <a:ext cx="4518878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8EDDCA-04F3-4AA9-9F6B-330848310E0F}"/>
              </a:ext>
            </a:extLst>
          </p:cNvPr>
          <p:cNvSpPr txBox="1"/>
          <p:nvPr/>
        </p:nvSpPr>
        <p:spPr>
          <a:xfrm>
            <a:off x="8626838" y="4164639"/>
            <a:ext cx="3463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>
                <a:solidFill>
                  <a:srgbClr val="FF0000"/>
                </a:solidFill>
              </a:rPr>
              <a:t>Accuracy increased by 5%</a:t>
            </a:r>
          </a:p>
          <a:p>
            <a:r>
              <a:rPr lang="en-US" altLang="zh-HK" sz="2000" dirty="0">
                <a:solidFill>
                  <a:srgbClr val="FF0000"/>
                </a:solidFill>
              </a:rPr>
              <a:t>False Positives improved by 4% </a:t>
            </a:r>
            <a:endParaRPr lang="zh-HK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Results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8598FD-BEB3-4F27-A814-296722BD3D49}"/>
              </a:ext>
            </a:extLst>
          </p:cNvPr>
          <p:cNvSpPr txBox="1">
            <a:spLocks/>
          </p:cNvSpPr>
          <p:nvPr/>
        </p:nvSpPr>
        <p:spPr>
          <a:xfrm>
            <a:off x="561464" y="800100"/>
            <a:ext cx="11630536" cy="538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2400" b="1" dirty="0"/>
              <a:t>Incident Probability Prediction</a:t>
            </a:r>
            <a:endParaRPr lang="en-HK" altLang="zh-HK" sz="2400" b="1" dirty="0"/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en-HK" altLang="zh-HK" sz="2400" dirty="0"/>
              <a:t>Accuracy Test (Round 3)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Training data: Jan 2016 – Dec 2021 (68 + 4 Months, Line 1 data)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Testing data: Jan 2022 – Apr 2022 (4 Months, </a:t>
            </a:r>
            <a:r>
              <a:rPr lang="en-HK" altLang="zh-HK" dirty="0">
                <a:solidFill>
                  <a:srgbClr val="FF0000"/>
                </a:solidFill>
              </a:rPr>
              <a:t>Line 2 data</a:t>
            </a:r>
            <a:r>
              <a:rPr lang="en-HK" altLang="zh-HK" dirty="0"/>
              <a:t>)</a:t>
            </a:r>
            <a:endParaRPr lang="en-HK" altLang="zh-HK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HK" dirty="0"/>
              <a:t> Accuracy is </a:t>
            </a:r>
            <a:r>
              <a:rPr lang="en-HK" altLang="zh-HK" b="1" dirty="0">
                <a:solidFill>
                  <a:srgbClr val="FF0000"/>
                </a:solidFill>
              </a:rPr>
              <a:t>56%</a:t>
            </a:r>
            <a:r>
              <a:rPr lang="en-HK" altLang="zh-HK" dirty="0"/>
              <a:t> with Probability Threshold at 0.7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D993389-87E3-45D2-998C-AB55E9EB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896594"/>
            <a:ext cx="6265896" cy="27898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356BCF4-B3EE-4ABE-999B-5145F0E77CD9}"/>
              </a:ext>
            </a:extLst>
          </p:cNvPr>
          <p:cNvSpPr/>
          <p:nvPr/>
        </p:nvSpPr>
        <p:spPr>
          <a:xfrm>
            <a:off x="2709236" y="4932534"/>
            <a:ext cx="4497107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80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tren pasando por unos rieles&#10;&#10;Descripción generada automáticamente">
            <a:extLst>
              <a:ext uri="{FF2B5EF4-FFF2-40B4-BE49-F238E27FC236}">
                <a16:creationId xmlns:a16="http://schemas.microsoft.com/office/drawing/2014/main" id="{B6E861E4-E3B1-E14C-89FE-4177F1B0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12233507" cy="62484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16780" y="2608210"/>
            <a:ext cx="1037454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4</a:t>
            </a:r>
          </a:p>
          <a:p>
            <a:pPr>
              <a:spcAft>
                <a:spcPts val="600"/>
              </a:spcAft>
            </a:pPr>
            <a:r>
              <a:rPr lang="es-ES" sz="2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" descr="機電工程署：主頁(1)">
            <a:extLst>
              <a:ext uri="{FF2B5EF4-FFF2-40B4-BE49-F238E27FC236}">
                <a16:creationId xmlns:a16="http://schemas.microsoft.com/office/drawing/2014/main" id="{60872E1C-061B-4D23-B0A1-EEBD80D1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0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Conclusion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5E8542-A2ED-4AAC-A364-97CE21AF7D0F}"/>
              </a:ext>
            </a:extLst>
          </p:cNvPr>
          <p:cNvSpPr txBox="1">
            <a:spLocks/>
          </p:cNvSpPr>
          <p:nvPr/>
        </p:nvSpPr>
        <p:spPr>
          <a:xfrm>
            <a:off x="574291" y="907553"/>
            <a:ext cx="11421765" cy="45596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2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HK" altLang="zh-HK" sz="2800" b="1" dirty="0">
                <a:latin typeface="Open Sans" panose="020B0606030504020204"/>
                <a:ea typeface="+mn-ea"/>
              </a:rPr>
              <a:t>Semantic AI Model</a:t>
            </a:r>
          </a:p>
          <a:p>
            <a:pPr marL="446088" lvl="2" indent="-446088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HK" sz="2200" dirty="0">
                <a:latin typeface="Open Sans" panose="020B0606030504020204"/>
                <a:ea typeface="+mn-ea"/>
              </a:rPr>
              <a:t>Schema standardization allows integration of wide range data into a clustered database more easily</a:t>
            </a:r>
          </a:p>
          <a:p>
            <a:pPr marL="446088" lvl="2" indent="-446088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200" dirty="0">
                <a:latin typeface="Open Sans" panose="020B0606030504020204"/>
                <a:ea typeface="+mn-ea"/>
              </a:rPr>
              <a:t>Semantic technology (Q&amp;A module) enables recovery and visualization of structured knowledge/ information from data more efficiently</a:t>
            </a:r>
            <a:endParaRPr lang="en-US" altLang="zh-HK" sz="2200" dirty="0">
              <a:latin typeface="Open Sans" panose="020B0606030504020204"/>
              <a:ea typeface="+mn-ea"/>
            </a:endParaRPr>
          </a:p>
          <a:p>
            <a:pPr marL="446088" lvl="2" indent="-446088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200" dirty="0">
                <a:latin typeface="Open Sans" panose="020B0606030504020204"/>
                <a:ea typeface="+mn-ea"/>
              </a:rPr>
              <a:t>Identified contributing factors and not easily noticeable indicators (</a:t>
            </a:r>
            <a:r>
              <a:rPr lang="en-HK" altLang="zh-HK" sz="2200" dirty="0" err="1">
                <a:latin typeface="Open Sans" panose="020B0606030504020204"/>
                <a:ea typeface="+mn-ea"/>
              </a:rPr>
              <a:t>Pway</a:t>
            </a:r>
            <a:r>
              <a:rPr lang="en-HK" altLang="zh-HK" sz="2200" dirty="0">
                <a:latin typeface="Open Sans" panose="020B0606030504020204"/>
                <a:ea typeface="+mn-ea"/>
              </a:rPr>
              <a:t> incidents in this case)</a:t>
            </a:r>
          </a:p>
          <a:p>
            <a:pPr marL="446088" lvl="2" indent="-446088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200" dirty="0">
                <a:latin typeface="Open Sans" panose="020B0606030504020204"/>
                <a:ea typeface="+mn-ea"/>
              </a:rPr>
              <a:t>Incident prediction accuracy improves with more data are used to train up the AI model</a:t>
            </a:r>
          </a:p>
          <a:p>
            <a:pPr marL="446088" lvl="2" indent="-446088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200" dirty="0">
                <a:latin typeface="Open Sans" panose="020B0606030504020204"/>
              </a:rPr>
              <a:t>Ranking of incident probability empower maintainer with predictive early warnings, historical case matching, and actionable intelligence (predictive maintenance)</a:t>
            </a:r>
          </a:p>
          <a:p>
            <a:pPr marL="446088" lvl="2" indent="-446088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HK" sz="2200" dirty="0">
                <a:latin typeface="Open Sans" panose="020B0606030504020204"/>
                <a:ea typeface="+mn-ea"/>
              </a:rPr>
              <a:t>Application in other railway systems is feasible</a:t>
            </a:r>
            <a:endParaRPr lang="en-HK" altLang="zh-HK" sz="2200" kern="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9674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CBBF8E9-A2CB-458C-B0F8-30C9D24D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Acknowledgement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5E8542-A2ED-4AAC-A364-97CE21AF7D0F}"/>
              </a:ext>
            </a:extLst>
          </p:cNvPr>
          <p:cNvSpPr txBox="1">
            <a:spLocks/>
          </p:cNvSpPr>
          <p:nvPr/>
        </p:nvSpPr>
        <p:spPr>
          <a:xfrm>
            <a:off x="574292" y="907553"/>
            <a:ext cx="9636508" cy="45596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HK" altLang="zh-HK" sz="2800" b="1" kern="0" dirty="0"/>
              <a:t>Organizations participated in this pilot trial</a:t>
            </a:r>
          </a:p>
          <a:p>
            <a:pPr marL="0" indent="0">
              <a:buNone/>
            </a:pPr>
            <a:endParaRPr lang="en-HK" altLang="zh-HK" sz="2400" b="1" kern="0" dirty="0"/>
          </a:p>
          <a:p>
            <a:r>
              <a:rPr lang="en-HK" altLang="zh-HK" sz="2400" kern="0" dirty="0"/>
              <a:t>Mass Transit Railway Corporation Limited</a:t>
            </a:r>
          </a:p>
          <a:p>
            <a:pPr marL="358775" indent="0">
              <a:buNone/>
            </a:pPr>
            <a:r>
              <a:rPr lang="en-HK" altLang="zh-HK" sz="2400" kern="0" dirty="0"/>
              <a:t>Infrastructure Maintenance </a:t>
            </a:r>
          </a:p>
          <a:p>
            <a:pPr marL="0" indent="0">
              <a:buNone/>
            </a:pPr>
            <a:r>
              <a:rPr lang="en-HK" altLang="zh-HK" sz="2400" kern="0" dirty="0"/>
              <a:t> </a:t>
            </a:r>
          </a:p>
          <a:p>
            <a:r>
              <a:rPr lang="en-HK" altLang="zh-HK" sz="2400" kern="0" dirty="0"/>
              <a:t>City University of Hong Kong</a:t>
            </a:r>
          </a:p>
          <a:p>
            <a:pPr marL="358775" indent="0">
              <a:buNone/>
            </a:pPr>
            <a:r>
              <a:rPr lang="en-HK" altLang="zh-HK" sz="2400" kern="0" dirty="0"/>
              <a:t>School of Data Science</a:t>
            </a:r>
            <a:endParaRPr lang="en-US" altLang="zh-HK" sz="2400" kern="0" dirty="0"/>
          </a:p>
          <a:p>
            <a:pPr>
              <a:lnSpc>
                <a:spcPct val="150000"/>
              </a:lnSpc>
            </a:pPr>
            <a:endParaRPr lang="en-HK" altLang="zh-HK" sz="2400" dirty="0"/>
          </a:p>
          <a:p>
            <a:pPr>
              <a:lnSpc>
                <a:spcPct val="150000"/>
              </a:lnSpc>
            </a:pPr>
            <a:endParaRPr lang="en-US" altLang="zh-HK" sz="2400" kern="0" dirty="0"/>
          </a:p>
          <a:p>
            <a:pPr>
              <a:lnSpc>
                <a:spcPct val="150000"/>
              </a:lnSpc>
            </a:pPr>
            <a:endParaRPr lang="en-HK" altLang="zh-HK" sz="2400" kern="0" dirty="0"/>
          </a:p>
          <a:p>
            <a:pPr>
              <a:lnSpc>
                <a:spcPct val="150000"/>
              </a:lnSpc>
            </a:pPr>
            <a:endParaRPr lang="en-HK" altLang="zh-HK" sz="2400" kern="0" dirty="0"/>
          </a:p>
        </p:txBody>
      </p:sp>
      <p:pic>
        <p:nvPicPr>
          <p:cNvPr id="1028" name="Picture 4" descr="City University of Hong Kong - Wikipedia">
            <a:extLst>
              <a:ext uri="{FF2B5EF4-FFF2-40B4-BE49-F238E27FC236}">
                <a16:creationId xmlns:a16="http://schemas.microsoft.com/office/drawing/2014/main" id="{5CC69448-56DE-4518-80B1-177AA7848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17" y="2984322"/>
            <a:ext cx="1515044" cy="9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TR &gt; Home">
            <a:extLst>
              <a:ext uri="{FF2B5EF4-FFF2-40B4-BE49-F238E27FC236}">
                <a16:creationId xmlns:a16="http://schemas.microsoft.com/office/drawing/2014/main" id="{0CC835D4-8E22-43E7-B496-299180C3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44" y="1850677"/>
            <a:ext cx="2412547" cy="6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33" y="8645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948CA88-02C4-4163-9D79-0DD63BBC9493}"/>
              </a:ext>
            </a:extLst>
          </p:cNvPr>
          <p:cNvGrpSpPr/>
          <p:nvPr/>
        </p:nvGrpSpPr>
        <p:grpSpPr>
          <a:xfrm>
            <a:off x="6064575" y="4013665"/>
            <a:ext cx="7213088" cy="1360472"/>
            <a:chOff x="2692331" y="1647982"/>
            <a:chExt cx="7693022" cy="1360472"/>
          </a:xfrm>
        </p:grpSpPr>
        <p:sp>
          <p:nvSpPr>
            <p:cNvPr id="26" name="Redondear rectángulo de esquina del mismo lado 25">
              <a:extLst>
                <a:ext uri="{FF2B5EF4-FFF2-40B4-BE49-F238E27FC236}">
                  <a16:creationId xmlns:a16="http://schemas.microsoft.com/office/drawing/2014/main" id="{DCB5821C-29EF-124C-A6E8-C32F4780BFDA}"/>
                </a:ext>
              </a:extLst>
            </p:cNvPr>
            <p:cNvSpPr/>
            <p:nvPr/>
          </p:nvSpPr>
          <p:spPr>
            <a:xfrm rot="10800000">
              <a:off x="2692331" y="1647982"/>
              <a:ext cx="6411122" cy="136047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6338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5A1A641-0C9C-0549-9737-06313B021800}"/>
                </a:ext>
              </a:extLst>
            </p:cNvPr>
            <p:cNvSpPr txBox="1"/>
            <p:nvPr/>
          </p:nvSpPr>
          <p:spPr>
            <a:xfrm>
              <a:off x="2995724" y="1696080"/>
              <a:ext cx="7389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2400" b="1" spc="300" dirty="0">
                  <a:solidFill>
                    <a:schemeClr val="bg1"/>
                  </a:solidFill>
                  <a:latin typeface="Open Sans" panose="020B0606030504020204" pitchFamily="34" charset="0"/>
                </a:rPr>
                <a:t>Mr S. H. CHEONG Edmond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65BD1DB-9CA1-2941-A6FE-06CC218FED17}"/>
                </a:ext>
              </a:extLst>
            </p:cNvPr>
            <p:cNvSpPr txBox="1"/>
            <p:nvPr/>
          </p:nvSpPr>
          <p:spPr>
            <a:xfrm>
              <a:off x="2995723" y="2076330"/>
              <a:ext cx="5974319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60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Chief Engineer/Railways</a:t>
              </a:r>
            </a:p>
            <a:p>
              <a:pPr>
                <a:spcAft>
                  <a:spcPts val="600"/>
                </a:spcAft>
              </a:pPr>
              <a:r>
                <a:rPr lang="es-ES" sz="1600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Electrical and Mechanical Services Department, Government of HKSAR, China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FBA9A5D-03B2-D74D-A8D3-A564658533AB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7" name="Redondear rectángulo de esquina del mismo lado 36">
              <a:extLst>
                <a:ext uri="{FF2B5EF4-FFF2-40B4-BE49-F238E27FC236}">
                  <a16:creationId xmlns:a16="http://schemas.microsoft.com/office/drawing/2014/main" id="{7581EF7B-7C14-6245-817C-A2E491B320C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F92E8C54-51DE-C44E-9F0A-2BDD68994433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AFB21011-0225-9D46-BC2A-D873A0D47E09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8E4E852F-68D9-2B47-B7C0-1B4CA27FEAD9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1" name="Redondear rectángulo de esquina del mismo lado 50">
                  <a:extLst>
                    <a:ext uri="{FF2B5EF4-FFF2-40B4-BE49-F238E27FC236}">
                      <a16:creationId xmlns:a16="http://schemas.microsoft.com/office/drawing/2014/main" id="{187B7657-5A37-A74A-8D12-D04E761FE1ED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43459998-952A-4D4A-AC1D-B098FD62539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0" name="Redondear rectángulo de esquina del mismo lado 49">
                <a:extLst>
                  <a:ext uri="{FF2B5EF4-FFF2-40B4-BE49-F238E27FC236}">
                    <a16:creationId xmlns:a16="http://schemas.microsoft.com/office/drawing/2014/main" id="{3C00C880-DE7E-894A-A657-EC8128F1458E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67ECAC3-15CA-584A-A2D5-1C748DD65C3E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1BEC2032-3B9F-0A47-88B5-87B5E5357312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AFD2B949-259E-DB40-AB28-5CE58D5546F5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25F42E8D-06B5-7E4A-A5E8-D957B0DFC4BE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3526758B-77DE-714A-B51D-6D783F4A5941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3" name="object 10">
                <a:extLst>
                  <a:ext uri="{FF2B5EF4-FFF2-40B4-BE49-F238E27FC236}">
                    <a16:creationId xmlns:a16="http://schemas.microsoft.com/office/drawing/2014/main" id="{884BE90C-00D3-2A45-97D2-A2CA938B5A1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">
                <a:extLst>
                  <a:ext uri="{FF2B5EF4-FFF2-40B4-BE49-F238E27FC236}">
                    <a16:creationId xmlns:a16="http://schemas.microsoft.com/office/drawing/2014/main" id="{B6A1B1BC-4118-054B-BB3C-D6EE25330631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A267A971-EF4C-5B43-82D4-CFE9D8869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12B7340-58A2-4549-BD54-7F8001F74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9" name="Picture 2" descr="機電工程署：主頁(1)">
            <a:extLst>
              <a:ext uri="{FF2B5EF4-FFF2-40B4-BE49-F238E27FC236}">
                <a16:creationId xmlns:a16="http://schemas.microsoft.com/office/drawing/2014/main" id="{AD8F1193-FEFC-43F6-820E-52D1789D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87" y="5976154"/>
            <a:ext cx="1809035" cy="5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F74E5962-3D30-4801-8911-65457FF71E0E}"/>
              </a:ext>
            </a:extLst>
          </p:cNvPr>
          <p:cNvGrpSpPr/>
          <p:nvPr/>
        </p:nvGrpSpPr>
        <p:grpSpPr>
          <a:xfrm>
            <a:off x="242038" y="281392"/>
            <a:ext cx="10669615" cy="1168993"/>
            <a:chOff x="1110686" y="456679"/>
            <a:chExt cx="10669615" cy="1168993"/>
          </a:xfrm>
        </p:grpSpPr>
        <p:sp>
          <p:nvSpPr>
            <p:cNvPr id="31" name="Redondear rectángulo de esquina del mismo lado 25">
              <a:extLst>
                <a:ext uri="{FF2B5EF4-FFF2-40B4-BE49-F238E27FC236}">
                  <a16:creationId xmlns:a16="http://schemas.microsoft.com/office/drawing/2014/main" id="{A2C3C349-491C-4A72-A0DF-566E93D4CACE}"/>
                </a:ext>
              </a:extLst>
            </p:cNvPr>
            <p:cNvSpPr/>
            <p:nvPr/>
          </p:nvSpPr>
          <p:spPr>
            <a:xfrm rot="10800000">
              <a:off x="1110686" y="456679"/>
              <a:ext cx="10136433" cy="116899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6338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0" name="CuadroTexto 35">
              <a:extLst>
                <a:ext uri="{FF2B5EF4-FFF2-40B4-BE49-F238E27FC236}">
                  <a16:creationId xmlns:a16="http://schemas.microsoft.com/office/drawing/2014/main" id="{7C2D47EF-5AC4-41B9-92BB-883663B5982F}"/>
                </a:ext>
              </a:extLst>
            </p:cNvPr>
            <p:cNvSpPr txBox="1"/>
            <p:nvPr/>
          </p:nvSpPr>
          <p:spPr>
            <a:xfrm>
              <a:off x="1405755" y="622529"/>
              <a:ext cx="103745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spc="3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SEMANTIC AI FOR PREDICTIVE MAINTENANCE OF RAILWAY TRACK SYSTEM</a:t>
              </a:r>
              <a:endParaRPr lang="es-ES" sz="2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582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2AA806-1A4F-334C-9988-EC0CF828DF92}"/>
              </a:ext>
            </a:extLst>
          </p:cNvPr>
          <p:cNvSpPr txBox="1"/>
          <p:nvPr/>
        </p:nvSpPr>
        <p:spPr>
          <a:xfrm>
            <a:off x="164846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A92BAA-49B8-4F69-99B0-89238753CA3E}"/>
              </a:ext>
            </a:extLst>
          </p:cNvPr>
          <p:cNvSpPr txBox="1">
            <a:spLocks/>
          </p:cNvSpPr>
          <p:nvPr/>
        </p:nvSpPr>
        <p:spPr>
          <a:xfrm>
            <a:off x="3741162" y="335052"/>
            <a:ext cx="5167168" cy="72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Thank You !</a:t>
            </a:r>
          </a:p>
        </p:txBody>
      </p:sp>
      <p:pic>
        <p:nvPicPr>
          <p:cNvPr id="7" name="Picture 2" descr="機電工程署：主頁(1)">
            <a:extLst>
              <a:ext uri="{FF2B5EF4-FFF2-40B4-BE49-F238E27FC236}">
                <a16:creationId xmlns:a16="http://schemas.microsoft.com/office/drawing/2014/main" id="{BD2D5DF6-0D3E-4632-ADA6-96EEA8BE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00" y="2200039"/>
            <a:ext cx="3474743" cy="10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>
              <a:ext uri="{FF2B5EF4-FFF2-40B4-BE49-F238E27FC236}">
                <a16:creationId xmlns:a16="http://schemas.microsoft.com/office/drawing/2014/main" id="{2B7A41ED-4F47-5047-BA32-11A86EDB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08" y="1007955"/>
            <a:ext cx="58570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28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1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7BCF170-803F-9B45-9B3F-558A3BA77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753" y="1607329"/>
            <a:ext cx="5802091" cy="22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2400" b="1" dirty="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7AD57FB-00D0-E941-8120-60A9C3D5E7BE}"/>
              </a:ext>
            </a:extLst>
          </p:cNvPr>
          <p:cNvCxnSpPr>
            <a:cxnSpLocks/>
          </p:cNvCxnSpPr>
          <p:nvPr/>
        </p:nvCxnSpPr>
        <p:spPr>
          <a:xfrm>
            <a:off x="5399443" y="1459301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8">
            <a:extLst>
              <a:ext uri="{FF2B5EF4-FFF2-40B4-BE49-F238E27FC236}">
                <a16:creationId xmlns:a16="http://schemas.microsoft.com/office/drawing/2014/main" id="{A53563B0-C244-BE4B-9B8F-E36F3DDD4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162" y="1969512"/>
            <a:ext cx="58570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defRPr sz="2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sz="2800" dirty="0"/>
              <a:t>Part 2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366B48-7076-9F47-A0F2-F9EC81EDBCA1}"/>
              </a:ext>
            </a:extLst>
          </p:cNvPr>
          <p:cNvCxnSpPr>
            <a:cxnSpLocks/>
          </p:cNvCxnSpPr>
          <p:nvPr/>
        </p:nvCxnSpPr>
        <p:spPr>
          <a:xfrm>
            <a:off x="5312587" y="2421262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CEE22547-E055-F345-9D23-B792C8DC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AGENDA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2552E1A4-8F50-3E4C-868D-C94437ED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019" y="2315368"/>
            <a:ext cx="6630554" cy="50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lnSpc>
                <a:spcPts val="1600"/>
              </a:lnSpc>
              <a:spcBef>
                <a:spcPts val="600"/>
              </a:spcBef>
              <a:defRPr sz="24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s-ES" dirty="0"/>
          </a:p>
          <a:p>
            <a:r>
              <a:rPr lang="es-ES" dirty="0"/>
              <a:t>Semantic Artificial Intellgence (AI) Modelling</a:t>
            </a:r>
          </a:p>
        </p:txBody>
      </p:sp>
      <p:pic>
        <p:nvPicPr>
          <p:cNvPr id="11" name="Picture 2" descr="機電工程署：主頁(1)">
            <a:extLst>
              <a:ext uri="{FF2B5EF4-FFF2-40B4-BE49-F238E27FC236}">
                <a16:creationId xmlns:a16="http://schemas.microsoft.com/office/drawing/2014/main" id="{13CE2A90-F5E9-4EDE-94B5-E14D27F3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ACA2843-8685-4A25-A279-E172662C4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653" y="3014197"/>
            <a:ext cx="58570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defRPr sz="2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sz="2800" dirty="0"/>
              <a:t>Part 3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98B81735-70D8-4BF7-A6ED-22AC59F00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837" y="3645986"/>
            <a:ext cx="5802091" cy="22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lnSpc>
                <a:spcPts val="1600"/>
              </a:lnSpc>
              <a:spcBef>
                <a:spcPts val="600"/>
              </a:spcBef>
              <a:defRPr sz="2400" b="1">
                <a:solidFill>
                  <a:srgbClr val="0077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dirty="0">
                <a:solidFill>
                  <a:srgbClr val="006600"/>
                </a:solidFill>
              </a:rPr>
              <a:t>Results</a:t>
            </a:r>
          </a:p>
        </p:txBody>
      </p:sp>
      <p:cxnSp>
        <p:nvCxnSpPr>
          <p:cNvPr id="16" name="Conector recto 16">
            <a:extLst>
              <a:ext uri="{FF2B5EF4-FFF2-40B4-BE49-F238E27FC236}">
                <a16:creationId xmlns:a16="http://schemas.microsoft.com/office/drawing/2014/main" id="{78A686F8-17A0-4A26-B593-6C4A6D8D0D13}"/>
              </a:ext>
            </a:extLst>
          </p:cNvPr>
          <p:cNvCxnSpPr>
            <a:cxnSpLocks/>
          </p:cNvCxnSpPr>
          <p:nvPr/>
        </p:nvCxnSpPr>
        <p:spPr>
          <a:xfrm>
            <a:off x="5280412" y="3474098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8">
            <a:extLst>
              <a:ext uri="{FF2B5EF4-FFF2-40B4-BE49-F238E27FC236}">
                <a16:creationId xmlns:a16="http://schemas.microsoft.com/office/drawing/2014/main" id="{DC956990-7357-44B0-A787-BDB762A5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954" y="4075371"/>
            <a:ext cx="46673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defRPr sz="2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sz="2800" dirty="0"/>
              <a:t>Part 4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3FB0A748-A695-403A-9D2F-1DC54CCD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380" y="4698104"/>
            <a:ext cx="4672784" cy="22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2400" b="1" dirty="0">
                <a:solidFill>
                  <a:srgbClr val="006600"/>
                </a:solidFill>
                <a:latin typeface="Open Sans" panose="020B0606030504020204" pitchFamily="34" charset="0"/>
              </a:rPr>
              <a:t>Conclusion</a:t>
            </a:r>
          </a:p>
        </p:txBody>
      </p:sp>
      <p:cxnSp>
        <p:nvCxnSpPr>
          <p:cNvPr id="22" name="Conector recto 16">
            <a:extLst>
              <a:ext uri="{FF2B5EF4-FFF2-40B4-BE49-F238E27FC236}">
                <a16:creationId xmlns:a16="http://schemas.microsoft.com/office/drawing/2014/main" id="{0056F42F-9F85-433E-B37E-43C68EB116B8}"/>
              </a:ext>
            </a:extLst>
          </p:cNvPr>
          <p:cNvCxnSpPr>
            <a:cxnSpLocks/>
          </p:cNvCxnSpPr>
          <p:nvPr/>
        </p:nvCxnSpPr>
        <p:spPr>
          <a:xfrm>
            <a:off x="5286679" y="4535273"/>
            <a:ext cx="4672784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4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D7B61C7-BB58-6B41-AD7C-2F477A9D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1</a:t>
            </a:r>
          </a:p>
          <a:p>
            <a:pPr>
              <a:spcAft>
                <a:spcPts val="600"/>
              </a:spcAft>
            </a:pPr>
            <a:r>
              <a:rPr lang="es-E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" descr="機電工程署：主頁(1)">
            <a:extLst>
              <a:ext uri="{FF2B5EF4-FFF2-40B4-BE49-F238E27FC236}">
                <a16:creationId xmlns:a16="http://schemas.microsoft.com/office/drawing/2014/main" id="{C579D1B5-BD75-4480-B149-4F982DE9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84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/>
              <a:t>Background</a:t>
            </a:r>
          </a:p>
        </p:txBody>
      </p:sp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5CCAA-0303-4BBA-A728-D8713B3D8DD4}"/>
              </a:ext>
            </a:extLst>
          </p:cNvPr>
          <p:cNvSpPr txBox="1">
            <a:spLocks/>
          </p:cNvSpPr>
          <p:nvPr/>
        </p:nvSpPr>
        <p:spPr>
          <a:xfrm>
            <a:off x="561844" y="1052129"/>
            <a:ext cx="7003727" cy="43336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HK" altLang="zh-HK" b="1" dirty="0"/>
              <a:t>Railway Network of Hong Kong, China</a:t>
            </a:r>
          </a:p>
          <a:p>
            <a:pPr>
              <a:lnSpc>
                <a:spcPct val="100000"/>
              </a:lnSpc>
            </a:pPr>
            <a:r>
              <a:rPr lang="en-HK" altLang="zh-HK" dirty="0"/>
              <a:t>Over 5 million passenger journeys are made each day</a:t>
            </a:r>
          </a:p>
          <a:p>
            <a:pPr>
              <a:lnSpc>
                <a:spcPct val="100000"/>
              </a:lnSpc>
            </a:pPr>
            <a:r>
              <a:rPr lang="en-HK" dirty="0"/>
              <a:t>Very long daily service hours</a:t>
            </a:r>
          </a:p>
          <a:p>
            <a:pPr>
              <a:lnSpc>
                <a:spcPct val="100000"/>
              </a:lnSpc>
            </a:pPr>
            <a:r>
              <a:rPr lang="en-HK" dirty="0"/>
              <a:t>Extremely short maintenance window</a:t>
            </a:r>
          </a:p>
          <a:p>
            <a:pPr>
              <a:lnSpc>
                <a:spcPct val="100000"/>
              </a:lnSpc>
            </a:pPr>
            <a:r>
              <a:rPr lang="en-HK" altLang="zh-HK" dirty="0"/>
              <a:t>Numerous railway assets required maintenance</a:t>
            </a:r>
          </a:p>
          <a:p>
            <a:pPr>
              <a:lnSpc>
                <a:spcPct val="100000"/>
              </a:lnSpc>
            </a:pPr>
            <a:r>
              <a:rPr lang="en-HK" altLang="zh-HK" dirty="0"/>
              <a:t>Need an effective way to minimize breakdown maintenance and incidents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E5B5088-DF48-438E-84BE-78797E1EB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872" y="465910"/>
            <a:ext cx="3894779" cy="24165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0EE2116-BFD8-4D30-A4C4-DA0B1BAED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872" y="3193674"/>
            <a:ext cx="3900072" cy="25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60D9D2E0-3E97-4FBC-B94C-2DB2F7AE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Background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97B02E-113A-40AC-BC2E-B2BBE3B621B4}"/>
              </a:ext>
            </a:extLst>
          </p:cNvPr>
          <p:cNvSpPr txBox="1">
            <a:spLocks/>
          </p:cNvSpPr>
          <p:nvPr/>
        </p:nvSpPr>
        <p:spPr>
          <a:xfrm>
            <a:off x="580132" y="847812"/>
            <a:ext cx="7420868" cy="4333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HK" altLang="zh-HK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9B32B6C-21BF-486E-A198-FA376C7C980D}"/>
              </a:ext>
            </a:extLst>
          </p:cNvPr>
          <p:cNvSpPr txBox="1">
            <a:spLocks/>
          </p:cNvSpPr>
          <p:nvPr/>
        </p:nvSpPr>
        <p:spPr>
          <a:xfrm>
            <a:off x="542218" y="1026954"/>
            <a:ext cx="7813100" cy="48428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HK" b="1" dirty="0">
                <a:latin typeface="Open Sans" panose="020B0606030504020204" pitchFamily="34" charset="0"/>
              </a:rPr>
              <a:t>Data-driven Era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dirty="0">
                <a:latin typeface="Open Sans" panose="020B0606030504020204" pitchFamily="34" charset="0"/>
              </a:rPr>
              <a:t> Wide range of data available</a:t>
            </a:r>
          </a:p>
          <a:p>
            <a:pPr lvl="1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Static data</a:t>
            </a:r>
          </a:p>
          <a:p>
            <a:pPr lvl="1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Dynamic data</a:t>
            </a:r>
          </a:p>
          <a:p>
            <a:pPr lvl="1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Online data</a:t>
            </a:r>
          </a:p>
          <a:p>
            <a:pPr marL="365125" indent="-36512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dirty="0">
                <a:latin typeface="Open Sans" panose="020B0606030504020204" pitchFamily="34" charset="0"/>
              </a:rPr>
              <a:t>Extraction of knowledge/ information from data</a:t>
            </a:r>
          </a:p>
          <a:p>
            <a:pPr marL="365125" indent="-36512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dirty="0">
                <a:latin typeface="Open Sans" panose="020B0606030504020204" pitchFamily="34" charset="0"/>
              </a:rPr>
              <a:t>Develop Artificial Intelligence (AI) model for decision making / prediction</a:t>
            </a:r>
          </a:p>
        </p:txBody>
      </p:sp>
      <p:pic>
        <p:nvPicPr>
          <p:cNvPr id="1028" name="Picture 4" descr="Big Data Analytics 海量資料分析« MMDays – 網路, 資訊, 觀察, 生活">
            <a:extLst>
              <a:ext uri="{FF2B5EF4-FFF2-40B4-BE49-F238E27FC236}">
                <a16:creationId xmlns:a16="http://schemas.microsoft.com/office/drawing/2014/main" id="{F0706863-0C32-48E4-89AD-E9AE51F0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94" y="631288"/>
            <a:ext cx="3435935" cy="48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tren pasando por unos rieles&#10;&#10;Descripción generada automáticamente">
            <a:extLst>
              <a:ext uri="{FF2B5EF4-FFF2-40B4-BE49-F238E27FC236}">
                <a16:creationId xmlns:a16="http://schemas.microsoft.com/office/drawing/2014/main" id="{B6E861E4-E3B1-E14C-89FE-4177F1B0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12233507" cy="62484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2</a:t>
            </a:r>
          </a:p>
          <a:p>
            <a:pPr>
              <a:spcAft>
                <a:spcPts val="600"/>
              </a:spcAft>
            </a:pPr>
            <a:r>
              <a:rPr lang="es-ES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Semantic Artificial Intelligence (AI) Modelling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 dirty="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 dirty="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Picture 2" descr="機電工程署：主頁(1)">
            <a:extLst>
              <a:ext uri="{FF2B5EF4-FFF2-40B4-BE49-F238E27FC236}">
                <a16:creationId xmlns:a16="http://schemas.microsoft.com/office/drawing/2014/main" id="{60872E1C-061B-4D23-B0A1-EEBD80D1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9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60D9D2E0-3E97-4FBC-B94C-2DB2F7AE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Semantic AI Modelling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97B02E-113A-40AC-BC2E-B2BBE3B621B4}"/>
              </a:ext>
            </a:extLst>
          </p:cNvPr>
          <p:cNvSpPr txBox="1">
            <a:spLocks/>
          </p:cNvSpPr>
          <p:nvPr/>
        </p:nvSpPr>
        <p:spPr>
          <a:xfrm>
            <a:off x="580132" y="847812"/>
            <a:ext cx="7420868" cy="4333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HK" altLang="zh-HK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9B32B6C-21BF-486E-A198-FA376C7C980D}"/>
              </a:ext>
            </a:extLst>
          </p:cNvPr>
          <p:cNvSpPr txBox="1">
            <a:spLocks/>
          </p:cNvSpPr>
          <p:nvPr/>
        </p:nvSpPr>
        <p:spPr>
          <a:xfrm>
            <a:off x="571246" y="1051517"/>
            <a:ext cx="7429754" cy="42869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HK" b="1" dirty="0">
                <a:latin typeface="Open Sans" panose="020B0606030504020204" pitchFamily="34" charset="0"/>
              </a:rPr>
              <a:t>Challenges</a:t>
            </a:r>
          </a:p>
          <a:p>
            <a:pPr marL="365125" lvl="1" indent="-365125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Massive / Missing data</a:t>
            </a:r>
          </a:p>
          <a:p>
            <a:pPr marL="365125" lvl="1" indent="-365125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Data in different types and formats</a:t>
            </a:r>
          </a:p>
          <a:p>
            <a:pPr marL="365125" lvl="1" indent="-365125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Missing of correlation among data</a:t>
            </a:r>
          </a:p>
          <a:p>
            <a:pPr marL="365125" lvl="1" indent="-365125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Resources and time consuming for data standardization and cleansing</a:t>
            </a:r>
          </a:p>
          <a:p>
            <a:pPr marL="365125" lvl="1" indent="-365125">
              <a:lnSpc>
                <a:spcPct val="100000"/>
              </a:lnSpc>
            </a:pPr>
            <a:r>
              <a:rPr lang="en-US" altLang="zh-HK" sz="2800" dirty="0">
                <a:latin typeface="Open Sans" panose="020B0606030504020204" pitchFamily="34" charset="0"/>
              </a:rPr>
              <a:t>Expert knowledge required to transform data into structured knowledge/information</a:t>
            </a:r>
          </a:p>
        </p:txBody>
      </p:sp>
      <p:pic>
        <p:nvPicPr>
          <p:cNvPr id="1026" name="Picture 2" descr="How Leadership Challenges Can Bring Out the Best In You - Lolly Daskal |">
            <a:extLst>
              <a:ext uri="{FF2B5EF4-FFF2-40B4-BE49-F238E27FC236}">
                <a16:creationId xmlns:a16="http://schemas.microsoft.com/office/drawing/2014/main" id="{F36DDA3D-92AD-4F84-941D-0EA4C106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25" y="800100"/>
            <a:ext cx="3995056" cy="28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機電工程署：主頁(1)">
            <a:extLst>
              <a:ext uri="{FF2B5EF4-FFF2-40B4-BE49-F238E27FC236}">
                <a16:creationId xmlns:a16="http://schemas.microsoft.com/office/drawing/2014/main" id="{B36BA344-FFBB-4D28-8944-A1AB9051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6" y="6056350"/>
            <a:ext cx="1724718" cy="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60D9D2E0-3E97-4FBC-B94C-2DB2F7AE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2901"/>
            <a:ext cx="11522075" cy="457199"/>
          </a:xfrm>
        </p:spPr>
        <p:txBody>
          <a:bodyPr>
            <a:noAutofit/>
          </a:bodyPr>
          <a:lstStyle/>
          <a:p>
            <a:r>
              <a:rPr lang="es-ES" sz="2800" dirty="0"/>
              <a:t>Semantic AI Modelling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97B02E-113A-40AC-BC2E-B2BBE3B621B4}"/>
              </a:ext>
            </a:extLst>
          </p:cNvPr>
          <p:cNvSpPr txBox="1">
            <a:spLocks/>
          </p:cNvSpPr>
          <p:nvPr/>
        </p:nvSpPr>
        <p:spPr>
          <a:xfrm>
            <a:off x="580132" y="847812"/>
            <a:ext cx="7420868" cy="4333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HK" altLang="zh-HK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9B32B6C-21BF-486E-A198-FA376C7C980D}"/>
              </a:ext>
            </a:extLst>
          </p:cNvPr>
          <p:cNvSpPr txBox="1">
            <a:spLocks/>
          </p:cNvSpPr>
          <p:nvPr/>
        </p:nvSpPr>
        <p:spPr>
          <a:xfrm>
            <a:off x="571245" y="1051517"/>
            <a:ext cx="7420867" cy="42869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HK" b="1" dirty="0">
                <a:latin typeface="Open Sans" panose="020B0606030504020204" pitchFamily="34" charset="0"/>
              </a:rPr>
              <a:t>Novel Approach on AI Modelling</a:t>
            </a:r>
          </a:p>
          <a:p>
            <a:pPr marL="365125" indent="-36512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sz="2400" dirty="0">
                <a:latin typeface="Open Sans" panose="020B0606030504020204" pitchFamily="34" charset="0"/>
              </a:rPr>
              <a:t>Standardization – Railway Schema</a:t>
            </a:r>
          </a:p>
          <a:p>
            <a:pPr marL="365125" indent="-36512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sz="2400" dirty="0">
                <a:latin typeface="Open Sans" panose="020B0606030504020204" pitchFamily="34" charset="0"/>
              </a:rPr>
              <a:t>Adopt Semantic AI Technology</a:t>
            </a:r>
          </a:p>
          <a:p>
            <a:pPr marL="633413" indent="-268288">
              <a:lnSpc>
                <a:spcPct val="100000"/>
              </a:lnSpc>
            </a:pPr>
            <a:r>
              <a:rPr lang="en-US" altLang="zh-HK" sz="2400" dirty="0">
                <a:latin typeface="Open Sans" panose="020B0606030504020204" pitchFamily="34" charset="0"/>
              </a:rPr>
              <a:t>Transform raw data into structured data</a:t>
            </a:r>
          </a:p>
          <a:p>
            <a:pPr marL="633413" indent="-268288">
              <a:lnSpc>
                <a:spcPct val="100000"/>
              </a:lnSpc>
            </a:pPr>
            <a:r>
              <a:rPr lang="en-US" altLang="zh-HK" sz="2400" dirty="0">
                <a:latin typeface="Open Sans" panose="020B0606030504020204" pitchFamily="34" charset="0"/>
              </a:rPr>
              <a:t>Find out correlation, contribution factors and ranking of incident</a:t>
            </a:r>
          </a:p>
          <a:p>
            <a:pPr marL="365125" indent="-36512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sz="2400" dirty="0">
                <a:latin typeface="Open Sans" panose="020B0606030504020204" pitchFamily="34" charset="0"/>
              </a:rPr>
              <a:t>Develop AI Predictive Maintenance Model – based on incident prediction probability</a:t>
            </a:r>
          </a:p>
          <a:p>
            <a:pPr marL="365125" indent="-365125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HK" sz="2400" dirty="0">
                <a:latin typeface="Open Sans" panose="020B0606030504020204" pitchFamily="34" charset="0"/>
              </a:rPr>
              <a:t>Pilot trial application on Permanent Way (</a:t>
            </a:r>
            <a:r>
              <a:rPr lang="en-US" altLang="zh-HK" sz="2400" dirty="0" err="1">
                <a:latin typeface="Open Sans" panose="020B0606030504020204" pitchFamily="34" charset="0"/>
              </a:rPr>
              <a:t>Pway</a:t>
            </a:r>
            <a:r>
              <a:rPr lang="en-US" altLang="zh-HK" sz="2400" dirty="0">
                <a:latin typeface="Open Sans" panose="020B0606030504020204" pitchFamily="34" charset="0"/>
              </a:rPr>
              <a:t>) System in Hong Kong railway network</a:t>
            </a:r>
          </a:p>
        </p:txBody>
      </p:sp>
      <p:pic>
        <p:nvPicPr>
          <p:cNvPr id="1026" name="Picture 2" descr="Awards and Certifications | Healthlead">
            <a:extLst>
              <a:ext uri="{FF2B5EF4-FFF2-40B4-BE49-F238E27FC236}">
                <a16:creationId xmlns:a16="http://schemas.microsoft.com/office/drawing/2014/main" id="{4CE3E05F-8C6F-4990-98BF-8BC74FD2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87" y="342901"/>
            <a:ext cx="4288647" cy="45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D98C4BA-E027-4AEC-BEB8-8DF1DBDC8F2F}"/>
              </a:ext>
            </a:extLst>
          </p:cNvPr>
          <p:cNvSpPr txBox="1"/>
          <p:nvPr/>
        </p:nvSpPr>
        <p:spPr>
          <a:xfrm>
            <a:off x="8204808" y="4838315"/>
            <a:ext cx="359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rgbClr val="0070C0"/>
                </a:solidFill>
                <a:latin typeface="Open Sans" panose="020B0606030504020204" pitchFamily="34" charset="0"/>
              </a:rPr>
              <a:t>Silver medal award wining project</a:t>
            </a:r>
          </a:p>
          <a:p>
            <a:pPr algn="ctr"/>
            <a:r>
              <a:rPr lang="en-US" altLang="zh-HK" dirty="0">
                <a:solidFill>
                  <a:srgbClr val="0070C0"/>
                </a:solidFill>
                <a:latin typeface="Open Sans" panose="020B0606030504020204" pitchFamily="34" charset="0"/>
              </a:rPr>
              <a:t>Invention of Geneva 2022</a:t>
            </a:r>
            <a:endParaRPr lang="zh-HK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2446A8976D6446BFE3893CF8F2D7F3" ma:contentTypeVersion="16" ma:contentTypeDescription="Crear nuevo documento." ma:contentTypeScope="" ma:versionID="1665eb82c7a9d2289698329b3bfa8d3d">
  <xsd:schema xmlns:xsd="http://www.w3.org/2001/XMLSchema" xmlns:xs="http://www.w3.org/2001/XMLSchema" xmlns:p="http://schemas.microsoft.com/office/2006/metadata/properties" xmlns:ns2="816b7941-46f7-4e51-bc00-e766c5829c4c" xmlns:ns3="f690fe1c-d010-406e-80cc-90103b9435ab" targetNamespace="http://schemas.microsoft.com/office/2006/metadata/properties" ma:root="true" ma:fieldsID="838870176c4a91c7100f666cedbfa83c" ns2:_="" ns3:_="">
    <xsd:import namespace="816b7941-46f7-4e51-bc00-e766c5829c4c"/>
    <xsd:import namespace="f690fe1c-d010-406e-80cc-90103b943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7941-46f7-4e51-bc00-e766c582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5f77948-cb74-4db9-9d42-99e13121e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0fe1c-d010-406e-80cc-90103b943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0133ff-a8f6-4fdf-973f-dc4bcb07f637}" ma:internalName="TaxCatchAll" ma:showField="CatchAllData" ma:web="f690fe1c-d010-406e-80cc-90103b943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90fe1c-d010-406e-80cc-90103b9435ab" xsi:nil="true"/>
    <lcf76f155ced4ddcb4097134ff3c332f xmlns="816b7941-46f7-4e51-bc00-e766c5829c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8BDF69-8431-441B-820B-1560E3731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b7941-46f7-4e51-bc00-e766c5829c4c"/>
    <ds:schemaRef ds:uri="f690fe1c-d010-406e-80cc-90103b943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D2AD6B-1FDB-4057-9B24-AF2B3C9669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AB6BB8-30B6-4819-95F3-B6442DE39AF1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f690fe1c-d010-406e-80cc-90103b9435ab"/>
    <ds:schemaRef ds:uri="816b7941-46f7-4e51-bc00-e766c5829c4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5328</TotalTime>
  <Words>878</Words>
  <Application>Microsoft Office PowerPoint</Application>
  <PresentationFormat>Widescreen</PresentationFormat>
  <Paragraphs>271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MV Boli</vt:lpstr>
      <vt:lpstr>Open Sans</vt:lpstr>
      <vt:lpstr>Wingdings</vt:lpstr>
      <vt:lpstr>Tema de Office</vt:lpstr>
      <vt:lpstr>PowerPoint Presentation</vt:lpstr>
      <vt:lpstr>PowerPoint Presentation</vt:lpstr>
      <vt:lpstr>AGENDA</vt:lpstr>
      <vt:lpstr>PowerPoint Presentation</vt:lpstr>
      <vt:lpstr>Background</vt:lpstr>
      <vt:lpstr>Background</vt:lpstr>
      <vt:lpstr>PowerPoint Presentation</vt:lpstr>
      <vt:lpstr>Semantic AI Modelling</vt:lpstr>
      <vt:lpstr>Semantic AI Modelling</vt:lpstr>
      <vt:lpstr>Semantic AI Modelling</vt:lpstr>
      <vt:lpstr>Semantic AI Modelling</vt:lpstr>
      <vt:lpstr>Semantic AI Modelling</vt:lpstr>
      <vt:lpstr>PowerPoint Presentation</vt:lpstr>
      <vt:lpstr>Results</vt:lpstr>
      <vt:lpstr>Results</vt:lpstr>
      <vt:lpstr>Results</vt:lpstr>
      <vt:lpstr>PowerPoint Presentation</vt:lpstr>
      <vt:lpstr>Conclusion</vt:lpstr>
      <vt:lpstr>Acknowledgement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.Cristina Sanz Regueiro</dc:creator>
  <cp:lastModifiedBy>Ann Mills</cp:lastModifiedBy>
  <cp:revision>339</cp:revision>
  <dcterms:created xsi:type="dcterms:W3CDTF">2019-03-07T07:56:29Z</dcterms:created>
  <dcterms:modified xsi:type="dcterms:W3CDTF">2023-02-23T12:34:13Z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0x010100D72446A8976D6446BFE3893CF8F2D7F3</vt:lpwstr>
  </property>
  <property fmtid="{D5CDD505-2E9C-101B-9397-08002B2CF9AE}" pid="3" name="Order">
    <vt:r8>7497600</vt:r8>
  </property>
  <property fmtid="{D5CDD505-2E9C-101B-9397-08002B2CF9AE}" pid="4" name="AuthorIds_UIVersion_31744">
    <vt:lpwstr>4</vt:lpwstr>
  </property>
  <property fmtid="{D5CDD505-2E9C-101B-9397-08002B2CF9AE}" pid="5" name="ComplianceAssetId">
    <vt:lpwstr/>
  </property>
</Properties>
</file>