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handoutMasterIdLst>
    <p:handoutMasterId r:id="rId32"/>
  </p:handoutMasterIdLst>
  <p:sldIdLst>
    <p:sldId id="410" r:id="rId5"/>
    <p:sldId id="3340" r:id="rId6"/>
    <p:sldId id="412" r:id="rId7"/>
    <p:sldId id="371" r:id="rId8"/>
    <p:sldId id="414" r:id="rId9"/>
    <p:sldId id="425" r:id="rId10"/>
    <p:sldId id="428" r:id="rId11"/>
    <p:sldId id="427" r:id="rId12"/>
    <p:sldId id="417" r:id="rId13"/>
    <p:sldId id="370" r:id="rId14"/>
    <p:sldId id="424" r:id="rId15"/>
    <p:sldId id="3336" r:id="rId16"/>
    <p:sldId id="420" r:id="rId17"/>
    <p:sldId id="422" r:id="rId18"/>
    <p:sldId id="419" r:id="rId19"/>
    <p:sldId id="429" r:id="rId20"/>
    <p:sldId id="416" r:id="rId21"/>
    <p:sldId id="430" r:id="rId22"/>
    <p:sldId id="431" r:id="rId23"/>
    <p:sldId id="432" r:id="rId24"/>
    <p:sldId id="3341" r:id="rId25"/>
    <p:sldId id="3338" r:id="rId26"/>
    <p:sldId id="3342" r:id="rId27"/>
    <p:sldId id="3339" r:id="rId28"/>
    <p:sldId id="415" r:id="rId29"/>
    <p:sldId id="294" r:id="rId3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lijk, C. (Coen) van" initials="GC(v" lastIdx="3" clrIdx="0">
    <p:extLst>
      <p:ext uri="{19B8F6BF-5375-455C-9EA6-DF929625EA0E}">
        <p15:presenceInfo xmlns:p15="http://schemas.microsoft.com/office/powerpoint/2012/main" userId="S::coen.vangulijk@tno.nl::b237139d-b2a3-44ba-bece-0ad7f26a03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38"/>
    <a:srgbClr val="007111"/>
    <a:srgbClr val="E98300"/>
    <a:srgbClr val="EFFAFA"/>
    <a:srgbClr val="EDF8F8"/>
    <a:srgbClr val="FFFFFF"/>
    <a:srgbClr val="00303E"/>
    <a:srgbClr val="007788"/>
    <a:srgbClr val="0096D6"/>
    <a:srgbClr val="009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6"/>
    <p:restoredTop sz="84906" autoAdjust="0"/>
  </p:normalViewPr>
  <p:slideViewPr>
    <p:cSldViewPr snapToGrid="0">
      <p:cViewPr varScale="1">
        <p:scale>
          <a:sx n="56" d="100"/>
          <a:sy n="56" d="100"/>
        </p:scale>
        <p:origin x="1084" y="60"/>
      </p:cViewPr>
      <p:guideLst/>
    </p:cSldViewPr>
  </p:slideViewPr>
  <p:notesTextViewPr>
    <p:cViewPr>
      <p:scale>
        <a:sx n="1" d="1"/>
        <a:sy n="1" d="1"/>
      </p:scale>
      <p:origin x="0" y="0"/>
    </p:cViewPr>
  </p:notesTextViewPr>
  <p:notesViewPr>
    <p:cSldViewPr snapToGrid="0"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0-10T16:06:53.415" idx="2">
    <p:pos x="10" y="10"/>
    <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4B763E8-FC97-0C46-9E82-6C5B7719141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4" name="Marcador de pie de página 3">
            <a:extLst>
              <a:ext uri="{FF2B5EF4-FFF2-40B4-BE49-F238E27FC236}">
                <a16:creationId xmlns:a16="http://schemas.microsoft.com/office/drawing/2014/main" id="{B4C5051D-7649-E844-96E5-8C2DF29BC7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5ED264B1-7171-034C-A91F-A0F91827B5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F90EF2-ECF1-784C-953E-7A84E2D9CB7D}" type="slidenum">
              <a:rPr lang="es-ES" smtClean="0"/>
              <a:t>‹#›</a:t>
            </a:fld>
            <a:endParaRPr lang="es-ES"/>
          </a:p>
        </p:txBody>
      </p:sp>
      <p:sp>
        <p:nvSpPr>
          <p:cNvPr id="7" name="Marcador de fecha 6">
            <a:extLst>
              <a:ext uri="{FF2B5EF4-FFF2-40B4-BE49-F238E27FC236}">
                <a16:creationId xmlns:a16="http://schemas.microsoft.com/office/drawing/2014/main" id="{8859157D-EFE0-2948-9DC9-99EF199C5F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AC222E-33A0-7449-BA90-863A1B660FD0}" type="datetimeFigureOut">
              <a:rPr lang="es-ES" smtClean="0"/>
              <a:t>23/02/2023</a:t>
            </a:fld>
            <a:endParaRPr lang="es-ES"/>
          </a:p>
        </p:txBody>
      </p:sp>
    </p:spTree>
    <p:extLst>
      <p:ext uri="{BB962C8B-B14F-4D97-AF65-F5344CB8AC3E}">
        <p14:creationId xmlns:p14="http://schemas.microsoft.com/office/powerpoint/2010/main" val="22200369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C66193-5D08-4945-968E-CBBA49C431AC}" type="datetimeFigureOut">
              <a:rPr lang="es-ES" smtClean="0"/>
              <a:t>23/02/2023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CB1BD6-652B-6E4F-9797-CF80B2FBAB9B}" type="slidenum">
              <a:rPr lang="es-ES" smtClean="0"/>
              <a:t>‹#›</a:t>
            </a:fld>
            <a:endParaRPr lang="es-ES"/>
          </a:p>
        </p:txBody>
      </p:sp>
    </p:spTree>
    <p:extLst>
      <p:ext uri="{BB962C8B-B14F-4D97-AF65-F5344CB8AC3E}">
        <p14:creationId xmlns:p14="http://schemas.microsoft.com/office/powerpoint/2010/main" val="762830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CCB1BD6-652B-6E4F-9797-CF80B2FBAB9B}" type="slidenum">
              <a:rPr lang="es-ES" smtClean="0"/>
              <a:t>1</a:t>
            </a:fld>
            <a:endParaRPr lang="es-ES"/>
          </a:p>
        </p:txBody>
      </p:sp>
    </p:spTree>
    <p:extLst>
      <p:ext uri="{BB962C8B-B14F-4D97-AF65-F5344CB8AC3E}">
        <p14:creationId xmlns:p14="http://schemas.microsoft.com/office/powerpoint/2010/main" val="1239477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Safety issues can also be caught too late. </a:t>
            </a:r>
          </a:p>
          <a:p>
            <a:endParaRPr lang="en-GB" dirty="0"/>
          </a:p>
          <a:p>
            <a:r>
              <a:rPr lang="en-GB" dirty="0"/>
              <a:t>The graph is an indicative one which shows how the costs of changing a design rapidly increase from the outset of a project. </a:t>
            </a:r>
          </a:p>
          <a:p>
            <a:r>
              <a:rPr lang="en-GB" dirty="0"/>
              <a:t>If safety requirements have been missed this is a problem. It either increases risk unnecessarily or stops the project. </a:t>
            </a:r>
          </a:p>
          <a:p>
            <a:endParaRPr lang="en-GB" dirty="0"/>
          </a:p>
          <a:p>
            <a:r>
              <a:rPr lang="en-GB" dirty="0"/>
              <a:t>With an asset – need to thinking about its use at the very outset. And requirements for it need to be specified and set way ahead of time.</a:t>
            </a:r>
          </a:p>
          <a:p>
            <a:endParaRPr lang="en-GB" dirty="0"/>
          </a:p>
          <a:p>
            <a:r>
              <a:rPr lang="en-GB" dirty="0"/>
              <a:t>The costs of change increase almost exponentially if things are not caught early.</a:t>
            </a:r>
          </a:p>
          <a:p>
            <a:endParaRPr lang="en-GB" dirty="0"/>
          </a:p>
          <a:p>
            <a:endParaRPr lang="en-GB" dirty="0"/>
          </a:p>
          <a:p>
            <a:r>
              <a:rPr lang="en-GB" dirty="0"/>
              <a:t>Risk acceptance -  is not time dependent.  If you missed it, and costs have since ramped up, that isn’t a defence. You still need to do it. </a:t>
            </a:r>
          </a:p>
          <a:p>
            <a:endParaRPr lang="en-GB" dirty="0"/>
          </a:p>
          <a:p>
            <a:pPr defTabSz="1094115">
              <a:defRPr/>
            </a:pPr>
            <a:r>
              <a:rPr lang="en-GB" dirty="0"/>
              <a:t>The longer safety issues are left and not considered the more costly they can be to resolve, and the harder it can be to surface them.</a:t>
            </a:r>
          </a:p>
          <a:p>
            <a:pPr defTabSz="1094115">
              <a:defRPr/>
            </a:pPr>
            <a:r>
              <a:rPr lang="en-GB" dirty="0"/>
              <a:t>Difficult discussions are then needed. </a:t>
            </a:r>
          </a:p>
          <a:p>
            <a:endParaRPr lang="en-GB" dirty="0"/>
          </a:p>
        </p:txBody>
      </p:sp>
      <p:sp>
        <p:nvSpPr>
          <p:cNvPr id="4" name="Slide Number Placeholder 3"/>
          <p:cNvSpPr>
            <a:spLocks noGrp="1"/>
          </p:cNvSpPr>
          <p:nvPr>
            <p:ph type="sldNum" sz="quarter" idx="5"/>
          </p:nvPr>
        </p:nvSpPr>
        <p:spPr/>
        <p:txBody>
          <a:bodyPr/>
          <a:lstStyle/>
          <a:p>
            <a:fld id="{2CCB1BD6-652B-6E4F-9797-CF80B2FBAB9B}" type="slidenum">
              <a:rPr lang="es-ES" smtClean="0"/>
              <a:t>17</a:t>
            </a:fld>
            <a:endParaRPr lang="es-ES"/>
          </a:p>
        </p:txBody>
      </p:sp>
    </p:spTree>
    <p:extLst>
      <p:ext uri="{BB962C8B-B14F-4D97-AF65-F5344CB8AC3E}">
        <p14:creationId xmlns:p14="http://schemas.microsoft.com/office/powerpoint/2010/main" val="2837404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CB1BD6-652B-6E4F-9797-CF80B2FBAB9B}" type="slidenum">
              <a:rPr lang="es-ES" smtClean="0"/>
              <a:t>24</a:t>
            </a:fld>
            <a:endParaRPr lang="es-ES"/>
          </a:p>
        </p:txBody>
      </p:sp>
    </p:spTree>
    <p:extLst>
      <p:ext uri="{BB962C8B-B14F-4D97-AF65-F5344CB8AC3E}">
        <p14:creationId xmlns:p14="http://schemas.microsoft.com/office/powerpoint/2010/main" val="1025580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CB1BD6-652B-6E4F-9797-CF80B2FBAB9B}" type="slidenum">
              <a:rPr lang="es-ES" smtClean="0"/>
              <a:t>26</a:t>
            </a:fld>
            <a:endParaRPr lang="es-ES"/>
          </a:p>
        </p:txBody>
      </p:sp>
    </p:spTree>
    <p:extLst>
      <p:ext uri="{BB962C8B-B14F-4D97-AF65-F5344CB8AC3E}">
        <p14:creationId xmlns:p14="http://schemas.microsoft.com/office/powerpoint/2010/main" val="4249249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2017, a train driver travelling on the Cambrian Coast line in North Wales, UK reported a fault with the information provided on his in-cab display. Temporary speed restrictions were not being transmitted to several trains under their control. The temporary speed restrictions were required on the approach to seven level crossings to provide level crossing users with sufficient warning of approaching trains so that they could cross safely. The line was equipped with a pilot installation of the European Rail Traffic Management System (ERTMS), a form of railway signalling which transmits signalling and control data directly to the train. Investigation, by the local maintenance staff, found that the signalling system stopped transmitting temporary speed restriction data after it had experienced a shutdown the previous evening. The signallers had no indication of an abnormal condition and the display at the signalling control centre (on the ‘poste de </a:t>
            </a:r>
            <a:r>
              <a:rPr lang="en-GB" dirty="0" err="1"/>
              <a:t>GEstion</a:t>
            </a:r>
            <a:r>
              <a:rPr lang="en-GB" dirty="0"/>
              <a:t> des Signalisations </a:t>
            </a:r>
            <a:r>
              <a:rPr lang="en-GB" dirty="0" err="1"/>
              <a:t>Temporaires</a:t>
            </a:r>
            <a:r>
              <a:rPr lang="en-GB" dirty="0"/>
              <a:t>’ or ‘GEST’ system) wrongly showed these restrictions as being applied correctly. </a:t>
            </a:r>
          </a:p>
          <a:p>
            <a:endParaRPr lang="en-GB" dirty="0"/>
          </a:p>
        </p:txBody>
      </p:sp>
      <p:sp>
        <p:nvSpPr>
          <p:cNvPr id="4" name="Slide Number Placeholder 3"/>
          <p:cNvSpPr>
            <a:spLocks noGrp="1"/>
          </p:cNvSpPr>
          <p:nvPr>
            <p:ph type="sldNum" sz="quarter" idx="5"/>
          </p:nvPr>
        </p:nvSpPr>
        <p:spPr/>
        <p:txBody>
          <a:bodyPr/>
          <a:lstStyle/>
          <a:p>
            <a:fld id="{2CCB1BD6-652B-6E4F-9797-CF80B2FBAB9B}" type="slidenum">
              <a:rPr lang="es-ES" smtClean="0"/>
              <a:t>6</a:t>
            </a:fld>
            <a:endParaRPr lang="es-ES"/>
          </a:p>
        </p:txBody>
      </p:sp>
    </p:spTree>
    <p:extLst>
      <p:ext uri="{BB962C8B-B14F-4D97-AF65-F5344CB8AC3E}">
        <p14:creationId xmlns:p14="http://schemas.microsoft.com/office/powerpoint/2010/main" val="4089848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RBC = </a:t>
            </a:r>
            <a:r>
              <a:rPr lang="nl-NL" dirty="0" err="1"/>
              <a:t>raido</a:t>
            </a:r>
            <a:r>
              <a:rPr lang="nl-NL" dirty="0"/>
              <a:t> block </a:t>
            </a:r>
            <a:r>
              <a:rPr lang="nl-NL" dirty="0" err="1"/>
              <a:t>centre</a:t>
            </a:r>
            <a:endParaRPr lang="nl-NL" dirty="0"/>
          </a:p>
          <a:p>
            <a:r>
              <a:rPr lang="nl-NL" dirty="0"/>
              <a:t>GEST = </a:t>
            </a:r>
            <a:r>
              <a:rPr lang="nl-NL" dirty="0" err="1"/>
              <a:t>poste</a:t>
            </a:r>
            <a:r>
              <a:rPr lang="nl-NL" dirty="0"/>
              <a:t> de </a:t>
            </a:r>
            <a:r>
              <a:rPr lang="nl-NL" dirty="0" err="1"/>
              <a:t>GEstions</a:t>
            </a:r>
            <a:r>
              <a:rPr lang="nl-NL" dirty="0"/>
              <a:t> des </a:t>
            </a:r>
            <a:r>
              <a:rPr lang="nl-NL" dirty="0" err="1"/>
              <a:t>Signalleurs</a:t>
            </a:r>
            <a:r>
              <a:rPr lang="nl-NL" dirty="0"/>
              <a:t> </a:t>
            </a:r>
            <a:r>
              <a:rPr lang="nl-NL" dirty="0" err="1"/>
              <a:t>Temporaires</a:t>
            </a:r>
            <a:r>
              <a:rPr lang="nl-NL" dirty="0"/>
              <a:t>: </a:t>
            </a:r>
            <a:r>
              <a:rPr lang="nl-NL" dirty="0" err="1"/>
              <a:t>plans</a:t>
            </a:r>
            <a:r>
              <a:rPr lang="nl-NL" dirty="0"/>
              <a:t> </a:t>
            </a:r>
            <a:r>
              <a:rPr lang="nl-NL" dirty="0" err="1"/>
              <a:t>temporary</a:t>
            </a:r>
            <a:r>
              <a:rPr lang="nl-NL" dirty="0"/>
              <a:t> speed </a:t>
            </a:r>
            <a:r>
              <a:rPr lang="nl-NL" dirty="0" err="1"/>
              <a:t>restrictions</a:t>
            </a:r>
            <a:r>
              <a:rPr lang="nl-NL" dirty="0"/>
              <a:t>. </a:t>
            </a:r>
            <a:endParaRPr lang="en-GB" dirty="0"/>
          </a:p>
        </p:txBody>
      </p:sp>
      <p:sp>
        <p:nvSpPr>
          <p:cNvPr id="4" name="Slide Number Placeholder 3"/>
          <p:cNvSpPr>
            <a:spLocks noGrp="1"/>
          </p:cNvSpPr>
          <p:nvPr>
            <p:ph type="sldNum" sz="quarter" idx="5"/>
          </p:nvPr>
        </p:nvSpPr>
        <p:spPr/>
        <p:txBody>
          <a:bodyPr/>
          <a:lstStyle/>
          <a:p>
            <a:fld id="{2CCB1BD6-652B-6E4F-9797-CF80B2FBAB9B}" type="slidenum">
              <a:rPr lang="es-ES" smtClean="0"/>
              <a:t>7</a:t>
            </a:fld>
            <a:endParaRPr lang="es-ES"/>
          </a:p>
        </p:txBody>
      </p:sp>
    </p:spTree>
    <p:extLst>
      <p:ext uri="{BB962C8B-B14F-4D97-AF65-F5344CB8AC3E}">
        <p14:creationId xmlns:p14="http://schemas.microsoft.com/office/powerpoint/2010/main" val="1253019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a:t>Alemberto</a:t>
            </a:r>
            <a:r>
              <a:rPr lang="nl-NL" dirty="0"/>
              <a:t>: </a:t>
            </a:r>
            <a:r>
              <a:rPr lang="nl-NL" dirty="0" err="1"/>
              <a:t>unprecedented</a:t>
            </a:r>
            <a:r>
              <a:rPr lang="nl-NL" dirty="0"/>
              <a:t> change</a:t>
            </a:r>
            <a:endParaRPr lang="en-GB" dirty="0"/>
          </a:p>
        </p:txBody>
      </p:sp>
      <p:sp>
        <p:nvSpPr>
          <p:cNvPr id="4" name="Slide Number Placeholder 3"/>
          <p:cNvSpPr>
            <a:spLocks noGrp="1"/>
          </p:cNvSpPr>
          <p:nvPr>
            <p:ph type="sldNum" sz="quarter" idx="5"/>
          </p:nvPr>
        </p:nvSpPr>
        <p:spPr/>
        <p:txBody>
          <a:bodyPr/>
          <a:lstStyle/>
          <a:p>
            <a:fld id="{2CCB1BD6-652B-6E4F-9797-CF80B2FBAB9B}" type="slidenum">
              <a:rPr lang="es-ES" smtClean="0"/>
              <a:t>10</a:t>
            </a:fld>
            <a:endParaRPr lang="es-ES"/>
          </a:p>
        </p:txBody>
      </p:sp>
    </p:spTree>
    <p:extLst>
      <p:ext uri="{BB962C8B-B14F-4D97-AF65-F5344CB8AC3E}">
        <p14:creationId xmlns:p14="http://schemas.microsoft.com/office/powerpoint/2010/main" val="1678430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On-board of trains are identified the following zones:</a:t>
            </a:r>
          </a:p>
          <a:p>
            <a:r>
              <a:rPr lang="en-GB" dirty="0"/>
              <a:t>• TCMS safety zone, dealing with safety and operation critical data (e.g. brakes, doors). The</a:t>
            </a:r>
          </a:p>
          <a:p>
            <a:r>
              <a:rPr lang="en-GB" dirty="0"/>
              <a:t>safety zone is typically embedded in the operational on-board network as defined in</a:t>
            </a:r>
          </a:p>
          <a:p>
            <a:r>
              <a:rPr lang="en-GB" dirty="0"/>
              <a:t>IEC 61375-2-3.</a:t>
            </a:r>
          </a:p>
          <a:p>
            <a:r>
              <a:rPr lang="en-GB" dirty="0"/>
              <a:t>• TCMS regular zone, dealing with non-safety related data (e.g. diagnostics, HVAC). The</a:t>
            </a:r>
          </a:p>
          <a:p>
            <a:r>
              <a:rPr lang="en-GB" dirty="0"/>
              <a:t>regular zone is typically embedded in the operational on-board network as defined in</a:t>
            </a:r>
          </a:p>
          <a:p>
            <a:r>
              <a:rPr lang="en-GB" dirty="0"/>
              <a:t>IEC 61375-2-3.</a:t>
            </a:r>
          </a:p>
          <a:p>
            <a:r>
              <a:rPr lang="en-GB" dirty="0"/>
              <a:t>• OMTS zone, dealing with multimedia and telematics services oriented data. The OMTS</a:t>
            </a:r>
          </a:p>
          <a:p>
            <a:r>
              <a:rPr lang="en-GB" dirty="0"/>
              <a:t>zone is typically embedded in the multimedia on-board network as defined in</a:t>
            </a:r>
          </a:p>
          <a:p>
            <a:r>
              <a:rPr lang="en-GB" dirty="0"/>
              <a:t>IEC 61375-2-3.</a:t>
            </a:r>
          </a:p>
          <a:p>
            <a:r>
              <a:rPr lang="en-GB" dirty="0"/>
              <a:t>The counterparts on ground could be for example:</a:t>
            </a:r>
          </a:p>
          <a:p>
            <a:r>
              <a:rPr lang="en-GB" dirty="0"/>
              <a:t>• Operational centre zone, dealing with operation control data</a:t>
            </a:r>
          </a:p>
          <a:p>
            <a:r>
              <a:rPr lang="en-GB" dirty="0"/>
              <a:t>• OMTS centre zone, dealing with multimedia and telemetric services oriented data</a:t>
            </a:r>
          </a:p>
          <a:p>
            <a:endParaRPr lang="en-GB" dirty="0"/>
          </a:p>
        </p:txBody>
      </p:sp>
      <p:sp>
        <p:nvSpPr>
          <p:cNvPr id="4" name="Slide Number Placeholder 3"/>
          <p:cNvSpPr>
            <a:spLocks noGrp="1"/>
          </p:cNvSpPr>
          <p:nvPr>
            <p:ph type="sldNum" sz="quarter" idx="5"/>
          </p:nvPr>
        </p:nvSpPr>
        <p:spPr/>
        <p:txBody>
          <a:bodyPr/>
          <a:lstStyle/>
          <a:p>
            <a:fld id="{2CCB1BD6-652B-6E4F-9797-CF80B2FBAB9B}" type="slidenum">
              <a:rPr lang="es-ES" smtClean="0"/>
              <a:t>12</a:t>
            </a:fld>
            <a:endParaRPr lang="es-ES"/>
          </a:p>
        </p:txBody>
      </p:sp>
    </p:spTree>
    <p:extLst>
      <p:ext uri="{BB962C8B-B14F-4D97-AF65-F5344CB8AC3E}">
        <p14:creationId xmlns:p14="http://schemas.microsoft.com/office/powerpoint/2010/main" val="4246836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a:t>Traditionally</a:t>
            </a:r>
            <a:r>
              <a:rPr lang="nl-NL" dirty="0"/>
              <a:t> </a:t>
            </a:r>
            <a:r>
              <a:rPr lang="nl-NL" dirty="0" err="1"/>
              <a:t>OEMs</a:t>
            </a:r>
            <a:r>
              <a:rPr lang="nl-NL" dirty="0"/>
              <a:t> </a:t>
            </a:r>
            <a:r>
              <a:rPr lang="nl-NL" dirty="0" err="1"/>
              <a:t>were</a:t>
            </a:r>
            <a:r>
              <a:rPr lang="nl-NL" dirty="0"/>
              <a:t> masters of </a:t>
            </a:r>
            <a:r>
              <a:rPr lang="nl-NL" dirty="0" err="1"/>
              <a:t>their</a:t>
            </a:r>
            <a:r>
              <a:rPr lang="nl-NL" dirty="0"/>
              <a:t> product; controlling </a:t>
            </a:r>
            <a:r>
              <a:rPr lang="nl-NL" dirty="0" err="1"/>
              <a:t>every</a:t>
            </a:r>
            <a:r>
              <a:rPr lang="nl-NL" dirty="0"/>
              <a:t> aspect of the system. It is </a:t>
            </a:r>
            <a:r>
              <a:rPr lang="nl-NL" dirty="0" err="1"/>
              <a:t>for</a:t>
            </a:r>
            <a:r>
              <a:rPr lang="nl-NL" dirty="0"/>
              <a:t> </a:t>
            </a:r>
            <a:r>
              <a:rPr lang="nl-NL" dirty="0" err="1"/>
              <a:t>that</a:t>
            </a:r>
            <a:r>
              <a:rPr lang="nl-NL" dirty="0"/>
              <a:t> context </a:t>
            </a:r>
            <a:r>
              <a:rPr lang="nl-NL" dirty="0" err="1"/>
              <a:t>that</a:t>
            </a:r>
            <a:r>
              <a:rPr lang="nl-NL" dirty="0"/>
              <a:t> the </a:t>
            </a:r>
            <a:r>
              <a:rPr lang="nl-NL" dirty="0" err="1"/>
              <a:t>standards</a:t>
            </a:r>
            <a:r>
              <a:rPr lang="nl-NL" dirty="0"/>
              <a:t> </a:t>
            </a:r>
            <a:r>
              <a:rPr lang="nl-NL" dirty="0" err="1"/>
              <a:t>were</a:t>
            </a:r>
            <a:r>
              <a:rPr lang="nl-NL" dirty="0"/>
              <a:t> </a:t>
            </a:r>
            <a:r>
              <a:rPr lang="nl-NL" dirty="0" err="1"/>
              <a:t>developed</a:t>
            </a:r>
            <a:r>
              <a:rPr lang="nl-NL" dirty="0"/>
              <a:t> and </a:t>
            </a:r>
            <a:r>
              <a:rPr lang="nl-NL" dirty="0" err="1"/>
              <a:t>where</a:t>
            </a:r>
            <a:r>
              <a:rPr lang="nl-NL" dirty="0"/>
              <a:t> the V&amp;V model </a:t>
            </a:r>
            <a:r>
              <a:rPr lang="nl-NL" dirty="0" err="1"/>
              <a:t>works</a:t>
            </a:r>
            <a:r>
              <a:rPr lang="nl-NL" dirty="0"/>
              <a:t> well </a:t>
            </a:r>
            <a:r>
              <a:rPr lang="nl-NL" dirty="0" err="1"/>
              <a:t>for</a:t>
            </a:r>
            <a:r>
              <a:rPr lang="nl-NL" dirty="0"/>
              <a:t> the development of systems and system interface. But digital systems are </a:t>
            </a:r>
            <a:r>
              <a:rPr lang="nl-NL" dirty="0" err="1"/>
              <a:t>changing</a:t>
            </a:r>
            <a:r>
              <a:rPr lang="nl-NL" dirty="0"/>
              <a:t> </a:t>
            </a:r>
            <a:r>
              <a:rPr lang="nl-NL" dirty="0" err="1"/>
              <a:t>rapidly</a:t>
            </a:r>
            <a:r>
              <a:rPr lang="nl-NL" dirty="0"/>
              <a:t>. </a:t>
            </a:r>
            <a:endParaRPr lang="en-GB" dirty="0"/>
          </a:p>
        </p:txBody>
      </p:sp>
      <p:sp>
        <p:nvSpPr>
          <p:cNvPr id="4" name="Slide Number Placeholder 3"/>
          <p:cNvSpPr>
            <a:spLocks noGrp="1"/>
          </p:cNvSpPr>
          <p:nvPr>
            <p:ph type="sldNum" sz="quarter" idx="5"/>
          </p:nvPr>
        </p:nvSpPr>
        <p:spPr/>
        <p:txBody>
          <a:bodyPr/>
          <a:lstStyle/>
          <a:p>
            <a:fld id="{2CCB1BD6-652B-6E4F-9797-CF80B2FBAB9B}" type="slidenum">
              <a:rPr lang="es-ES" smtClean="0"/>
              <a:t>13</a:t>
            </a:fld>
            <a:endParaRPr lang="es-ES"/>
          </a:p>
        </p:txBody>
      </p:sp>
    </p:spTree>
    <p:extLst>
      <p:ext uri="{BB962C8B-B14F-4D97-AF65-F5344CB8AC3E}">
        <p14:creationId xmlns:p14="http://schemas.microsoft.com/office/powerpoint/2010/main" val="533161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Different </a:t>
            </a:r>
            <a:r>
              <a:rPr lang="nl-NL" dirty="0" err="1"/>
              <a:t>dynamics</a:t>
            </a:r>
            <a:r>
              <a:rPr lang="nl-NL" dirty="0"/>
              <a:t>, </a:t>
            </a:r>
            <a:r>
              <a:rPr lang="nl-NL" dirty="0" err="1"/>
              <a:t>clashing</a:t>
            </a:r>
            <a:r>
              <a:rPr lang="nl-NL" dirty="0"/>
              <a:t> cultures?</a:t>
            </a:r>
            <a:endParaRPr lang="en-GB" dirty="0"/>
          </a:p>
        </p:txBody>
      </p:sp>
      <p:sp>
        <p:nvSpPr>
          <p:cNvPr id="4" name="Slide Number Placeholder 3"/>
          <p:cNvSpPr>
            <a:spLocks noGrp="1"/>
          </p:cNvSpPr>
          <p:nvPr>
            <p:ph type="sldNum" sz="quarter" idx="5"/>
          </p:nvPr>
        </p:nvSpPr>
        <p:spPr/>
        <p:txBody>
          <a:bodyPr/>
          <a:lstStyle/>
          <a:p>
            <a:fld id="{2CCB1BD6-652B-6E4F-9797-CF80B2FBAB9B}" type="slidenum">
              <a:rPr lang="es-ES" smtClean="0"/>
              <a:t>14</a:t>
            </a:fld>
            <a:endParaRPr lang="es-ES"/>
          </a:p>
        </p:txBody>
      </p:sp>
    </p:spTree>
    <p:extLst>
      <p:ext uri="{BB962C8B-B14F-4D97-AF65-F5344CB8AC3E}">
        <p14:creationId xmlns:p14="http://schemas.microsoft.com/office/powerpoint/2010/main" val="128240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To </a:t>
            </a:r>
            <a:r>
              <a:rPr lang="nl-NL" dirty="0" err="1"/>
              <a:t>marry</a:t>
            </a:r>
            <a:r>
              <a:rPr lang="nl-NL" dirty="0"/>
              <a:t> the </a:t>
            </a:r>
            <a:r>
              <a:rPr lang="nl-NL" dirty="0" err="1"/>
              <a:t>two</a:t>
            </a:r>
            <a:r>
              <a:rPr lang="nl-NL" dirty="0"/>
              <a:t> </a:t>
            </a:r>
            <a:r>
              <a:rPr lang="nl-NL" dirty="0" err="1"/>
              <a:t>worlds</a:t>
            </a:r>
            <a:r>
              <a:rPr lang="nl-NL" dirty="0"/>
              <a:t> up. </a:t>
            </a:r>
            <a:endParaRPr lang="en-GB" dirty="0"/>
          </a:p>
        </p:txBody>
      </p:sp>
      <p:sp>
        <p:nvSpPr>
          <p:cNvPr id="4" name="Slide Number Placeholder 3"/>
          <p:cNvSpPr>
            <a:spLocks noGrp="1"/>
          </p:cNvSpPr>
          <p:nvPr>
            <p:ph type="sldNum" sz="quarter" idx="5"/>
          </p:nvPr>
        </p:nvSpPr>
        <p:spPr/>
        <p:txBody>
          <a:bodyPr/>
          <a:lstStyle/>
          <a:p>
            <a:fld id="{2CCB1BD6-652B-6E4F-9797-CF80B2FBAB9B}" type="slidenum">
              <a:rPr lang="es-ES" smtClean="0"/>
              <a:t>15</a:t>
            </a:fld>
            <a:endParaRPr lang="es-ES"/>
          </a:p>
        </p:txBody>
      </p:sp>
    </p:spTree>
    <p:extLst>
      <p:ext uri="{BB962C8B-B14F-4D97-AF65-F5344CB8AC3E}">
        <p14:creationId xmlns:p14="http://schemas.microsoft.com/office/powerpoint/2010/main" val="2836664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a:t>Relatively</a:t>
            </a:r>
            <a:r>
              <a:rPr lang="nl-NL" dirty="0"/>
              <a:t> small change to </a:t>
            </a:r>
            <a:r>
              <a:rPr lang="nl-NL" dirty="0" err="1"/>
              <a:t>verification</a:t>
            </a:r>
            <a:r>
              <a:rPr lang="nl-NL" dirty="0"/>
              <a:t> </a:t>
            </a:r>
            <a:r>
              <a:rPr lang="nl-NL" dirty="0" err="1"/>
              <a:t>process</a:t>
            </a:r>
            <a:r>
              <a:rPr lang="nl-NL" dirty="0"/>
              <a:t> (the traditional </a:t>
            </a:r>
            <a:r>
              <a:rPr lang="nl-NL" dirty="0" err="1"/>
              <a:t>Validated</a:t>
            </a:r>
            <a:r>
              <a:rPr lang="nl-NL" dirty="0"/>
              <a:t> </a:t>
            </a:r>
            <a:r>
              <a:rPr lang="nl-NL" dirty="0" err="1"/>
              <a:t>safety</a:t>
            </a:r>
            <a:r>
              <a:rPr lang="nl-NL" dirty="0"/>
              <a:t> case is </a:t>
            </a:r>
            <a:r>
              <a:rPr lang="nl-NL" dirty="0" err="1"/>
              <a:t>still</a:t>
            </a:r>
            <a:r>
              <a:rPr lang="nl-NL" dirty="0"/>
              <a:t> </a:t>
            </a:r>
            <a:r>
              <a:rPr lang="nl-NL" dirty="0" err="1"/>
              <a:t>there</a:t>
            </a:r>
            <a:r>
              <a:rPr lang="nl-NL" dirty="0"/>
              <a:t>)</a:t>
            </a:r>
          </a:p>
          <a:p>
            <a:r>
              <a:rPr lang="nl-NL" dirty="0"/>
              <a:t>Change the culture of </a:t>
            </a:r>
            <a:r>
              <a:rPr lang="nl-NL" dirty="0" err="1"/>
              <a:t>talking</a:t>
            </a:r>
            <a:r>
              <a:rPr lang="nl-NL" dirty="0"/>
              <a:t> </a:t>
            </a:r>
            <a:r>
              <a:rPr lang="nl-NL" dirty="0" err="1"/>
              <a:t>about</a:t>
            </a:r>
            <a:r>
              <a:rPr lang="nl-NL" dirty="0"/>
              <a:t> </a:t>
            </a:r>
            <a:r>
              <a:rPr lang="nl-NL" dirty="0" err="1"/>
              <a:t>risks</a:t>
            </a:r>
            <a:r>
              <a:rPr lang="nl-NL" dirty="0"/>
              <a:t> </a:t>
            </a:r>
            <a:r>
              <a:rPr lang="nl-NL" dirty="0" err="1"/>
              <a:t>earlier</a:t>
            </a:r>
            <a:endParaRPr lang="nl-NL" dirty="0"/>
          </a:p>
          <a:p>
            <a:r>
              <a:rPr lang="nl-NL" dirty="0" err="1"/>
              <a:t>Engage</a:t>
            </a:r>
            <a:r>
              <a:rPr lang="nl-NL" dirty="0"/>
              <a:t> </a:t>
            </a:r>
            <a:r>
              <a:rPr lang="nl-NL" dirty="0" err="1"/>
              <a:t>manufacturers</a:t>
            </a:r>
            <a:r>
              <a:rPr lang="nl-NL" dirty="0"/>
              <a:t>, </a:t>
            </a:r>
            <a:r>
              <a:rPr lang="nl-NL" dirty="0" err="1"/>
              <a:t>buyers</a:t>
            </a:r>
            <a:r>
              <a:rPr lang="nl-NL" dirty="0"/>
              <a:t>, regulators, </a:t>
            </a:r>
            <a:r>
              <a:rPr lang="nl-NL" dirty="0" err="1"/>
              <a:t>TOCs</a:t>
            </a:r>
            <a:r>
              <a:rPr lang="nl-NL" dirty="0"/>
              <a:t> </a:t>
            </a:r>
            <a:r>
              <a:rPr lang="nl-NL" dirty="0" err="1"/>
              <a:t>early</a:t>
            </a:r>
            <a:r>
              <a:rPr lang="nl-NL" dirty="0"/>
              <a:t>-on in the </a:t>
            </a:r>
            <a:r>
              <a:rPr lang="nl-NL" dirty="0" err="1"/>
              <a:t>process</a:t>
            </a:r>
            <a:endParaRPr lang="nl-NL" dirty="0"/>
          </a:p>
          <a:p>
            <a:endParaRPr lang="en-GB" dirty="0"/>
          </a:p>
        </p:txBody>
      </p:sp>
      <p:sp>
        <p:nvSpPr>
          <p:cNvPr id="4" name="Slide Number Placeholder 3"/>
          <p:cNvSpPr>
            <a:spLocks noGrp="1"/>
          </p:cNvSpPr>
          <p:nvPr>
            <p:ph type="sldNum" sz="quarter" idx="5"/>
          </p:nvPr>
        </p:nvSpPr>
        <p:spPr/>
        <p:txBody>
          <a:bodyPr/>
          <a:lstStyle/>
          <a:p>
            <a:fld id="{2CCB1BD6-652B-6E4F-9797-CF80B2FBAB9B}" type="slidenum">
              <a:rPr lang="es-ES" smtClean="0"/>
              <a:t>16</a:t>
            </a:fld>
            <a:endParaRPr lang="es-ES"/>
          </a:p>
        </p:txBody>
      </p:sp>
    </p:spTree>
    <p:extLst>
      <p:ext uri="{BB962C8B-B14F-4D97-AF65-F5344CB8AC3E}">
        <p14:creationId xmlns:p14="http://schemas.microsoft.com/office/powerpoint/2010/main" val="4133522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em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emf"/><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emf"/><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0_Event_image">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A1A69C75-405E-3D49-AB50-636B11E2EB1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0" name="Rectángulo 39">
            <a:extLst>
              <a:ext uri="{FF2B5EF4-FFF2-40B4-BE49-F238E27FC236}">
                <a16:creationId xmlns:a16="http://schemas.microsoft.com/office/drawing/2014/main" id="{03096A3C-2CAE-8642-A387-43F5C6B476F6}"/>
              </a:ext>
            </a:extLst>
          </p:cNvPr>
          <p:cNvSpPr/>
          <p:nvPr userDrawn="1"/>
        </p:nvSpPr>
        <p:spPr>
          <a:xfrm>
            <a:off x="1" y="0"/>
            <a:ext cx="36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16 Imagen" descr="Diagonal.png">
            <a:extLst>
              <a:ext uri="{FF2B5EF4-FFF2-40B4-BE49-F238E27FC236}">
                <a16:creationId xmlns:a16="http://schemas.microsoft.com/office/drawing/2014/main" id="{16BB102E-E2A4-4749-B482-291ED6535E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34427" y="3719237"/>
            <a:ext cx="1563627" cy="3139446"/>
          </a:xfrm>
          <a:prstGeom prst="rect">
            <a:avLst/>
          </a:prstGeom>
        </p:spPr>
      </p:pic>
      <p:sp>
        <p:nvSpPr>
          <p:cNvPr id="35" name="Redondear rectángulo de esquina del mismo lado 34">
            <a:extLst>
              <a:ext uri="{FF2B5EF4-FFF2-40B4-BE49-F238E27FC236}">
                <a16:creationId xmlns:a16="http://schemas.microsoft.com/office/drawing/2014/main" id="{EB822455-2059-844B-98A4-F7069DB1C6AB}"/>
              </a:ext>
            </a:extLst>
          </p:cNvPr>
          <p:cNvSpPr/>
          <p:nvPr userDrawn="1"/>
        </p:nvSpPr>
        <p:spPr>
          <a:xfrm rot="5400000">
            <a:off x="5303521" y="571501"/>
            <a:ext cx="982980" cy="11590018"/>
          </a:xfrm>
          <a:prstGeom prst="round2SameRect">
            <a:avLst>
              <a:gd name="adj1" fmla="val 50000"/>
              <a:gd name="adj2" fmla="val 0"/>
            </a:avLst>
          </a:prstGeom>
          <a:solidFill>
            <a:srgbClr val="E98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37" name="Grupo 36">
            <a:extLst>
              <a:ext uri="{FF2B5EF4-FFF2-40B4-BE49-F238E27FC236}">
                <a16:creationId xmlns:a16="http://schemas.microsoft.com/office/drawing/2014/main" id="{7A02D192-654A-A345-9A82-2A3515A21AA0}"/>
              </a:ext>
            </a:extLst>
          </p:cNvPr>
          <p:cNvGrpSpPr/>
          <p:nvPr/>
        </p:nvGrpSpPr>
        <p:grpSpPr>
          <a:xfrm>
            <a:off x="-180756" y="5692140"/>
            <a:ext cx="2760771" cy="994412"/>
            <a:chOff x="-719479" y="5854835"/>
            <a:chExt cx="3429730" cy="994412"/>
          </a:xfrm>
        </p:grpSpPr>
        <p:sp>
          <p:nvSpPr>
            <p:cNvPr id="46" name="Redondear rectángulo de esquina del mismo lado 45">
              <a:extLst>
                <a:ext uri="{FF2B5EF4-FFF2-40B4-BE49-F238E27FC236}">
                  <a16:creationId xmlns:a16="http://schemas.microsoft.com/office/drawing/2014/main" id="{E3B5DF85-22EA-B744-83B5-C7B35A5F89B9}"/>
                </a:ext>
              </a:extLst>
            </p:cNvPr>
            <p:cNvSpPr/>
            <p:nvPr/>
          </p:nvSpPr>
          <p:spPr>
            <a:xfrm rot="5400000">
              <a:off x="646771" y="4785767"/>
              <a:ext cx="697230" cy="3429730"/>
            </a:xfrm>
            <a:prstGeom prst="round2SameRect">
              <a:avLst>
                <a:gd name="adj1" fmla="val 50000"/>
                <a:gd name="adj2" fmla="val 0"/>
              </a:avLst>
            </a:prstGeom>
            <a:noFill/>
            <a:ln w="1397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7" name="Redondear rectángulo de esquina del mismo lado 46">
              <a:extLst>
                <a:ext uri="{FF2B5EF4-FFF2-40B4-BE49-F238E27FC236}">
                  <a16:creationId xmlns:a16="http://schemas.microsoft.com/office/drawing/2014/main" id="{A821B80E-06B1-E349-91DE-4EAB6404F929}"/>
                </a:ext>
              </a:extLst>
            </p:cNvPr>
            <p:cNvSpPr/>
            <p:nvPr/>
          </p:nvSpPr>
          <p:spPr>
            <a:xfrm rot="5400000">
              <a:off x="440003" y="4774608"/>
              <a:ext cx="885261" cy="3045715"/>
            </a:xfrm>
            <a:prstGeom prst="round2SameRect">
              <a:avLst>
                <a:gd name="adj1" fmla="val 50000"/>
                <a:gd name="adj2" fmla="val 0"/>
              </a:avLst>
            </a:prstGeom>
            <a:noFill/>
            <a:ln w="1397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grpSp>
        <p:nvGrpSpPr>
          <p:cNvPr id="52" name="Grupo 51">
            <a:extLst>
              <a:ext uri="{FF2B5EF4-FFF2-40B4-BE49-F238E27FC236}">
                <a16:creationId xmlns:a16="http://schemas.microsoft.com/office/drawing/2014/main" id="{521B54D3-1E79-6548-8595-07B42446AFC5}"/>
              </a:ext>
            </a:extLst>
          </p:cNvPr>
          <p:cNvGrpSpPr/>
          <p:nvPr userDrawn="1"/>
        </p:nvGrpSpPr>
        <p:grpSpPr>
          <a:xfrm>
            <a:off x="5475768" y="6061995"/>
            <a:ext cx="5567012" cy="593214"/>
            <a:chOff x="8109092" y="6069635"/>
            <a:chExt cx="4148253" cy="442033"/>
          </a:xfrm>
        </p:grpSpPr>
        <p:sp>
          <p:nvSpPr>
            <p:cNvPr id="55" name="object 10">
              <a:extLst>
                <a:ext uri="{FF2B5EF4-FFF2-40B4-BE49-F238E27FC236}">
                  <a16:creationId xmlns:a16="http://schemas.microsoft.com/office/drawing/2014/main" id="{980C8000-717D-1C40-90F7-0AD2B08F7826}"/>
                </a:ext>
              </a:extLst>
            </p:cNvPr>
            <p:cNvSpPr/>
            <p:nvPr userDrawn="1"/>
          </p:nvSpPr>
          <p:spPr>
            <a:xfrm>
              <a:off x="8109092" y="6069635"/>
              <a:ext cx="728438" cy="442033"/>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6" name="object 4">
              <a:extLst>
                <a:ext uri="{FF2B5EF4-FFF2-40B4-BE49-F238E27FC236}">
                  <a16:creationId xmlns:a16="http://schemas.microsoft.com/office/drawing/2014/main" id="{628B0BF2-0437-BE45-BA4F-0FFC4F708D87}"/>
                </a:ext>
              </a:extLst>
            </p:cNvPr>
            <p:cNvSpPr/>
            <p:nvPr userDrawn="1"/>
          </p:nvSpPr>
          <p:spPr>
            <a:xfrm>
              <a:off x="9374431" y="6186099"/>
              <a:ext cx="1600382" cy="223887"/>
            </a:xfrm>
            <a:prstGeom prst="rect">
              <a:avLst/>
            </a:prstGeom>
            <a:blipFill>
              <a:blip r:embed="rId5" cstate="print"/>
              <a:stretch>
                <a:fillRect/>
              </a:stretch>
            </a:blipFill>
          </p:spPr>
          <p:txBody>
            <a:bodyPr wrap="square" lIns="0" tIns="0" rIns="0" bIns="0" rtlCol="0"/>
            <a:lstStyle/>
            <a:p>
              <a:endParaRPr/>
            </a:p>
          </p:txBody>
        </p:sp>
        <p:pic>
          <p:nvPicPr>
            <p:cNvPr id="57" name="Imagen 56">
              <a:extLst>
                <a:ext uri="{FF2B5EF4-FFF2-40B4-BE49-F238E27FC236}">
                  <a16:creationId xmlns:a16="http://schemas.microsoft.com/office/drawing/2014/main" id="{BE75787F-E73B-DB4E-BD84-36CB9E8FB8C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383852" y="6177263"/>
              <a:ext cx="873493" cy="268178"/>
            </a:xfrm>
            <a:prstGeom prst="rect">
              <a:avLst/>
            </a:prstGeom>
          </p:spPr>
        </p:pic>
      </p:grpSp>
    </p:spTree>
    <p:extLst>
      <p:ext uri="{BB962C8B-B14F-4D97-AF65-F5344CB8AC3E}">
        <p14:creationId xmlns:p14="http://schemas.microsoft.com/office/powerpoint/2010/main" val="78686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_Title_slide">
    <p:spTree>
      <p:nvGrpSpPr>
        <p:cNvPr id="1" name=""/>
        <p:cNvGrpSpPr/>
        <p:nvPr/>
      </p:nvGrpSpPr>
      <p:grpSpPr>
        <a:xfrm>
          <a:off x="0" y="0"/>
          <a:ext cx="0" cy="0"/>
          <a:chOff x="0" y="0"/>
          <a:chExt cx="0" cy="0"/>
        </a:xfrm>
      </p:grpSpPr>
      <p:sp>
        <p:nvSpPr>
          <p:cNvPr id="40" name="Rectángulo 39">
            <a:extLst>
              <a:ext uri="{FF2B5EF4-FFF2-40B4-BE49-F238E27FC236}">
                <a16:creationId xmlns:a16="http://schemas.microsoft.com/office/drawing/2014/main" id="{03096A3C-2CAE-8642-A387-43F5C6B476F6}"/>
              </a:ext>
            </a:extLst>
          </p:cNvPr>
          <p:cNvSpPr/>
          <p:nvPr userDrawn="1"/>
        </p:nvSpPr>
        <p:spPr>
          <a:xfrm>
            <a:off x="1" y="0"/>
            <a:ext cx="36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ctángulo 40">
            <a:extLst>
              <a:ext uri="{FF2B5EF4-FFF2-40B4-BE49-F238E27FC236}">
                <a16:creationId xmlns:a16="http://schemas.microsoft.com/office/drawing/2014/main" id="{960D3BAC-0921-674A-AC5B-D607C1191030}"/>
              </a:ext>
            </a:extLst>
          </p:cNvPr>
          <p:cNvSpPr/>
          <p:nvPr userDrawn="1"/>
        </p:nvSpPr>
        <p:spPr>
          <a:xfrm>
            <a:off x="11843875" y="0"/>
            <a:ext cx="36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16 Imagen" descr="Diagonal.png">
            <a:extLst>
              <a:ext uri="{FF2B5EF4-FFF2-40B4-BE49-F238E27FC236}">
                <a16:creationId xmlns:a16="http://schemas.microsoft.com/office/drawing/2014/main" id="{16BB102E-E2A4-4749-B482-291ED6535E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4427" y="3719237"/>
            <a:ext cx="1563627" cy="3139446"/>
          </a:xfrm>
          <a:prstGeom prst="rect">
            <a:avLst/>
          </a:prstGeom>
        </p:spPr>
      </p:pic>
      <p:pic>
        <p:nvPicPr>
          <p:cNvPr id="26" name="Imagen 25" descr="Un tren en las vías pasando junto a una carretera&#10;&#10;Descripción generada automáticamente">
            <a:extLst>
              <a:ext uri="{FF2B5EF4-FFF2-40B4-BE49-F238E27FC236}">
                <a16:creationId xmlns:a16="http://schemas.microsoft.com/office/drawing/2014/main" id="{B65DFD50-D27E-534A-95F7-D511CC61E5F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grpSp>
        <p:nvGrpSpPr>
          <p:cNvPr id="24" name="Grupo 23">
            <a:extLst>
              <a:ext uri="{FF2B5EF4-FFF2-40B4-BE49-F238E27FC236}">
                <a16:creationId xmlns:a16="http://schemas.microsoft.com/office/drawing/2014/main" id="{7CE2873F-7F95-8140-9EAA-69B2B8B56EAF}"/>
              </a:ext>
            </a:extLst>
          </p:cNvPr>
          <p:cNvGrpSpPr/>
          <p:nvPr userDrawn="1"/>
        </p:nvGrpSpPr>
        <p:grpSpPr>
          <a:xfrm>
            <a:off x="-102870" y="5661025"/>
            <a:ext cx="12294871" cy="1196975"/>
            <a:chOff x="-102870" y="5661025"/>
            <a:chExt cx="12294871" cy="1196975"/>
          </a:xfrm>
        </p:grpSpPr>
        <p:sp>
          <p:nvSpPr>
            <p:cNvPr id="35" name="Redondear rectángulo de esquina del mismo lado 34">
              <a:extLst>
                <a:ext uri="{FF2B5EF4-FFF2-40B4-BE49-F238E27FC236}">
                  <a16:creationId xmlns:a16="http://schemas.microsoft.com/office/drawing/2014/main" id="{119C50F7-E4F0-2B49-8E10-3326311A8B40}"/>
                </a:ext>
              </a:extLst>
            </p:cNvPr>
            <p:cNvSpPr/>
            <p:nvPr userDrawn="1"/>
          </p:nvSpPr>
          <p:spPr>
            <a:xfrm rot="5400000">
              <a:off x="5303521" y="571501"/>
              <a:ext cx="982980" cy="11590018"/>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6" name="Redondear rectángulo de esquina del mismo lado 35">
              <a:extLst>
                <a:ext uri="{FF2B5EF4-FFF2-40B4-BE49-F238E27FC236}">
                  <a16:creationId xmlns:a16="http://schemas.microsoft.com/office/drawing/2014/main" id="{0B77056D-76D7-1F49-8AA4-4CB955DF1BAA}"/>
                </a:ext>
              </a:extLst>
            </p:cNvPr>
            <p:cNvSpPr/>
            <p:nvPr userDrawn="1"/>
          </p:nvSpPr>
          <p:spPr>
            <a:xfrm rot="16200000">
              <a:off x="10627678" y="5293678"/>
              <a:ext cx="1196975" cy="1931670"/>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7" name="Grupo 36">
              <a:extLst>
                <a:ext uri="{FF2B5EF4-FFF2-40B4-BE49-F238E27FC236}">
                  <a16:creationId xmlns:a16="http://schemas.microsoft.com/office/drawing/2014/main" id="{0608A9B1-4C71-0443-B6C4-A538427CDE01}"/>
                </a:ext>
              </a:extLst>
            </p:cNvPr>
            <p:cNvGrpSpPr/>
            <p:nvPr userDrawn="1"/>
          </p:nvGrpSpPr>
          <p:grpSpPr>
            <a:xfrm>
              <a:off x="-102870" y="5661025"/>
              <a:ext cx="2682886" cy="1196975"/>
              <a:chOff x="0" y="5655749"/>
              <a:chExt cx="2682886" cy="1196975"/>
            </a:xfrm>
          </p:grpSpPr>
          <p:grpSp>
            <p:nvGrpSpPr>
              <p:cNvPr id="53" name="Grupo 52">
                <a:extLst>
                  <a:ext uri="{FF2B5EF4-FFF2-40B4-BE49-F238E27FC236}">
                    <a16:creationId xmlns:a16="http://schemas.microsoft.com/office/drawing/2014/main" id="{E5C036B9-DDFE-714B-8EC6-28976F936BD5}"/>
                  </a:ext>
                </a:extLst>
              </p:cNvPr>
              <p:cNvGrpSpPr/>
              <p:nvPr/>
            </p:nvGrpSpPr>
            <p:grpSpPr>
              <a:xfrm>
                <a:off x="102870" y="5686864"/>
                <a:ext cx="2580016" cy="994413"/>
                <a:chOff x="-494925" y="5854835"/>
                <a:chExt cx="3205177" cy="994413"/>
              </a:xfrm>
            </p:grpSpPr>
            <p:sp>
              <p:nvSpPr>
                <p:cNvPr id="55" name="Redondear rectángulo de esquina del mismo lado 54">
                  <a:extLst>
                    <a:ext uri="{FF2B5EF4-FFF2-40B4-BE49-F238E27FC236}">
                      <a16:creationId xmlns:a16="http://schemas.microsoft.com/office/drawing/2014/main" id="{05F86DE8-28B4-E542-AE41-AC154140BB20}"/>
                    </a:ext>
                  </a:extLst>
                </p:cNvPr>
                <p:cNvSpPr/>
                <p:nvPr/>
              </p:nvSpPr>
              <p:spPr>
                <a:xfrm rot="5400000">
                  <a:off x="759049" y="4898045"/>
                  <a:ext cx="697230" cy="3205176"/>
                </a:xfrm>
                <a:prstGeom prst="round2SameRect">
                  <a:avLst>
                    <a:gd name="adj1" fmla="val 50000"/>
                    <a:gd name="adj2" fmla="val 0"/>
                  </a:avLst>
                </a:prstGeom>
                <a:noFill/>
                <a:ln w="13970">
                  <a:solidFill>
                    <a:srgbClr val="E98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6" name="Redondear rectángulo de esquina del mismo lado 55">
                  <a:extLst>
                    <a:ext uri="{FF2B5EF4-FFF2-40B4-BE49-F238E27FC236}">
                      <a16:creationId xmlns:a16="http://schemas.microsoft.com/office/drawing/2014/main" id="{AF722B8B-E396-9148-BA78-79994632207C}"/>
                    </a:ext>
                  </a:extLst>
                </p:cNvPr>
                <p:cNvSpPr/>
                <p:nvPr/>
              </p:nvSpPr>
              <p:spPr>
                <a:xfrm rot="5400000">
                  <a:off x="512653" y="4847257"/>
                  <a:ext cx="885261" cy="2900417"/>
                </a:xfrm>
                <a:prstGeom prst="round2SameRect">
                  <a:avLst>
                    <a:gd name="adj1" fmla="val 50000"/>
                    <a:gd name="adj2" fmla="val 0"/>
                  </a:avLst>
                </a:prstGeom>
                <a:noFill/>
                <a:ln w="1397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54" name="Redondear rectángulo de esquina del mismo lado 53">
                <a:extLst>
                  <a:ext uri="{FF2B5EF4-FFF2-40B4-BE49-F238E27FC236}">
                    <a16:creationId xmlns:a16="http://schemas.microsoft.com/office/drawing/2014/main" id="{8FFF6926-0BB0-8B4A-8DC0-62F3C6964E01}"/>
                  </a:ext>
                </a:extLst>
              </p:cNvPr>
              <p:cNvSpPr/>
              <p:nvPr userDrawn="1"/>
            </p:nvSpPr>
            <p:spPr>
              <a:xfrm rot="5400000">
                <a:off x="367347" y="5288402"/>
                <a:ext cx="1196975" cy="1931670"/>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42" name="Grupo 41">
              <a:extLst>
                <a:ext uri="{FF2B5EF4-FFF2-40B4-BE49-F238E27FC236}">
                  <a16:creationId xmlns:a16="http://schemas.microsoft.com/office/drawing/2014/main" id="{1DB695D6-65B5-A04F-96C5-2701D751FCBD}"/>
                </a:ext>
              </a:extLst>
            </p:cNvPr>
            <p:cNvGrpSpPr/>
            <p:nvPr userDrawn="1"/>
          </p:nvGrpSpPr>
          <p:grpSpPr>
            <a:xfrm>
              <a:off x="2772226" y="6056350"/>
              <a:ext cx="4074344" cy="567381"/>
              <a:chOff x="2824481" y="310540"/>
              <a:chExt cx="4074344" cy="567381"/>
            </a:xfrm>
          </p:grpSpPr>
          <p:sp>
            <p:nvSpPr>
              <p:cNvPr id="50" name="CuadroTexto 49">
                <a:extLst>
                  <a:ext uri="{FF2B5EF4-FFF2-40B4-BE49-F238E27FC236}">
                    <a16:creationId xmlns:a16="http://schemas.microsoft.com/office/drawing/2014/main" id="{9EFFD84B-1153-3E4C-A454-58E34D41A443}"/>
                  </a:ext>
                </a:extLst>
              </p:cNvPr>
              <p:cNvSpPr txBox="1"/>
              <p:nvPr userDrawn="1"/>
            </p:nvSpPr>
            <p:spPr>
              <a:xfrm>
                <a:off x="2824481" y="310540"/>
                <a:ext cx="3479984" cy="261610"/>
              </a:xfrm>
              <a:prstGeom prst="rect">
                <a:avLst/>
              </a:prstGeom>
              <a:noFill/>
            </p:spPr>
            <p:txBody>
              <a:bodyPr wrap="square" rtlCol="0">
                <a:spAutoFit/>
              </a:bodyPr>
              <a:lstStyle/>
              <a:p>
                <a:pPr>
                  <a:spcAft>
                    <a:spcPts val="600"/>
                  </a:spcAft>
                </a:pPr>
                <a:r>
                  <a:rPr lang="es-ES" sz="1100" b="1" spc="300" dirty="0">
                    <a:solidFill>
                      <a:srgbClr val="006338"/>
                    </a:solidFill>
                    <a:latin typeface="Open Sans" panose="020B0606030504020204" pitchFamily="34" charset="0"/>
                    <a:ea typeface="Open Sans" panose="020B0606030504020204" pitchFamily="34" charset="0"/>
                    <a:cs typeface="Open Sans" panose="020B0606030504020204" pitchFamily="34" charset="0"/>
                  </a:rPr>
                  <a:t>IRSC 2022</a:t>
                </a:r>
              </a:p>
            </p:txBody>
          </p:sp>
          <p:sp>
            <p:nvSpPr>
              <p:cNvPr id="51" name="CuadroTexto 50">
                <a:extLst>
                  <a:ext uri="{FF2B5EF4-FFF2-40B4-BE49-F238E27FC236}">
                    <a16:creationId xmlns:a16="http://schemas.microsoft.com/office/drawing/2014/main" id="{ACA9F628-8FAB-0744-8090-94AA7C02BB4F}"/>
                  </a:ext>
                </a:extLst>
              </p:cNvPr>
              <p:cNvSpPr txBox="1"/>
              <p:nvPr userDrawn="1"/>
            </p:nvSpPr>
            <p:spPr>
              <a:xfrm>
                <a:off x="2824481" y="510902"/>
                <a:ext cx="4074344" cy="215444"/>
              </a:xfrm>
              <a:prstGeom prst="rect">
                <a:avLst/>
              </a:prstGeom>
              <a:noFill/>
            </p:spPr>
            <p:txBody>
              <a:bodyPr wrap="square" rtlCol="0">
                <a:spAutoFit/>
              </a:bodyPr>
              <a:lstStyle/>
              <a:p>
                <a:pPr>
                  <a:spcAft>
                    <a:spcPts val="600"/>
                  </a:spcAft>
                </a:pPr>
                <a:r>
                  <a:rPr lang="es-ES" sz="800" spc="300" dirty="0">
                    <a:solidFill>
                      <a:srgbClr val="006338"/>
                    </a:solidFill>
                    <a:latin typeface="Open Sans" panose="020B0606030504020204" pitchFamily="34" charset="0"/>
                    <a:ea typeface="Open Sans" panose="020B0606030504020204" pitchFamily="34" charset="0"/>
                    <a:cs typeface="Open Sans" panose="020B0606030504020204" pitchFamily="34" charset="0"/>
                  </a:rPr>
                  <a:t>INTERNATIONAL RAILWAY SAFETY COUNCIL</a:t>
                </a:r>
              </a:p>
            </p:txBody>
          </p:sp>
          <p:sp>
            <p:nvSpPr>
              <p:cNvPr id="52" name="CuadroTexto 51">
                <a:extLst>
                  <a:ext uri="{FF2B5EF4-FFF2-40B4-BE49-F238E27FC236}">
                    <a16:creationId xmlns:a16="http://schemas.microsoft.com/office/drawing/2014/main" id="{AC23730B-0B4A-AB44-BA6C-F29B7DD121BF}"/>
                  </a:ext>
                </a:extLst>
              </p:cNvPr>
              <p:cNvSpPr txBox="1"/>
              <p:nvPr userDrawn="1"/>
            </p:nvSpPr>
            <p:spPr>
              <a:xfrm>
                <a:off x="2824481" y="662477"/>
                <a:ext cx="3479984" cy="215444"/>
              </a:xfrm>
              <a:prstGeom prst="rect">
                <a:avLst/>
              </a:prstGeom>
              <a:noFill/>
            </p:spPr>
            <p:txBody>
              <a:bodyPr wrap="square" rtlCol="0">
                <a:spAutoFit/>
              </a:bodyPr>
              <a:lstStyle/>
              <a:p>
                <a:pPr>
                  <a:spcAft>
                    <a:spcPts val="600"/>
                  </a:spcAft>
                </a:pPr>
                <a:r>
                  <a:rPr lang="es-ES" sz="800" b="1" spc="300" dirty="0">
                    <a:solidFill>
                      <a:srgbClr val="E98300"/>
                    </a:solidFill>
                    <a:latin typeface="Open Sans" panose="020B0606030504020204" pitchFamily="34" charset="0"/>
                    <a:ea typeface="Open Sans" panose="020B0606030504020204" pitchFamily="34" charset="0"/>
                    <a:cs typeface="Open Sans" panose="020B0606030504020204" pitchFamily="34" charset="0"/>
                  </a:rPr>
                  <a:t>SEVILLA, OCTOBER 16-21, 2022</a:t>
                </a:r>
              </a:p>
            </p:txBody>
          </p:sp>
        </p:grpSp>
        <p:grpSp>
          <p:nvGrpSpPr>
            <p:cNvPr id="45" name="Grupo 44">
              <a:extLst>
                <a:ext uri="{FF2B5EF4-FFF2-40B4-BE49-F238E27FC236}">
                  <a16:creationId xmlns:a16="http://schemas.microsoft.com/office/drawing/2014/main" id="{C58C2C89-0327-0D4A-AB96-F2082321A19D}"/>
                </a:ext>
              </a:extLst>
            </p:cNvPr>
            <p:cNvGrpSpPr/>
            <p:nvPr userDrawn="1"/>
          </p:nvGrpSpPr>
          <p:grpSpPr>
            <a:xfrm>
              <a:off x="6654799" y="6173855"/>
              <a:ext cx="3320091" cy="374084"/>
              <a:chOff x="8109092" y="6069635"/>
              <a:chExt cx="3923151" cy="442033"/>
            </a:xfrm>
          </p:grpSpPr>
          <p:sp>
            <p:nvSpPr>
              <p:cNvPr id="47" name="object 10">
                <a:extLst>
                  <a:ext uri="{FF2B5EF4-FFF2-40B4-BE49-F238E27FC236}">
                    <a16:creationId xmlns:a16="http://schemas.microsoft.com/office/drawing/2014/main" id="{5C86515A-1813-3C42-808D-0A57C834EF60}"/>
                  </a:ext>
                </a:extLst>
              </p:cNvPr>
              <p:cNvSpPr/>
              <p:nvPr userDrawn="1"/>
            </p:nvSpPr>
            <p:spPr>
              <a:xfrm>
                <a:off x="8109092" y="6069635"/>
                <a:ext cx="728438" cy="442033"/>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8" name="object 4">
                <a:extLst>
                  <a:ext uri="{FF2B5EF4-FFF2-40B4-BE49-F238E27FC236}">
                    <a16:creationId xmlns:a16="http://schemas.microsoft.com/office/drawing/2014/main" id="{5DDAD963-1EA5-ED40-819D-4AFD4C49B497}"/>
                  </a:ext>
                </a:extLst>
              </p:cNvPr>
              <p:cNvSpPr/>
              <p:nvPr userDrawn="1"/>
            </p:nvSpPr>
            <p:spPr>
              <a:xfrm>
                <a:off x="9269383" y="6186099"/>
                <a:ext cx="1600382" cy="223887"/>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pic>
            <p:nvPicPr>
              <p:cNvPr id="49" name="Imagen 48">
                <a:extLst>
                  <a:ext uri="{FF2B5EF4-FFF2-40B4-BE49-F238E27FC236}">
                    <a16:creationId xmlns:a16="http://schemas.microsoft.com/office/drawing/2014/main" id="{25D78E7D-4D18-2342-B665-2ED3A35B30D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158750" y="6177262"/>
                <a:ext cx="873493" cy="268178"/>
              </a:xfrm>
              <a:prstGeom prst="rect">
                <a:avLst/>
              </a:prstGeom>
            </p:spPr>
          </p:pic>
        </p:grpSp>
        <p:pic>
          <p:nvPicPr>
            <p:cNvPr id="46" name="Imagen 45">
              <a:extLst>
                <a:ext uri="{FF2B5EF4-FFF2-40B4-BE49-F238E27FC236}">
                  <a16:creationId xmlns:a16="http://schemas.microsoft.com/office/drawing/2014/main" id="{FAA270E7-ECC2-664B-AB5F-B9B3A005118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42038" y="5922333"/>
              <a:ext cx="1091943" cy="723015"/>
            </a:xfrm>
            <a:prstGeom prst="rect">
              <a:avLst/>
            </a:prstGeom>
          </p:spPr>
        </p:pic>
      </p:grpSp>
    </p:spTree>
    <p:extLst>
      <p:ext uri="{BB962C8B-B14F-4D97-AF65-F5344CB8AC3E}">
        <p14:creationId xmlns:p14="http://schemas.microsoft.com/office/powerpoint/2010/main" val="326125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2_Index_slide">
    <p:spTree>
      <p:nvGrpSpPr>
        <p:cNvPr id="1" name=""/>
        <p:cNvGrpSpPr/>
        <p:nvPr/>
      </p:nvGrpSpPr>
      <p:grpSpPr>
        <a:xfrm>
          <a:off x="0" y="0"/>
          <a:ext cx="0" cy="0"/>
          <a:chOff x="0" y="0"/>
          <a:chExt cx="0" cy="0"/>
        </a:xfrm>
      </p:grpSpPr>
      <p:pic>
        <p:nvPicPr>
          <p:cNvPr id="28" name="Imagen 27" descr="Un tren en las vías pasando junto a una carretera&#10;&#10;Descripción generada automáticamente">
            <a:extLst>
              <a:ext uri="{FF2B5EF4-FFF2-40B4-BE49-F238E27FC236}">
                <a16:creationId xmlns:a16="http://schemas.microsoft.com/office/drawing/2014/main" id="{94859456-01C9-1B48-BA0F-DCF4544B8552}"/>
              </a:ext>
            </a:extLst>
          </p:cNvPr>
          <p:cNvPicPr>
            <a:picLocks noChangeAspect="1"/>
          </p:cNvPicPr>
          <p:nvPr userDrawn="1"/>
        </p:nvPicPr>
        <p:blipFill rotWithShape="1">
          <a:blip r:embed="rId2" cstate="screen">
            <a:duotone>
              <a:schemeClr val="bg2">
                <a:shade val="45000"/>
                <a:satMod val="135000"/>
              </a:schemeClr>
              <a:prstClr val="white"/>
            </a:duotone>
            <a:alphaModFix amt="63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Rectángulo 2">
            <a:extLst>
              <a:ext uri="{FF2B5EF4-FFF2-40B4-BE49-F238E27FC236}">
                <a16:creationId xmlns:a16="http://schemas.microsoft.com/office/drawing/2014/main" id="{FBA71A8F-5E91-1940-AC0E-33550C97960A}"/>
              </a:ext>
            </a:extLst>
          </p:cNvPr>
          <p:cNvSpPr/>
          <p:nvPr userDrawn="1"/>
        </p:nvSpPr>
        <p:spPr>
          <a:xfrm>
            <a:off x="0" y="0"/>
            <a:ext cx="12192000" cy="217170"/>
          </a:xfrm>
          <a:prstGeom prst="rect">
            <a:avLst/>
          </a:prstGeom>
          <a:solidFill>
            <a:srgbClr val="00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Título 10">
            <a:extLst>
              <a:ext uri="{FF2B5EF4-FFF2-40B4-BE49-F238E27FC236}">
                <a16:creationId xmlns:a16="http://schemas.microsoft.com/office/drawing/2014/main" id="{9AB4219F-EE26-9046-856A-685222FE0001}"/>
              </a:ext>
            </a:extLst>
          </p:cNvPr>
          <p:cNvSpPr>
            <a:spLocks noGrp="1"/>
          </p:cNvSpPr>
          <p:nvPr>
            <p:ph type="title" hasCustomPrompt="1"/>
          </p:nvPr>
        </p:nvSpPr>
        <p:spPr>
          <a:xfrm>
            <a:off x="334963" y="335886"/>
            <a:ext cx="11522075" cy="464214"/>
          </a:xfrm>
        </p:spPr>
        <p:txBody>
          <a:bodyPr lIns="288000" tIns="288000" rIns="288000" bIns="288000">
            <a:noAutofit/>
          </a:bodyPr>
          <a:lstStyle>
            <a:lvl1pPr>
              <a:defRPr sz="2000" b="1" i="0">
                <a:solidFill>
                  <a:srgbClr val="006338"/>
                </a:solidFill>
                <a:latin typeface="Open Sans" panose="020B0606030504020204" pitchFamily="34" charset="0"/>
                <a:ea typeface="Open Sans" panose="020B0606030504020204" pitchFamily="34" charset="0"/>
                <a:cs typeface="Open Sans" panose="020B0606030504020204" pitchFamily="34" charset="0"/>
              </a:defRPr>
            </a:lvl1pPr>
          </a:lstStyle>
          <a:p>
            <a:r>
              <a:rPr lang="es-ES" dirty="0"/>
              <a:t>TITLE</a:t>
            </a:r>
          </a:p>
        </p:txBody>
      </p:sp>
      <p:grpSp>
        <p:nvGrpSpPr>
          <p:cNvPr id="23" name="Grupo 22">
            <a:extLst>
              <a:ext uri="{FF2B5EF4-FFF2-40B4-BE49-F238E27FC236}">
                <a16:creationId xmlns:a16="http://schemas.microsoft.com/office/drawing/2014/main" id="{49453719-DE8A-9F4D-B57E-51591C5125B9}"/>
              </a:ext>
            </a:extLst>
          </p:cNvPr>
          <p:cNvGrpSpPr/>
          <p:nvPr userDrawn="1"/>
        </p:nvGrpSpPr>
        <p:grpSpPr>
          <a:xfrm>
            <a:off x="-102870" y="5661025"/>
            <a:ext cx="12294871" cy="1196975"/>
            <a:chOff x="-102870" y="5661025"/>
            <a:chExt cx="12294871" cy="1196975"/>
          </a:xfrm>
        </p:grpSpPr>
        <p:sp>
          <p:nvSpPr>
            <p:cNvPr id="24" name="Redondear rectángulo de esquina del mismo lado 23">
              <a:extLst>
                <a:ext uri="{FF2B5EF4-FFF2-40B4-BE49-F238E27FC236}">
                  <a16:creationId xmlns:a16="http://schemas.microsoft.com/office/drawing/2014/main" id="{5C5AB72D-44B8-4B4C-9DE8-863D2AD7C051}"/>
                </a:ext>
              </a:extLst>
            </p:cNvPr>
            <p:cNvSpPr/>
            <p:nvPr userDrawn="1"/>
          </p:nvSpPr>
          <p:spPr>
            <a:xfrm rot="5400000">
              <a:off x="5303521" y="571501"/>
              <a:ext cx="982980" cy="11590018"/>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Redondear rectángulo de esquina del mismo lado 24">
              <a:extLst>
                <a:ext uri="{FF2B5EF4-FFF2-40B4-BE49-F238E27FC236}">
                  <a16:creationId xmlns:a16="http://schemas.microsoft.com/office/drawing/2014/main" id="{BD0AC41A-0392-0E4D-ADBF-0CBB7194C411}"/>
                </a:ext>
              </a:extLst>
            </p:cNvPr>
            <p:cNvSpPr/>
            <p:nvPr userDrawn="1"/>
          </p:nvSpPr>
          <p:spPr>
            <a:xfrm rot="16200000">
              <a:off x="10627678" y="5293678"/>
              <a:ext cx="1196975" cy="1931670"/>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6" name="Grupo 25">
              <a:extLst>
                <a:ext uri="{FF2B5EF4-FFF2-40B4-BE49-F238E27FC236}">
                  <a16:creationId xmlns:a16="http://schemas.microsoft.com/office/drawing/2014/main" id="{125A388E-3BD8-314A-AC71-18BED7E0B88F}"/>
                </a:ext>
              </a:extLst>
            </p:cNvPr>
            <p:cNvGrpSpPr/>
            <p:nvPr userDrawn="1"/>
          </p:nvGrpSpPr>
          <p:grpSpPr>
            <a:xfrm>
              <a:off x="-102870" y="5661025"/>
              <a:ext cx="2682886" cy="1196975"/>
              <a:chOff x="0" y="5655749"/>
              <a:chExt cx="2682886" cy="1196975"/>
            </a:xfrm>
          </p:grpSpPr>
          <p:grpSp>
            <p:nvGrpSpPr>
              <p:cNvPr id="55" name="Grupo 54">
                <a:extLst>
                  <a:ext uri="{FF2B5EF4-FFF2-40B4-BE49-F238E27FC236}">
                    <a16:creationId xmlns:a16="http://schemas.microsoft.com/office/drawing/2014/main" id="{9D42B86B-005E-6545-920A-475CF573E4D5}"/>
                  </a:ext>
                </a:extLst>
              </p:cNvPr>
              <p:cNvGrpSpPr/>
              <p:nvPr/>
            </p:nvGrpSpPr>
            <p:grpSpPr>
              <a:xfrm>
                <a:off x="102870" y="5686864"/>
                <a:ext cx="2580016" cy="994413"/>
                <a:chOff x="-494925" y="5854835"/>
                <a:chExt cx="3205177" cy="994413"/>
              </a:xfrm>
            </p:grpSpPr>
            <p:sp>
              <p:nvSpPr>
                <p:cNvPr id="57" name="Redondear rectángulo de esquina del mismo lado 56">
                  <a:extLst>
                    <a:ext uri="{FF2B5EF4-FFF2-40B4-BE49-F238E27FC236}">
                      <a16:creationId xmlns:a16="http://schemas.microsoft.com/office/drawing/2014/main" id="{B37ABD45-2EC3-354E-8572-8D9D14EA382A}"/>
                    </a:ext>
                  </a:extLst>
                </p:cNvPr>
                <p:cNvSpPr/>
                <p:nvPr/>
              </p:nvSpPr>
              <p:spPr>
                <a:xfrm rot="5400000">
                  <a:off x="759049" y="4898045"/>
                  <a:ext cx="697230" cy="3205176"/>
                </a:xfrm>
                <a:prstGeom prst="round2SameRect">
                  <a:avLst>
                    <a:gd name="adj1" fmla="val 50000"/>
                    <a:gd name="adj2" fmla="val 0"/>
                  </a:avLst>
                </a:prstGeom>
                <a:noFill/>
                <a:ln w="13970">
                  <a:solidFill>
                    <a:srgbClr val="E98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8" name="Redondear rectángulo de esquina del mismo lado 57">
                  <a:extLst>
                    <a:ext uri="{FF2B5EF4-FFF2-40B4-BE49-F238E27FC236}">
                      <a16:creationId xmlns:a16="http://schemas.microsoft.com/office/drawing/2014/main" id="{8F32E81D-9C4A-BC49-B996-5E7C77ACA2C2}"/>
                    </a:ext>
                  </a:extLst>
                </p:cNvPr>
                <p:cNvSpPr/>
                <p:nvPr/>
              </p:nvSpPr>
              <p:spPr>
                <a:xfrm rot="5400000">
                  <a:off x="512653" y="4847257"/>
                  <a:ext cx="885261" cy="2900417"/>
                </a:xfrm>
                <a:prstGeom prst="round2SameRect">
                  <a:avLst>
                    <a:gd name="adj1" fmla="val 50000"/>
                    <a:gd name="adj2" fmla="val 0"/>
                  </a:avLst>
                </a:prstGeom>
                <a:noFill/>
                <a:ln w="1397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56" name="Redondear rectángulo de esquina del mismo lado 55">
                <a:extLst>
                  <a:ext uri="{FF2B5EF4-FFF2-40B4-BE49-F238E27FC236}">
                    <a16:creationId xmlns:a16="http://schemas.microsoft.com/office/drawing/2014/main" id="{DED4D8AD-2787-764E-B3A8-A40F6A102BFA}"/>
                  </a:ext>
                </a:extLst>
              </p:cNvPr>
              <p:cNvSpPr/>
              <p:nvPr userDrawn="1"/>
            </p:nvSpPr>
            <p:spPr>
              <a:xfrm rot="5400000">
                <a:off x="367347" y="5288402"/>
                <a:ext cx="1196975" cy="1931670"/>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7" name="Grupo 26">
              <a:extLst>
                <a:ext uri="{FF2B5EF4-FFF2-40B4-BE49-F238E27FC236}">
                  <a16:creationId xmlns:a16="http://schemas.microsoft.com/office/drawing/2014/main" id="{9E46E52C-5A76-E746-8132-6EB5D850BFEC}"/>
                </a:ext>
              </a:extLst>
            </p:cNvPr>
            <p:cNvGrpSpPr/>
            <p:nvPr userDrawn="1"/>
          </p:nvGrpSpPr>
          <p:grpSpPr>
            <a:xfrm>
              <a:off x="2772226" y="6056350"/>
              <a:ext cx="4074344" cy="567381"/>
              <a:chOff x="2824481" y="310540"/>
              <a:chExt cx="4074344" cy="567381"/>
            </a:xfrm>
          </p:grpSpPr>
          <p:sp>
            <p:nvSpPr>
              <p:cNvPr id="52" name="CuadroTexto 51">
                <a:extLst>
                  <a:ext uri="{FF2B5EF4-FFF2-40B4-BE49-F238E27FC236}">
                    <a16:creationId xmlns:a16="http://schemas.microsoft.com/office/drawing/2014/main" id="{E510DC35-E850-2B42-9EBD-37C452D21888}"/>
                  </a:ext>
                </a:extLst>
              </p:cNvPr>
              <p:cNvSpPr txBox="1"/>
              <p:nvPr userDrawn="1"/>
            </p:nvSpPr>
            <p:spPr>
              <a:xfrm>
                <a:off x="2824481" y="310540"/>
                <a:ext cx="3479984" cy="261610"/>
              </a:xfrm>
              <a:prstGeom prst="rect">
                <a:avLst/>
              </a:prstGeom>
              <a:noFill/>
            </p:spPr>
            <p:txBody>
              <a:bodyPr wrap="square" rtlCol="0">
                <a:spAutoFit/>
              </a:bodyPr>
              <a:lstStyle/>
              <a:p>
                <a:pPr>
                  <a:spcAft>
                    <a:spcPts val="600"/>
                  </a:spcAft>
                </a:pPr>
                <a:r>
                  <a:rPr lang="es-ES" sz="1100" b="1" spc="300" dirty="0">
                    <a:solidFill>
                      <a:srgbClr val="006338"/>
                    </a:solidFill>
                    <a:latin typeface="Open Sans" panose="020B0606030504020204" pitchFamily="34" charset="0"/>
                    <a:ea typeface="Open Sans" panose="020B0606030504020204" pitchFamily="34" charset="0"/>
                    <a:cs typeface="Open Sans" panose="020B0606030504020204" pitchFamily="34" charset="0"/>
                  </a:rPr>
                  <a:t>IRSC 2022</a:t>
                </a:r>
              </a:p>
            </p:txBody>
          </p:sp>
          <p:sp>
            <p:nvSpPr>
              <p:cNvPr id="53" name="CuadroTexto 52">
                <a:extLst>
                  <a:ext uri="{FF2B5EF4-FFF2-40B4-BE49-F238E27FC236}">
                    <a16:creationId xmlns:a16="http://schemas.microsoft.com/office/drawing/2014/main" id="{7269D429-4AE8-2A42-8408-288BA29F71A3}"/>
                  </a:ext>
                </a:extLst>
              </p:cNvPr>
              <p:cNvSpPr txBox="1"/>
              <p:nvPr userDrawn="1"/>
            </p:nvSpPr>
            <p:spPr>
              <a:xfrm>
                <a:off x="2824481" y="510902"/>
                <a:ext cx="4074344" cy="215444"/>
              </a:xfrm>
              <a:prstGeom prst="rect">
                <a:avLst/>
              </a:prstGeom>
              <a:noFill/>
            </p:spPr>
            <p:txBody>
              <a:bodyPr wrap="square" rtlCol="0">
                <a:spAutoFit/>
              </a:bodyPr>
              <a:lstStyle/>
              <a:p>
                <a:pPr>
                  <a:spcAft>
                    <a:spcPts val="600"/>
                  </a:spcAft>
                </a:pPr>
                <a:r>
                  <a:rPr lang="es-ES" sz="800" spc="300" dirty="0">
                    <a:solidFill>
                      <a:srgbClr val="006338"/>
                    </a:solidFill>
                    <a:latin typeface="Open Sans" panose="020B0606030504020204" pitchFamily="34" charset="0"/>
                    <a:ea typeface="Open Sans" panose="020B0606030504020204" pitchFamily="34" charset="0"/>
                    <a:cs typeface="Open Sans" panose="020B0606030504020204" pitchFamily="34" charset="0"/>
                  </a:rPr>
                  <a:t>INTERNATIONAL RAILWAY SAFETY COUNCIL</a:t>
                </a:r>
              </a:p>
            </p:txBody>
          </p:sp>
          <p:sp>
            <p:nvSpPr>
              <p:cNvPr id="54" name="CuadroTexto 53">
                <a:extLst>
                  <a:ext uri="{FF2B5EF4-FFF2-40B4-BE49-F238E27FC236}">
                    <a16:creationId xmlns:a16="http://schemas.microsoft.com/office/drawing/2014/main" id="{63936D1B-CAC9-7745-ACD5-8980ADFC6C95}"/>
                  </a:ext>
                </a:extLst>
              </p:cNvPr>
              <p:cNvSpPr txBox="1"/>
              <p:nvPr userDrawn="1"/>
            </p:nvSpPr>
            <p:spPr>
              <a:xfrm>
                <a:off x="2824481" y="662477"/>
                <a:ext cx="3479984" cy="215444"/>
              </a:xfrm>
              <a:prstGeom prst="rect">
                <a:avLst/>
              </a:prstGeom>
              <a:noFill/>
            </p:spPr>
            <p:txBody>
              <a:bodyPr wrap="square" rtlCol="0">
                <a:spAutoFit/>
              </a:bodyPr>
              <a:lstStyle/>
              <a:p>
                <a:pPr>
                  <a:spcAft>
                    <a:spcPts val="600"/>
                  </a:spcAft>
                </a:pPr>
                <a:r>
                  <a:rPr lang="es-ES" sz="800" b="1" spc="300" dirty="0">
                    <a:solidFill>
                      <a:srgbClr val="E98300"/>
                    </a:solidFill>
                    <a:latin typeface="Open Sans" panose="020B0606030504020204" pitchFamily="34" charset="0"/>
                    <a:ea typeface="Open Sans" panose="020B0606030504020204" pitchFamily="34" charset="0"/>
                    <a:cs typeface="Open Sans" panose="020B0606030504020204" pitchFamily="34" charset="0"/>
                  </a:rPr>
                  <a:t>SEVILLA, OCTOBER 16-21, 2022</a:t>
                </a:r>
              </a:p>
            </p:txBody>
          </p:sp>
        </p:grpSp>
        <p:grpSp>
          <p:nvGrpSpPr>
            <p:cNvPr id="29" name="Grupo 28">
              <a:extLst>
                <a:ext uri="{FF2B5EF4-FFF2-40B4-BE49-F238E27FC236}">
                  <a16:creationId xmlns:a16="http://schemas.microsoft.com/office/drawing/2014/main" id="{FD4353C0-C48B-BD49-ABA6-412B39AB7D63}"/>
                </a:ext>
              </a:extLst>
            </p:cNvPr>
            <p:cNvGrpSpPr/>
            <p:nvPr userDrawn="1"/>
          </p:nvGrpSpPr>
          <p:grpSpPr>
            <a:xfrm>
              <a:off x="6654799" y="6173855"/>
              <a:ext cx="3320091" cy="374084"/>
              <a:chOff x="8109092" y="6069635"/>
              <a:chExt cx="3923151" cy="442033"/>
            </a:xfrm>
          </p:grpSpPr>
          <p:sp>
            <p:nvSpPr>
              <p:cNvPr id="49" name="object 10">
                <a:extLst>
                  <a:ext uri="{FF2B5EF4-FFF2-40B4-BE49-F238E27FC236}">
                    <a16:creationId xmlns:a16="http://schemas.microsoft.com/office/drawing/2014/main" id="{2C53147C-48E8-E64D-B5C9-5FB6FC8E6D88}"/>
                  </a:ext>
                </a:extLst>
              </p:cNvPr>
              <p:cNvSpPr/>
              <p:nvPr userDrawn="1"/>
            </p:nvSpPr>
            <p:spPr>
              <a:xfrm>
                <a:off x="8109092" y="6069635"/>
                <a:ext cx="728438" cy="442033"/>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0" name="object 4">
                <a:extLst>
                  <a:ext uri="{FF2B5EF4-FFF2-40B4-BE49-F238E27FC236}">
                    <a16:creationId xmlns:a16="http://schemas.microsoft.com/office/drawing/2014/main" id="{FEA4398F-8F77-B04D-897A-A05D9641BF68}"/>
                  </a:ext>
                </a:extLst>
              </p:cNvPr>
              <p:cNvSpPr/>
              <p:nvPr userDrawn="1"/>
            </p:nvSpPr>
            <p:spPr>
              <a:xfrm>
                <a:off x="9269383" y="6186099"/>
                <a:ext cx="1600382" cy="223887"/>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pic>
            <p:nvPicPr>
              <p:cNvPr id="51" name="Imagen 50">
                <a:extLst>
                  <a:ext uri="{FF2B5EF4-FFF2-40B4-BE49-F238E27FC236}">
                    <a16:creationId xmlns:a16="http://schemas.microsoft.com/office/drawing/2014/main" id="{4C03E87E-16F4-534C-9878-176AD3673D4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158750" y="6177262"/>
                <a:ext cx="873493" cy="268178"/>
              </a:xfrm>
              <a:prstGeom prst="rect">
                <a:avLst/>
              </a:prstGeom>
            </p:spPr>
          </p:pic>
        </p:grpSp>
        <p:pic>
          <p:nvPicPr>
            <p:cNvPr id="44" name="Imagen 43">
              <a:extLst>
                <a:ext uri="{FF2B5EF4-FFF2-40B4-BE49-F238E27FC236}">
                  <a16:creationId xmlns:a16="http://schemas.microsoft.com/office/drawing/2014/main" id="{46707617-10F5-E047-BF57-E7DDEDEA8C4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42038" y="5922333"/>
              <a:ext cx="1091943" cy="723015"/>
            </a:xfrm>
            <a:prstGeom prst="rect">
              <a:avLst/>
            </a:prstGeom>
          </p:spPr>
        </p:pic>
      </p:grpSp>
    </p:spTree>
    <p:extLst>
      <p:ext uri="{BB962C8B-B14F-4D97-AF65-F5344CB8AC3E}">
        <p14:creationId xmlns:p14="http://schemas.microsoft.com/office/powerpoint/2010/main" val="180416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407" userDrawn="1">
          <p15:clr>
            <a:srgbClr val="FBAE40"/>
          </p15:clr>
        </p15:guide>
        <p15:guide id="2" pos="211" userDrawn="1">
          <p15:clr>
            <a:srgbClr val="FBAE40"/>
          </p15:clr>
        </p15:guide>
        <p15:guide id="3" pos="7469" userDrawn="1">
          <p15:clr>
            <a:srgbClr val="FBAE40"/>
          </p15:clr>
        </p15:guide>
        <p15:guide id="4" orient="horz" pos="216" userDrawn="1">
          <p15:clr>
            <a:srgbClr val="FBAE40"/>
          </p15:clr>
        </p15:guide>
        <p15:guide id="5" orient="horz" pos="50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3_Content_slide_B">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FBA71A8F-5E91-1940-AC0E-33550C97960A}"/>
              </a:ext>
            </a:extLst>
          </p:cNvPr>
          <p:cNvSpPr/>
          <p:nvPr userDrawn="1"/>
        </p:nvSpPr>
        <p:spPr>
          <a:xfrm>
            <a:off x="0" y="0"/>
            <a:ext cx="12192000" cy="217170"/>
          </a:xfrm>
          <a:prstGeom prst="rect">
            <a:avLst/>
          </a:prstGeom>
          <a:solidFill>
            <a:srgbClr val="00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 name="Grupo 1">
            <a:extLst>
              <a:ext uri="{FF2B5EF4-FFF2-40B4-BE49-F238E27FC236}">
                <a16:creationId xmlns:a16="http://schemas.microsoft.com/office/drawing/2014/main" id="{F12CBBBA-09E0-8840-A76F-E912E5DDFBF5}"/>
              </a:ext>
            </a:extLst>
          </p:cNvPr>
          <p:cNvGrpSpPr/>
          <p:nvPr userDrawn="1"/>
        </p:nvGrpSpPr>
        <p:grpSpPr>
          <a:xfrm>
            <a:off x="-102870" y="5661025"/>
            <a:ext cx="12294871" cy="1196975"/>
            <a:chOff x="-102870" y="5661025"/>
            <a:chExt cx="12294871" cy="1196975"/>
          </a:xfrm>
        </p:grpSpPr>
        <p:sp>
          <p:nvSpPr>
            <p:cNvPr id="29" name="Redondear rectángulo de esquina del mismo lado 28">
              <a:extLst>
                <a:ext uri="{FF2B5EF4-FFF2-40B4-BE49-F238E27FC236}">
                  <a16:creationId xmlns:a16="http://schemas.microsoft.com/office/drawing/2014/main" id="{27467E64-9A20-2B44-B22F-C4D66DCC846D}"/>
                </a:ext>
              </a:extLst>
            </p:cNvPr>
            <p:cNvSpPr/>
            <p:nvPr userDrawn="1"/>
          </p:nvSpPr>
          <p:spPr>
            <a:xfrm rot="5400000">
              <a:off x="5303521" y="571501"/>
              <a:ext cx="982980" cy="11590018"/>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3" name="Redondear rectángulo de esquina del mismo lado 22">
              <a:extLst>
                <a:ext uri="{FF2B5EF4-FFF2-40B4-BE49-F238E27FC236}">
                  <a16:creationId xmlns:a16="http://schemas.microsoft.com/office/drawing/2014/main" id="{2E326D4D-DC4E-2A42-AB56-B3C0D55613D8}"/>
                </a:ext>
              </a:extLst>
            </p:cNvPr>
            <p:cNvSpPr/>
            <p:nvPr userDrawn="1"/>
          </p:nvSpPr>
          <p:spPr>
            <a:xfrm rot="16200000">
              <a:off x="10627678" y="5293678"/>
              <a:ext cx="1196975" cy="1931670"/>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0" name="Grupo 29">
              <a:extLst>
                <a:ext uri="{FF2B5EF4-FFF2-40B4-BE49-F238E27FC236}">
                  <a16:creationId xmlns:a16="http://schemas.microsoft.com/office/drawing/2014/main" id="{DB0AABD1-E8B8-EC40-A81E-B1920203912B}"/>
                </a:ext>
              </a:extLst>
            </p:cNvPr>
            <p:cNvGrpSpPr/>
            <p:nvPr userDrawn="1"/>
          </p:nvGrpSpPr>
          <p:grpSpPr>
            <a:xfrm>
              <a:off x="-102870" y="5661025"/>
              <a:ext cx="2682886" cy="1196975"/>
              <a:chOff x="0" y="5655749"/>
              <a:chExt cx="2682886" cy="1196975"/>
            </a:xfrm>
          </p:grpSpPr>
          <p:grpSp>
            <p:nvGrpSpPr>
              <p:cNvPr id="42" name="Grupo 41">
                <a:extLst>
                  <a:ext uri="{FF2B5EF4-FFF2-40B4-BE49-F238E27FC236}">
                    <a16:creationId xmlns:a16="http://schemas.microsoft.com/office/drawing/2014/main" id="{0DBD872C-177B-D945-99F3-014AE22A6D73}"/>
                  </a:ext>
                </a:extLst>
              </p:cNvPr>
              <p:cNvGrpSpPr/>
              <p:nvPr/>
            </p:nvGrpSpPr>
            <p:grpSpPr>
              <a:xfrm>
                <a:off x="102870" y="5686864"/>
                <a:ext cx="2580016" cy="994413"/>
                <a:chOff x="-494925" y="5854835"/>
                <a:chExt cx="3205177" cy="994413"/>
              </a:xfrm>
            </p:grpSpPr>
            <p:sp>
              <p:nvSpPr>
                <p:cNvPr id="44" name="Redondear rectángulo de esquina del mismo lado 43">
                  <a:extLst>
                    <a:ext uri="{FF2B5EF4-FFF2-40B4-BE49-F238E27FC236}">
                      <a16:creationId xmlns:a16="http://schemas.microsoft.com/office/drawing/2014/main" id="{8B2C33F9-CBD1-E24B-93A4-C718CFABCB68}"/>
                    </a:ext>
                  </a:extLst>
                </p:cNvPr>
                <p:cNvSpPr/>
                <p:nvPr/>
              </p:nvSpPr>
              <p:spPr>
                <a:xfrm rot="5400000">
                  <a:off x="759049" y="4898045"/>
                  <a:ext cx="697230" cy="3205176"/>
                </a:xfrm>
                <a:prstGeom prst="round2SameRect">
                  <a:avLst>
                    <a:gd name="adj1" fmla="val 50000"/>
                    <a:gd name="adj2" fmla="val 0"/>
                  </a:avLst>
                </a:prstGeom>
                <a:noFill/>
                <a:ln w="13970">
                  <a:solidFill>
                    <a:srgbClr val="E98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5" name="Redondear rectángulo de esquina del mismo lado 44">
                  <a:extLst>
                    <a:ext uri="{FF2B5EF4-FFF2-40B4-BE49-F238E27FC236}">
                      <a16:creationId xmlns:a16="http://schemas.microsoft.com/office/drawing/2014/main" id="{1AF70714-8BF8-7647-8667-86CB6D9D5F33}"/>
                    </a:ext>
                  </a:extLst>
                </p:cNvPr>
                <p:cNvSpPr/>
                <p:nvPr/>
              </p:nvSpPr>
              <p:spPr>
                <a:xfrm rot="5400000">
                  <a:off x="512653" y="4847257"/>
                  <a:ext cx="885261" cy="2900417"/>
                </a:xfrm>
                <a:prstGeom prst="round2SameRect">
                  <a:avLst>
                    <a:gd name="adj1" fmla="val 50000"/>
                    <a:gd name="adj2" fmla="val 0"/>
                  </a:avLst>
                </a:prstGeom>
                <a:noFill/>
                <a:ln w="1397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43" name="Redondear rectángulo de esquina del mismo lado 42">
                <a:extLst>
                  <a:ext uri="{FF2B5EF4-FFF2-40B4-BE49-F238E27FC236}">
                    <a16:creationId xmlns:a16="http://schemas.microsoft.com/office/drawing/2014/main" id="{C6CC7CB3-BDC0-7746-B9FD-CF7C112105EC}"/>
                  </a:ext>
                </a:extLst>
              </p:cNvPr>
              <p:cNvSpPr/>
              <p:nvPr userDrawn="1"/>
            </p:nvSpPr>
            <p:spPr>
              <a:xfrm rot="5400000">
                <a:off x="367347" y="5288402"/>
                <a:ext cx="1196975" cy="1931670"/>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1" name="Grupo 30">
              <a:extLst>
                <a:ext uri="{FF2B5EF4-FFF2-40B4-BE49-F238E27FC236}">
                  <a16:creationId xmlns:a16="http://schemas.microsoft.com/office/drawing/2014/main" id="{92D04893-3B26-BA4F-B28C-70E117B29774}"/>
                </a:ext>
              </a:extLst>
            </p:cNvPr>
            <p:cNvGrpSpPr/>
            <p:nvPr userDrawn="1"/>
          </p:nvGrpSpPr>
          <p:grpSpPr>
            <a:xfrm>
              <a:off x="2772226" y="6056350"/>
              <a:ext cx="4074344" cy="567381"/>
              <a:chOff x="2824481" y="310540"/>
              <a:chExt cx="4074344" cy="567381"/>
            </a:xfrm>
          </p:grpSpPr>
          <p:sp>
            <p:nvSpPr>
              <p:cNvPr id="39" name="CuadroTexto 38">
                <a:extLst>
                  <a:ext uri="{FF2B5EF4-FFF2-40B4-BE49-F238E27FC236}">
                    <a16:creationId xmlns:a16="http://schemas.microsoft.com/office/drawing/2014/main" id="{687CDAFB-4461-1842-BA0C-B1918B1CE346}"/>
                  </a:ext>
                </a:extLst>
              </p:cNvPr>
              <p:cNvSpPr txBox="1"/>
              <p:nvPr userDrawn="1"/>
            </p:nvSpPr>
            <p:spPr>
              <a:xfrm>
                <a:off x="2824481" y="310540"/>
                <a:ext cx="3479984" cy="261610"/>
              </a:xfrm>
              <a:prstGeom prst="rect">
                <a:avLst/>
              </a:prstGeom>
              <a:noFill/>
            </p:spPr>
            <p:txBody>
              <a:bodyPr wrap="square" rtlCol="0">
                <a:spAutoFit/>
              </a:bodyPr>
              <a:lstStyle/>
              <a:p>
                <a:pPr>
                  <a:spcAft>
                    <a:spcPts val="600"/>
                  </a:spcAft>
                </a:pPr>
                <a:r>
                  <a:rPr lang="es-ES" sz="1100" b="1" spc="300" dirty="0">
                    <a:solidFill>
                      <a:srgbClr val="006338"/>
                    </a:solidFill>
                    <a:latin typeface="Open Sans" panose="020B0606030504020204" pitchFamily="34" charset="0"/>
                    <a:ea typeface="Open Sans" panose="020B0606030504020204" pitchFamily="34" charset="0"/>
                    <a:cs typeface="Open Sans" panose="020B0606030504020204" pitchFamily="34" charset="0"/>
                  </a:rPr>
                  <a:t>IRSC 2022</a:t>
                </a:r>
              </a:p>
            </p:txBody>
          </p:sp>
          <p:sp>
            <p:nvSpPr>
              <p:cNvPr id="40" name="CuadroTexto 39">
                <a:extLst>
                  <a:ext uri="{FF2B5EF4-FFF2-40B4-BE49-F238E27FC236}">
                    <a16:creationId xmlns:a16="http://schemas.microsoft.com/office/drawing/2014/main" id="{4D5913F8-F507-8B47-8984-6CBCAFC04E86}"/>
                  </a:ext>
                </a:extLst>
              </p:cNvPr>
              <p:cNvSpPr txBox="1"/>
              <p:nvPr userDrawn="1"/>
            </p:nvSpPr>
            <p:spPr>
              <a:xfrm>
                <a:off x="2824481" y="510902"/>
                <a:ext cx="4074344" cy="215444"/>
              </a:xfrm>
              <a:prstGeom prst="rect">
                <a:avLst/>
              </a:prstGeom>
              <a:noFill/>
            </p:spPr>
            <p:txBody>
              <a:bodyPr wrap="square" rtlCol="0">
                <a:spAutoFit/>
              </a:bodyPr>
              <a:lstStyle/>
              <a:p>
                <a:pPr>
                  <a:spcAft>
                    <a:spcPts val="600"/>
                  </a:spcAft>
                </a:pPr>
                <a:r>
                  <a:rPr lang="es-ES" sz="800" spc="300" dirty="0">
                    <a:solidFill>
                      <a:srgbClr val="006338"/>
                    </a:solidFill>
                    <a:latin typeface="Open Sans" panose="020B0606030504020204" pitchFamily="34" charset="0"/>
                    <a:ea typeface="Open Sans" panose="020B0606030504020204" pitchFamily="34" charset="0"/>
                    <a:cs typeface="Open Sans" panose="020B0606030504020204" pitchFamily="34" charset="0"/>
                  </a:rPr>
                  <a:t>INTERNATIONAL RAILWAY SAFETY COUNCIL</a:t>
                </a:r>
              </a:p>
            </p:txBody>
          </p:sp>
          <p:sp>
            <p:nvSpPr>
              <p:cNvPr id="41" name="CuadroTexto 40">
                <a:extLst>
                  <a:ext uri="{FF2B5EF4-FFF2-40B4-BE49-F238E27FC236}">
                    <a16:creationId xmlns:a16="http://schemas.microsoft.com/office/drawing/2014/main" id="{CB276B82-0B15-7B4D-B07D-1AD68CB4BFD4}"/>
                  </a:ext>
                </a:extLst>
              </p:cNvPr>
              <p:cNvSpPr txBox="1"/>
              <p:nvPr userDrawn="1"/>
            </p:nvSpPr>
            <p:spPr>
              <a:xfrm>
                <a:off x="2824481" y="662477"/>
                <a:ext cx="3479984" cy="215444"/>
              </a:xfrm>
              <a:prstGeom prst="rect">
                <a:avLst/>
              </a:prstGeom>
              <a:noFill/>
            </p:spPr>
            <p:txBody>
              <a:bodyPr wrap="square" rtlCol="0">
                <a:spAutoFit/>
              </a:bodyPr>
              <a:lstStyle/>
              <a:p>
                <a:pPr>
                  <a:spcAft>
                    <a:spcPts val="600"/>
                  </a:spcAft>
                </a:pPr>
                <a:r>
                  <a:rPr lang="es-ES" sz="800" b="1" spc="300" dirty="0">
                    <a:solidFill>
                      <a:srgbClr val="E98300"/>
                    </a:solidFill>
                    <a:latin typeface="Open Sans" panose="020B0606030504020204" pitchFamily="34" charset="0"/>
                    <a:ea typeface="Open Sans" panose="020B0606030504020204" pitchFamily="34" charset="0"/>
                    <a:cs typeface="Open Sans" panose="020B0606030504020204" pitchFamily="34" charset="0"/>
                  </a:rPr>
                  <a:t>SEVILLA, OCTOBER 16-21, 2022</a:t>
                </a:r>
              </a:p>
            </p:txBody>
          </p:sp>
        </p:grpSp>
        <p:grpSp>
          <p:nvGrpSpPr>
            <p:cNvPr id="32" name="Grupo 31">
              <a:extLst>
                <a:ext uri="{FF2B5EF4-FFF2-40B4-BE49-F238E27FC236}">
                  <a16:creationId xmlns:a16="http://schemas.microsoft.com/office/drawing/2014/main" id="{302A3859-9F19-B946-9897-84144494EC88}"/>
                </a:ext>
              </a:extLst>
            </p:cNvPr>
            <p:cNvGrpSpPr/>
            <p:nvPr userDrawn="1"/>
          </p:nvGrpSpPr>
          <p:grpSpPr>
            <a:xfrm>
              <a:off x="6654799" y="6173855"/>
              <a:ext cx="3320091" cy="374084"/>
              <a:chOff x="8109092" y="6069635"/>
              <a:chExt cx="3923151" cy="442033"/>
            </a:xfrm>
          </p:grpSpPr>
          <p:sp>
            <p:nvSpPr>
              <p:cNvPr id="36" name="object 10">
                <a:extLst>
                  <a:ext uri="{FF2B5EF4-FFF2-40B4-BE49-F238E27FC236}">
                    <a16:creationId xmlns:a16="http://schemas.microsoft.com/office/drawing/2014/main" id="{3881F4FE-99E3-514C-8E33-3BBAE171B507}"/>
                  </a:ext>
                </a:extLst>
              </p:cNvPr>
              <p:cNvSpPr/>
              <p:nvPr userDrawn="1"/>
            </p:nvSpPr>
            <p:spPr>
              <a:xfrm>
                <a:off x="8109092" y="6069635"/>
                <a:ext cx="728438" cy="44203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7" name="object 4">
                <a:extLst>
                  <a:ext uri="{FF2B5EF4-FFF2-40B4-BE49-F238E27FC236}">
                    <a16:creationId xmlns:a16="http://schemas.microsoft.com/office/drawing/2014/main" id="{F2B91247-DB7F-1645-B972-CC524B7F4299}"/>
                  </a:ext>
                </a:extLst>
              </p:cNvPr>
              <p:cNvSpPr/>
              <p:nvPr userDrawn="1"/>
            </p:nvSpPr>
            <p:spPr>
              <a:xfrm>
                <a:off x="9269383" y="6186099"/>
                <a:ext cx="1600382" cy="223887"/>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pic>
            <p:nvPicPr>
              <p:cNvPr id="38" name="Imagen 37">
                <a:extLst>
                  <a:ext uri="{FF2B5EF4-FFF2-40B4-BE49-F238E27FC236}">
                    <a16:creationId xmlns:a16="http://schemas.microsoft.com/office/drawing/2014/main" id="{AF76DCA8-93CE-5247-8A6A-4F5E1998197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158750" y="6177262"/>
                <a:ext cx="873493" cy="268178"/>
              </a:xfrm>
              <a:prstGeom prst="rect">
                <a:avLst/>
              </a:prstGeom>
            </p:spPr>
          </p:pic>
        </p:grpSp>
        <p:pic>
          <p:nvPicPr>
            <p:cNvPr id="33" name="Imagen 32">
              <a:extLst>
                <a:ext uri="{FF2B5EF4-FFF2-40B4-BE49-F238E27FC236}">
                  <a16:creationId xmlns:a16="http://schemas.microsoft.com/office/drawing/2014/main" id="{2B83B11B-860D-B34C-BD80-01FF47A5DB8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42038" y="5922333"/>
              <a:ext cx="1091943" cy="723015"/>
            </a:xfrm>
            <a:prstGeom prst="rect">
              <a:avLst/>
            </a:prstGeom>
          </p:spPr>
        </p:pic>
      </p:grpSp>
      <p:sp>
        <p:nvSpPr>
          <p:cNvPr id="4" name="Título 3">
            <a:extLst>
              <a:ext uri="{FF2B5EF4-FFF2-40B4-BE49-F238E27FC236}">
                <a16:creationId xmlns:a16="http://schemas.microsoft.com/office/drawing/2014/main" id="{3494B9D4-F93F-734C-8899-A878EC077391}"/>
              </a:ext>
            </a:extLst>
          </p:cNvPr>
          <p:cNvSpPr>
            <a:spLocks noGrp="1"/>
          </p:cNvSpPr>
          <p:nvPr>
            <p:ph type="title" hasCustomPrompt="1"/>
          </p:nvPr>
        </p:nvSpPr>
        <p:spPr>
          <a:xfrm>
            <a:off x="334963" y="342901"/>
            <a:ext cx="11522075" cy="457199"/>
          </a:xfrm>
        </p:spPr>
        <p:txBody>
          <a:bodyPr lIns="288000" tIns="288000" rIns="288000" bIns="288000">
            <a:noAutofit/>
          </a:bodyPr>
          <a:lstStyle>
            <a:lvl1pPr>
              <a:defRPr sz="2000" b="1" spc="0">
                <a:solidFill>
                  <a:srgbClr val="006338"/>
                </a:solidFill>
                <a:latin typeface="Open Sans" panose="020B0606030504020204" pitchFamily="34" charset="0"/>
                <a:ea typeface="Open Sans" panose="020B0606030504020204" pitchFamily="34" charset="0"/>
                <a:cs typeface="Open Sans" panose="020B0606030504020204" pitchFamily="34" charset="0"/>
              </a:defRPr>
            </a:lvl1pPr>
          </a:lstStyle>
          <a:p>
            <a:r>
              <a:rPr lang="es-ES" dirty="0"/>
              <a:t>TITLE</a:t>
            </a:r>
          </a:p>
        </p:txBody>
      </p:sp>
    </p:spTree>
    <p:extLst>
      <p:ext uri="{BB962C8B-B14F-4D97-AF65-F5344CB8AC3E}">
        <p14:creationId xmlns:p14="http://schemas.microsoft.com/office/powerpoint/2010/main" val="68227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407" userDrawn="1">
          <p15:clr>
            <a:srgbClr val="FBAE40"/>
          </p15:clr>
        </p15:guide>
        <p15:guide id="2" pos="211" userDrawn="1">
          <p15:clr>
            <a:srgbClr val="FBAE40"/>
          </p15:clr>
        </p15:guide>
        <p15:guide id="3" pos="7469" userDrawn="1">
          <p15:clr>
            <a:srgbClr val="FBAE40"/>
          </p15:clr>
        </p15:guide>
        <p15:guide id="4" orient="horz" pos="216" userDrawn="1">
          <p15:clr>
            <a:srgbClr val="FBAE40"/>
          </p15:clr>
        </p15:guide>
        <p15:guide id="5" orient="horz" pos="504" userDrawn="1">
          <p15:clr>
            <a:srgbClr val="FBAE40"/>
          </p15:clr>
        </p15:guide>
        <p15:guide id="6" orient="horz" pos="6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4_Content_slide_A">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FBA71A8F-5E91-1940-AC0E-33550C97960A}"/>
              </a:ext>
            </a:extLst>
          </p:cNvPr>
          <p:cNvSpPr/>
          <p:nvPr userDrawn="1"/>
        </p:nvSpPr>
        <p:spPr>
          <a:xfrm>
            <a:off x="0" y="0"/>
            <a:ext cx="12192000" cy="217170"/>
          </a:xfrm>
          <a:prstGeom prst="rect">
            <a:avLst/>
          </a:prstGeom>
          <a:solidFill>
            <a:srgbClr val="006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Título 5">
            <a:extLst>
              <a:ext uri="{FF2B5EF4-FFF2-40B4-BE49-F238E27FC236}">
                <a16:creationId xmlns:a16="http://schemas.microsoft.com/office/drawing/2014/main" id="{4864670B-8BD9-BD4C-8ED0-242779E6DE19}"/>
              </a:ext>
            </a:extLst>
          </p:cNvPr>
          <p:cNvSpPr>
            <a:spLocks noGrp="1"/>
          </p:cNvSpPr>
          <p:nvPr>
            <p:ph type="title" hasCustomPrompt="1"/>
          </p:nvPr>
        </p:nvSpPr>
        <p:spPr>
          <a:xfrm>
            <a:off x="334963" y="342901"/>
            <a:ext cx="11522075" cy="457199"/>
          </a:xfrm>
        </p:spPr>
        <p:txBody>
          <a:bodyPr lIns="288000" tIns="288000" rIns="288000" bIns="288000" anchor="ctr">
            <a:noAutofit/>
          </a:bodyPr>
          <a:lstStyle>
            <a:lvl1pPr>
              <a:defRPr sz="2000" b="1" i="0">
                <a:solidFill>
                  <a:srgbClr val="006338"/>
                </a:solidFill>
                <a:latin typeface="Open Sans" panose="020B0606030504020204" pitchFamily="34" charset="0"/>
                <a:ea typeface="Open Sans" panose="020B0606030504020204" pitchFamily="34" charset="0"/>
                <a:cs typeface="Open Sans" panose="020B0606030504020204" pitchFamily="34" charset="0"/>
              </a:defRPr>
            </a:lvl1pPr>
          </a:lstStyle>
          <a:p>
            <a:r>
              <a:rPr lang="es-ES" dirty="0"/>
              <a:t>TITLE</a:t>
            </a:r>
          </a:p>
        </p:txBody>
      </p:sp>
      <p:sp>
        <p:nvSpPr>
          <p:cNvPr id="8" name="Marcador de texto 7">
            <a:extLst>
              <a:ext uri="{FF2B5EF4-FFF2-40B4-BE49-F238E27FC236}">
                <a16:creationId xmlns:a16="http://schemas.microsoft.com/office/drawing/2014/main" id="{3A396C4C-82E6-D449-9C9D-07BDE1EF0EEE}"/>
              </a:ext>
            </a:extLst>
          </p:cNvPr>
          <p:cNvSpPr>
            <a:spLocks noGrp="1"/>
          </p:cNvSpPr>
          <p:nvPr>
            <p:ph type="body" sz="quarter" idx="10"/>
          </p:nvPr>
        </p:nvSpPr>
        <p:spPr>
          <a:xfrm>
            <a:off x="334963" y="1031875"/>
            <a:ext cx="5365750" cy="4376738"/>
          </a:xfrm>
        </p:spPr>
        <p:txBody>
          <a:bodyPr lIns="288000" tIns="288000" rIns="288000" bIns="288000">
            <a:noAutofit/>
          </a:bodyPr>
          <a:lstStyle>
            <a:lvl1pPr>
              <a:lnSpc>
                <a:spcPct val="100000"/>
              </a:lnSpc>
              <a:spcBef>
                <a:spcPts val="600"/>
              </a:spcBef>
              <a:spcAft>
                <a:spcPts val="600"/>
              </a:spcAft>
              <a:buClr>
                <a:srgbClr val="006338"/>
              </a:buClr>
              <a:defRPr sz="16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nSpc>
                <a:spcPct val="100000"/>
              </a:lnSpc>
              <a:spcBef>
                <a:spcPts val="600"/>
              </a:spcBef>
              <a:spcAft>
                <a:spcPts val="600"/>
              </a:spcAft>
              <a:buClr>
                <a:srgbClr val="E98300"/>
              </a:buClr>
              <a:buFont typeface="Courier New" panose="02070309020205020404" pitchFamily="49" charset="0"/>
              <a:buChar char="o"/>
              <a:defRPr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nSpc>
                <a:spcPct val="100000"/>
              </a:lnSpc>
              <a:spcBef>
                <a:spcPts val="600"/>
              </a:spcBef>
              <a:spcAft>
                <a:spcPts val="600"/>
              </a:spcAft>
              <a:buClr>
                <a:srgbClr val="E98300"/>
              </a:buClr>
              <a:buFont typeface="Wingdings" pitchFamily="2" charset="2"/>
              <a:buChar char="§"/>
              <a:defRPr sz="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nSpc>
                <a:spcPct val="100000"/>
              </a:lnSpc>
              <a:spcBef>
                <a:spcPts val="600"/>
              </a:spcBef>
              <a:spcAft>
                <a:spcPts val="600"/>
              </a:spcAft>
              <a:buClr>
                <a:srgbClr val="E98300"/>
              </a:buClr>
              <a:buFont typeface="Wingdings" pitchFamily="2" charset="2"/>
              <a:buChar char="ü"/>
              <a:defRPr sz="11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a:lnSpc>
                <a:spcPct val="100000"/>
              </a:lnSpc>
              <a:spcBef>
                <a:spcPts val="600"/>
              </a:spcBef>
              <a:spcAft>
                <a:spcPts val="600"/>
              </a:spcAft>
              <a:buClr>
                <a:srgbClr val="006338"/>
              </a:buClr>
              <a:defRPr sz="11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p:txBody>
      </p:sp>
      <p:sp>
        <p:nvSpPr>
          <p:cNvPr id="27" name="Marcador de texto 7">
            <a:extLst>
              <a:ext uri="{FF2B5EF4-FFF2-40B4-BE49-F238E27FC236}">
                <a16:creationId xmlns:a16="http://schemas.microsoft.com/office/drawing/2014/main" id="{C2965C6E-F779-9D49-ABEE-639E5C2BF730}"/>
              </a:ext>
            </a:extLst>
          </p:cNvPr>
          <p:cNvSpPr>
            <a:spLocks noGrp="1"/>
          </p:cNvSpPr>
          <p:nvPr>
            <p:ph type="body" sz="quarter" idx="11"/>
          </p:nvPr>
        </p:nvSpPr>
        <p:spPr>
          <a:xfrm>
            <a:off x="6456363" y="1031875"/>
            <a:ext cx="5400675" cy="4376738"/>
          </a:xfrm>
        </p:spPr>
        <p:txBody>
          <a:bodyPr lIns="288000" tIns="288000" rIns="288000" bIns="288000">
            <a:noAutofit/>
          </a:bodyPr>
          <a:lstStyle>
            <a:lvl1pPr marL="0" indent="0">
              <a:lnSpc>
                <a:spcPct val="100000"/>
              </a:lnSpc>
              <a:spcBef>
                <a:spcPts val="600"/>
              </a:spcBef>
              <a:spcAft>
                <a:spcPts val="600"/>
              </a:spcAft>
              <a:buClr>
                <a:srgbClr val="006338"/>
              </a:buClr>
              <a:buNone/>
              <a:defRPr sz="16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nSpc>
                <a:spcPct val="100000"/>
              </a:lnSpc>
              <a:spcBef>
                <a:spcPts val="600"/>
              </a:spcBef>
              <a:spcAft>
                <a:spcPts val="600"/>
              </a:spcAft>
              <a:buClr>
                <a:srgbClr val="006338"/>
              </a:buClr>
              <a:buNone/>
              <a:defRPr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914400" indent="0">
              <a:lnSpc>
                <a:spcPct val="100000"/>
              </a:lnSpc>
              <a:spcBef>
                <a:spcPts val="600"/>
              </a:spcBef>
              <a:spcAft>
                <a:spcPts val="600"/>
              </a:spcAft>
              <a:buClr>
                <a:srgbClr val="006338"/>
              </a:buClr>
              <a:buNone/>
              <a:defRPr sz="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371600" indent="0">
              <a:lnSpc>
                <a:spcPct val="100000"/>
              </a:lnSpc>
              <a:spcBef>
                <a:spcPts val="600"/>
              </a:spcBef>
              <a:spcAft>
                <a:spcPts val="600"/>
              </a:spcAft>
              <a:buClr>
                <a:srgbClr val="006338"/>
              </a:buClr>
              <a:buNone/>
              <a:defRPr sz="11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0">
              <a:lnSpc>
                <a:spcPct val="100000"/>
              </a:lnSpc>
              <a:spcBef>
                <a:spcPts val="600"/>
              </a:spcBef>
              <a:spcAft>
                <a:spcPts val="600"/>
              </a:spcAft>
              <a:buClr>
                <a:srgbClr val="006338"/>
              </a:buClr>
              <a:buNone/>
              <a:defRPr sz="11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s-ES" dirty="0"/>
              <a:t>Haga clic para modificar los estilos de texto del patrón</a:t>
            </a:r>
          </a:p>
        </p:txBody>
      </p:sp>
      <p:grpSp>
        <p:nvGrpSpPr>
          <p:cNvPr id="24" name="Grupo 23">
            <a:extLst>
              <a:ext uri="{FF2B5EF4-FFF2-40B4-BE49-F238E27FC236}">
                <a16:creationId xmlns:a16="http://schemas.microsoft.com/office/drawing/2014/main" id="{4E0CBCE4-1D28-9149-BF0F-AD2AE0B99A35}"/>
              </a:ext>
            </a:extLst>
          </p:cNvPr>
          <p:cNvGrpSpPr/>
          <p:nvPr userDrawn="1"/>
        </p:nvGrpSpPr>
        <p:grpSpPr>
          <a:xfrm>
            <a:off x="-102870" y="5661025"/>
            <a:ext cx="12294871" cy="1196975"/>
            <a:chOff x="-102870" y="5661025"/>
            <a:chExt cx="12294871" cy="1196975"/>
          </a:xfrm>
        </p:grpSpPr>
        <p:sp>
          <p:nvSpPr>
            <p:cNvPr id="25" name="Redondear rectángulo de esquina del mismo lado 24">
              <a:extLst>
                <a:ext uri="{FF2B5EF4-FFF2-40B4-BE49-F238E27FC236}">
                  <a16:creationId xmlns:a16="http://schemas.microsoft.com/office/drawing/2014/main" id="{A036D2D3-D46B-3C44-BBE9-373F3C623C08}"/>
                </a:ext>
              </a:extLst>
            </p:cNvPr>
            <p:cNvSpPr/>
            <p:nvPr userDrawn="1"/>
          </p:nvSpPr>
          <p:spPr>
            <a:xfrm rot="5400000">
              <a:off x="5303521" y="571501"/>
              <a:ext cx="982980" cy="11590018"/>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6" name="Redondear rectángulo de esquina del mismo lado 25">
              <a:extLst>
                <a:ext uri="{FF2B5EF4-FFF2-40B4-BE49-F238E27FC236}">
                  <a16:creationId xmlns:a16="http://schemas.microsoft.com/office/drawing/2014/main" id="{A7A4CE8B-7CA6-CB4E-848F-4F9A0D7B71B0}"/>
                </a:ext>
              </a:extLst>
            </p:cNvPr>
            <p:cNvSpPr/>
            <p:nvPr userDrawn="1"/>
          </p:nvSpPr>
          <p:spPr>
            <a:xfrm rot="16200000">
              <a:off x="10627678" y="5293678"/>
              <a:ext cx="1196975" cy="1931670"/>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46" name="Grupo 45">
              <a:extLst>
                <a:ext uri="{FF2B5EF4-FFF2-40B4-BE49-F238E27FC236}">
                  <a16:creationId xmlns:a16="http://schemas.microsoft.com/office/drawing/2014/main" id="{22328851-14B5-494C-BBBA-8C5E32B3400C}"/>
                </a:ext>
              </a:extLst>
            </p:cNvPr>
            <p:cNvGrpSpPr/>
            <p:nvPr userDrawn="1"/>
          </p:nvGrpSpPr>
          <p:grpSpPr>
            <a:xfrm>
              <a:off x="-102870" y="5661025"/>
              <a:ext cx="2682886" cy="1196975"/>
              <a:chOff x="0" y="5655749"/>
              <a:chExt cx="2682886" cy="1196975"/>
            </a:xfrm>
          </p:grpSpPr>
          <p:grpSp>
            <p:nvGrpSpPr>
              <p:cNvPr id="56" name="Grupo 55">
                <a:extLst>
                  <a:ext uri="{FF2B5EF4-FFF2-40B4-BE49-F238E27FC236}">
                    <a16:creationId xmlns:a16="http://schemas.microsoft.com/office/drawing/2014/main" id="{48E1845A-1503-FC4D-824F-F4A240C0D53E}"/>
                  </a:ext>
                </a:extLst>
              </p:cNvPr>
              <p:cNvGrpSpPr/>
              <p:nvPr/>
            </p:nvGrpSpPr>
            <p:grpSpPr>
              <a:xfrm>
                <a:off x="102870" y="5686864"/>
                <a:ext cx="2580016" cy="994413"/>
                <a:chOff x="-494925" y="5854835"/>
                <a:chExt cx="3205177" cy="994413"/>
              </a:xfrm>
            </p:grpSpPr>
            <p:sp>
              <p:nvSpPr>
                <p:cNvPr id="58" name="Redondear rectángulo de esquina del mismo lado 57">
                  <a:extLst>
                    <a:ext uri="{FF2B5EF4-FFF2-40B4-BE49-F238E27FC236}">
                      <a16:creationId xmlns:a16="http://schemas.microsoft.com/office/drawing/2014/main" id="{BF923527-C7F3-5547-9DAA-FB28B6ECF877}"/>
                    </a:ext>
                  </a:extLst>
                </p:cNvPr>
                <p:cNvSpPr/>
                <p:nvPr/>
              </p:nvSpPr>
              <p:spPr>
                <a:xfrm rot="5400000">
                  <a:off x="759049" y="4898045"/>
                  <a:ext cx="697230" cy="3205176"/>
                </a:xfrm>
                <a:prstGeom prst="round2SameRect">
                  <a:avLst>
                    <a:gd name="adj1" fmla="val 50000"/>
                    <a:gd name="adj2" fmla="val 0"/>
                  </a:avLst>
                </a:prstGeom>
                <a:noFill/>
                <a:ln w="13970">
                  <a:solidFill>
                    <a:srgbClr val="E98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9" name="Redondear rectángulo de esquina del mismo lado 58">
                  <a:extLst>
                    <a:ext uri="{FF2B5EF4-FFF2-40B4-BE49-F238E27FC236}">
                      <a16:creationId xmlns:a16="http://schemas.microsoft.com/office/drawing/2014/main" id="{30E31FA8-5A91-8C42-99FD-733A784CC7A2}"/>
                    </a:ext>
                  </a:extLst>
                </p:cNvPr>
                <p:cNvSpPr/>
                <p:nvPr/>
              </p:nvSpPr>
              <p:spPr>
                <a:xfrm rot="5400000">
                  <a:off x="512653" y="4847257"/>
                  <a:ext cx="885261" cy="2900417"/>
                </a:xfrm>
                <a:prstGeom prst="round2SameRect">
                  <a:avLst>
                    <a:gd name="adj1" fmla="val 50000"/>
                    <a:gd name="adj2" fmla="val 0"/>
                  </a:avLst>
                </a:prstGeom>
                <a:noFill/>
                <a:ln w="1397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57" name="Redondear rectángulo de esquina del mismo lado 56">
                <a:extLst>
                  <a:ext uri="{FF2B5EF4-FFF2-40B4-BE49-F238E27FC236}">
                    <a16:creationId xmlns:a16="http://schemas.microsoft.com/office/drawing/2014/main" id="{F0D301B4-203E-FC44-9BCC-CEFC4593BF70}"/>
                  </a:ext>
                </a:extLst>
              </p:cNvPr>
              <p:cNvSpPr/>
              <p:nvPr userDrawn="1"/>
            </p:nvSpPr>
            <p:spPr>
              <a:xfrm rot="5400000">
                <a:off x="367347" y="5288402"/>
                <a:ext cx="1196975" cy="1931670"/>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47" name="Grupo 46">
              <a:extLst>
                <a:ext uri="{FF2B5EF4-FFF2-40B4-BE49-F238E27FC236}">
                  <a16:creationId xmlns:a16="http://schemas.microsoft.com/office/drawing/2014/main" id="{AFE216CA-A38B-A945-BA64-98700E452C79}"/>
                </a:ext>
              </a:extLst>
            </p:cNvPr>
            <p:cNvGrpSpPr/>
            <p:nvPr userDrawn="1"/>
          </p:nvGrpSpPr>
          <p:grpSpPr>
            <a:xfrm>
              <a:off x="2772226" y="6056350"/>
              <a:ext cx="4074344" cy="567381"/>
              <a:chOff x="2824481" y="310540"/>
              <a:chExt cx="4074344" cy="567381"/>
            </a:xfrm>
          </p:grpSpPr>
          <p:sp>
            <p:nvSpPr>
              <p:cNvPr id="53" name="CuadroTexto 52">
                <a:extLst>
                  <a:ext uri="{FF2B5EF4-FFF2-40B4-BE49-F238E27FC236}">
                    <a16:creationId xmlns:a16="http://schemas.microsoft.com/office/drawing/2014/main" id="{485FFD5B-1972-EC4B-9C01-BCAF42AD6CDC}"/>
                  </a:ext>
                </a:extLst>
              </p:cNvPr>
              <p:cNvSpPr txBox="1"/>
              <p:nvPr userDrawn="1"/>
            </p:nvSpPr>
            <p:spPr>
              <a:xfrm>
                <a:off x="2824481" y="310540"/>
                <a:ext cx="3479984" cy="261610"/>
              </a:xfrm>
              <a:prstGeom prst="rect">
                <a:avLst/>
              </a:prstGeom>
              <a:noFill/>
            </p:spPr>
            <p:txBody>
              <a:bodyPr wrap="square" rtlCol="0">
                <a:spAutoFit/>
              </a:bodyPr>
              <a:lstStyle/>
              <a:p>
                <a:pPr>
                  <a:spcAft>
                    <a:spcPts val="600"/>
                  </a:spcAft>
                </a:pPr>
                <a:r>
                  <a:rPr lang="es-ES" sz="1100" b="1" spc="300" dirty="0">
                    <a:solidFill>
                      <a:srgbClr val="006338"/>
                    </a:solidFill>
                    <a:latin typeface="Open Sans" panose="020B0606030504020204" pitchFamily="34" charset="0"/>
                    <a:ea typeface="Open Sans" panose="020B0606030504020204" pitchFamily="34" charset="0"/>
                    <a:cs typeface="Open Sans" panose="020B0606030504020204" pitchFamily="34" charset="0"/>
                  </a:rPr>
                  <a:t>IRSC 2022</a:t>
                </a:r>
              </a:p>
            </p:txBody>
          </p:sp>
          <p:sp>
            <p:nvSpPr>
              <p:cNvPr id="54" name="CuadroTexto 53">
                <a:extLst>
                  <a:ext uri="{FF2B5EF4-FFF2-40B4-BE49-F238E27FC236}">
                    <a16:creationId xmlns:a16="http://schemas.microsoft.com/office/drawing/2014/main" id="{E817CA49-3469-2B41-9455-EB4CE277A443}"/>
                  </a:ext>
                </a:extLst>
              </p:cNvPr>
              <p:cNvSpPr txBox="1"/>
              <p:nvPr userDrawn="1"/>
            </p:nvSpPr>
            <p:spPr>
              <a:xfrm>
                <a:off x="2824481" y="510902"/>
                <a:ext cx="4074344" cy="215444"/>
              </a:xfrm>
              <a:prstGeom prst="rect">
                <a:avLst/>
              </a:prstGeom>
              <a:noFill/>
            </p:spPr>
            <p:txBody>
              <a:bodyPr wrap="square" rtlCol="0">
                <a:spAutoFit/>
              </a:bodyPr>
              <a:lstStyle/>
              <a:p>
                <a:pPr>
                  <a:spcAft>
                    <a:spcPts val="600"/>
                  </a:spcAft>
                </a:pPr>
                <a:r>
                  <a:rPr lang="es-ES" sz="800" spc="300" dirty="0">
                    <a:solidFill>
                      <a:srgbClr val="006338"/>
                    </a:solidFill>
                    <a:latin typeface="Open Sans" panose="020B0606030504020204" pitchFamily="34" charset="0"/>
                    <a:ea typeface="Open Sans" panose="020B0606030504020204" pitchFamily="34" charset="0"/>
                    <a:cs typeface="Open Sans" panose="020B0606030504020204" pitchFamily="34" charset="0"/>
                  </a:rPr>
                  <a:t>INTERNATIONAL RAILWAY SAFETY COUNCIL</a:t>
                </a:r>
              </a:p>
            </p:txBody>
          </p:sp>
          <p:sp>
            <p:nvSpPr>
              <p:cNvPr id="55" name="CuadroTexto 54">
                <a:extLst>
                  <a:ext uri="{FF2B5EF4-FFF2-40B4-BE49-F238E27FC236}">
                    <a16:creationId xmlns:a16="http://schemas.microsoft.com/office/drawing/2014/main" id="{F6B2DB53-3B04-5048-BAD6-7674250B0C86}"/>
                  </a:ext>
                </a:extLst>
              </p:cNvPr>
              <p:cNvSpPr txBox="1"/>
              <p:nvPr userDrawn="1"/>
            </p:nvSpPr>
            <p:spPr>
              <a:xfrm>
                <a:off x="2824481" y="662477"/>
                <a:ext cx="3479984" cy="215444"/>
              </a:xfrm>
              <a:prstGeom prst="rect">
                <a:avLst/>
              </a:prstGeom>
              <a:noFill/>
            </p:spPr>
            <p:txBody>
              <a:bodyPr wrap="square" rtlCol="0">
                <a:spAutoFit/>
              </a:bodyPr>
              <a:lstStyle/>
              <a:p>
                <a:pPr>
                  <a:spcAft>
                    <a:spcPts val="600"/>
                  </a:spcAft>
                </a:pPr>
                <a:r>
                  <a:rPr lang="es-ES" sz="800" b="1" spc="300" dirty="0">
                    <a:solidFill>
                      <a:srgbClr val="E98300"/>
                    </a:solidFill>
                    <a:latin typeface="Open Sans" panose="020B0606030504020204" pitchFamily="34" charset="0"/>
                    <a:ea typeface="Open Sans" panose="020B0606030504020204" pitchFamily="34" charset="0"/>
                    <a:cs typeface="Open Sans" panose="020B0606030504020204" pitchFamily="34" charset="0"/>
                  </a:rPr>
                  <a:t>SEVILLA, OCTOBER 16-21, 2022</a:t>
                </a:r>
              </a:p>
            </p:txBody>
          </p:sp>
        </p:grpSp>
        <p:grpSp>
          <p:nvGrpSpPr>
            <p:cNvPr id="48" name="Grupo 47">
              <a:extLst>
                <a:ext uri="{FF2B5EF4-FFF2-40B4-BE49-F238E27FC236}">
                  <a16:creationId xmlns:a16="http://schemas.microsoft.com/office/drawing/2014/main" id="{28895CB3-E5D0-7240-9844-8BD96DF8CCD7}"/>
                </a:ext>
              </a:extLst>
            </p:cNvPr>
            <p:cNvGrpSpPr/>
            <p:nvPr userDrawn="1"/>
          </p:nvGrpSpPr>
          <p:grpSpPr>
            <a:xfrm>
              <a:off x="6654799" y="6173855"/>
              <a:ext cx="3320091" cy="374084"/>
              <a:chOff x="8109092" y="6069635"/>
              <a:chExt cx="3923151" cy="442033"/>
            </a:xfrm>
          </p:grpSpPr>
          <p:sp>
            <p:nvSpPr>
              <p:cNvPr id="50" name="object 10">
                <a:extLst>
                  <a:ext uri="{FF2B5EF4-FFF2-40B4-BE49-F238E27FC236}">
                    <a16:creationId xmlns:a16="http://schemas.microsoft.com/office/drawing/2014/main" id="{83295FF1-4E54-0040-A0FA-7D7C9D9CD40B}"/>
                  </a:ext>
                </a:extLst>
              </p:cNvPr>
              <p:cNvSpPr/>
              <p:nvPr userDrawn="1"/>
            </p:nvSpPr>
            <p:spPr>
              <a:xfrm>
                <a:off x="8109092" y="6069635"/>
                <a:ext cx="728438" cy="44203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1" name="object 4">
                <a:extLst>
                  <a:ext uri="{FF2B5EF4-FFF2-40B4-BE49-F238E27FC236}">
                    <a16:creationId xmlns:a16="http://schemas.microsoft.com/office/drawing/2014/main" id="{04D421FE-F6BF-4242-8442-2DE5E58E3AD5}"/>
                  </a:ext>
                </a:extLst>
              </p:cNvPr>
              <p:cNvSpPr/>
              <p:nvPr userDrawn="1"/>
            </p:nvSpPr>
            <p:spPr>
              <a:xfrm>
                <a:off x="9269383" y="6186099"/>
                <a:ext cx="1600382" cy="223887"/>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pic>
            <p:nvPicPr>
              <p:cNvPr id="52" name="Imagen 51">
                <a:extLst>
                  <a:ext uri="{FF2B5EF4-FFF2-40B4-BE49-F238E27FC236}">
                    <a16:creationId xmlns:a16="http://schemas.microsoft.com/office/drawing/2014/main" id="{C5FBB82A-FC71-5641-B8D7-1F019AC52F8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158750" y="6177262"/>
                <a:ext cx="873493" cy="268178"/>
              </a:xfrm>
              <a:prstGeom prst="rect">
                <a:avLst/>
              </a:prstGeom>
            </p:spPr>
          </p:pic>
        </p:grpSp>
        <p:pic>
          <p:nvPicPr>
            <p:cNvPr id="49" name="Imagen 48">
              <a:extLst>
                <a:ext uri="{FF2B5EF4-FFF2-40B4-BE49-F238E27FC236}">
                  <a16:creationId xmlns:a16="http://schemas.microsoft.com/office/drawing/2014/main" id="{3ECA7067-4911-FD41-AA33-DC7472DC510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42038" y="5922333"/>
              <a:ext cx="1091943" cy="723015"/>
            </a:xfrm>
            <a:prstGeom prst="rect">
              <a:avLst/>
            </a:prstGeom>
          </p:spPr>
        </p:pic>
      </p:grpSp>
    </p:spTree>
    <p:extLst>
      <p:ext uri="{BB962C8B-B14F-4D97-AF65-F5344CB8AC3E}">
        <p14:creationId xmlns:p14="http://schemas.microsoft.com/office/powerpoint/2010/main" val="64259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407" userDrawn="1">
          <p15:clr>
            <a:srgbClr val="FBAE40"/>
          </p15:clr>
        </p15:guide>
        <p15:guide id="2" pos="211" userDrawn="1">
          <p15:clr>
            <a:srgbClr val="FBAE40"/>
          </p15:clr>
        </p15:guide>
        <p15:guide id="3" pos="7469" userDrawn="1">
          <p15:clr>
            <a:srgbClr val="FBAE40"/>
          </p15:clr>
        </p15:guide>
        <p15:guide id="4" orient="horz" pos="216" userDrawn="1">
          <p15:clr>
            <a:srgbClr val="FBAE40"/>
          </p15:clr>
        </p15:guide>
        <p15:guide id="5" orient="horz" pos="504" userDrawn="1">
          <p15:clr>
            <a:srgbClr val="FBAE40"/>
          </p15:clr>
        </p15:guide>
        <p15:guide id="6" pos="4067" userDrawn="1">
          <p15:clr>
            <a:srgbClr val="FBAE40"/>
          </p15:clr>
        </p15:guide>
        <p15:guide id="7" pos="3591" userDrawn="1">
          <p15:clr>
            <a:srgbClr val="FBAE40"/>
          </p15:clr>
        </p15:guide>
        <p15:guide id="8" orient="horz" pos="6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5_Closure_Slide">
    <p:spTree>
      <p:nvGrpSpPr>
        <p:cNvPr id="1" name=""/>
        <p:cNvGrpSpPr/>
        <p:nvPr/>
      </p:nvGrpSpPr>
      <p:grpSpPr>
        <a:xfrm>
          <a:off x="0" y="0"/>
          <a:ext cx="0" cy="0"/>
          <a:chOff x="0" y="0"/>
          <a:chExt cx="0" cy="0"/>
        </a:xfrm>
      </p:grpSpPr>
      <p:pic>
        <p:nvPicPr>
          <p:cNvPr id="3" name="Imagen 2" descr="Un puente en el campo&#10;&#10;Descripción generada automáticamente">
            <a:extLst>
              <a:ext uri="{FF2B5EF4-FFF2-40B4-BE49-F238E27FC236}">
                <a16:creationId xmlns:a16="http://schemas.microsoft.com/office/drawing/2014/main" id="{56D810B9-689F-C348-9E81-AFFB4AD40CA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5" name="Rectángulo 4">
            <a:extLst>
              <a:ext uri="{FF2B5EF4-FFF2-40B4-BE49-F238E27FC236}">
                <a16:creationId xmlns:a16="http://schemas.microsoft.com/office/drawing/2014/main" id="{0D56A3A7-030A-D54D-A000-683C68B5A435}"/>
              </a:ext>
            </a:extLst>
          </p:cNvPr>
          <p:cNvSpPr/>
          <p:nvPr userDrawn="1"/>
        </p:nvSpPr>
        <p:spPr>
          <a:xfrm>
            <a:off x="0" y="0"/>
            <a:ext cx="12192000" cy="6858000"/>
          </a:xfrm>
          <a:prstGeom prst="rect">
            <a:avLst/>
          </a:prstGeom>
          <a:solidFill>
            <a:srgbClr val="00633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4" name="Rectángulo 33">
            <a:extLst>
              <a:ext uri="{FF2B5EF4-FFF2-40B4-BE49-F238E27FC236}">
                <a16:creationId xmlns:a16="http://schemas.microsoft.com/office/drawing/2014/main" id="{60364065-A66A-764A-B949-CFFA1835A46F}"/>
              </a:ext>
            </a:extLst>
          </p:cNvPr>
          <p:cNvSpPr/>
          <p:nvPr userDrawn="1"/>
        </p:nvSpPr>
        <p:spPr>
          <a:xfrm>
            <a:off x="4793497" y="4360752"/>
            <a:ext cx="2605007" cy="338554"/>
          </a:xfrm>
          <a:prstGeom prst="rect">
            <a:avLst/>
          </a:prstGeom>
        </p:spPr>
        <p:txBody>
          <a:bodyPr wrap="none">
            <a:spAutoFit/>
          </a:bodyPr>
          <a:lstStyle/>
          <a:p>
            <a:pPr marL="12700" algn="ctr">
              <a:lnSpc>
                <a:spcPct val="100000"/>
              </a:lnSpc>
              <a:spcBef>
                <a:spcPts val="100"/>
              </a:spcBef>
            </a:pPr>
            <a:r>
              <a:rPr lang="es-ES" sz="16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www.irsc2022.com</a:t>
            </a:r>
          </a:p>
        </p:txBody>
      </p:sp>
      <p:pic>
        <p:nvPicPr>
          <p:cNvPr id="35" name="Imagen 34" descr="Logotipo, nombre de la empresa&#10;&#10;Descripción generada automáticamente">
            <a:extLst>
              <a:ext uri="{FF2B5EF4-FFF2-40B4-BE49-F238E27FC236}">
                <a16:creationId xmlns:a16="http://schemas.microsoft.com/office/drawing/2014/main" id="{842F56FF-9808-984F-B35D-6391D4F5A2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54300" y="1581377"/>
            <a:ext cx="2997200" cy="2313014"/>
          </a:xfrm>
          <a:prstGeom prst="rect">
            <a:avLst/>
          </a:prstGeom>
        </p:spPr>
      </p:pic>
      <p:grpSp>
        <p:nvGrpSpPr>
          <p:cNvPr id="36" name="Grupo 35">
            <a:extLst>
              <a:ext uri="{FF2B5EF4-FFF2-40B4-BE49-F238E27FC236}">
                <a16:creationId xmlns:a16="http://schemas.microsoft.com/office/drawing/2014/main" id="{008142FF-8A95-8746-B2F2-338ECEF1395A}"/>
              </a:ext>
            </a:extLst>
          </p:cNvPr>
          <p:cNvGrpSpPr/>
          <p:nvPr userDrawn="1"/>
        </p:nvGrpSpPr>
        <p:grpSpPr>
          <a:xfrm>
            <a:off x="1968262" y="5501736"/>
            <a:ext cx="8255476" cy="801656"/>
            <a:chOff x="2217595" y="5661224"/>
            <a:chExt cx="8255476" cy="801656"/>
          </a:xfrm>
        </p:grpSpPr>
        <p:sp>
          <p:nvSpPr>
            <p:cNvPr id="37" name="object 10">
              <a:extLst>
                <a:ext uri="{FF2B5EF4-FFF2-40B4-BE49-F238E27FC236}">
                  <a16:creationId xmlns:a16="http://schemas.microsoft.com/office/drawing/2014/main" id="{EF72A299-5A90-CF48-8A04-906EF8E779F0}"/>
                </a:ext>
              </a:extLst>
            </p:cNvPr>
            <p:cNvSpPr/>
            <p:nvPr userDrawn="1"/>
          </p:nvSpPr>
          <p:spPr>
            <a:xfrm>
              <a:off x="2217595" y="5661224"/>
              <a:ext cx="1321072" cy="801656"/>
            </a:xfrm>
            <a:prstGeom prst="rect">
              <a:avLst/>
            </a:prstGeom>
            <a:blipFill>
              <a:blip r:embed="rId4" cstate="print"/>
              <a:stretch>
                <a:fillRect/>
              </a:stretch>
            </a:blipFill>
          </p:spPr>
          <p:txBody>
            <a:bodyPr wrap="square" lIns="0" tIns="0" rIns="0" bIns="0" rtlCol="0"/>
            <a:lstStyle/>
            <a:p>
              <a:endParaRPr/>
            </a:p>
          </p:txBody>
        </p:sp>
        <p:sp>
          <p:nvSpPr>
            <p:cNvPr id="38" name="object 4">
              <a:extLst>
                <a:ext uri="{FF2B5EF4-FFF2-40B4-BE49-F238E27FC236}">
                  <a16:creationId xmlns:a16="http://schemas.microsoft.com/office/drawing/2014/main" id="{44E1254D-0942-AC48-A187-075C758D927E}"/>
                </a:ext>
              </a:extLst>
            </p:cNvPr>
            <p:cNvSpPr/>
            <p:nvPr userDrawn="1"/>
          </p:nvSpPr>
          <p:spPr>
            <a:xfrm>
              <a:off x="4762598" y="5859036"/>
              <a:ext cx="2902402" cy="406032"/>
            </a:xfrm>
            <a:prstGeom prst="rect">
              <a:avLst/>
            </a:prstGeom>
            <a:blipFill>
              <a:blip r:embed="rId5" cstate="print"/>
              <a:stretch>
                <a:fillRect/>
              </a:stretch>
            </a:blipFill>
          </p:spPr>
          <p:txBody>
            <a:bodyPr wrap="square" lIns="0" tIns="0" rIns="0" bIns="0" rtlCol="0"/>
            <a:lstStyle/>
            <a:p>
              <a:endParaRPr/>
            </a:p>
          </p:txBody>
        </p:sp>
        <p:pic>
          <p:nvPicPr>
            <p:cNvPr id="39" name="Imagen 38">
              <a:extLst>
                <a:ext uri="{FF2B5EF4-FFF2-40B4-BE49-F238E27FC236}">
                  <a16:creationId xmlns:a16="http://schemas.microsoft.com/office/drawing/2014/main" id="{0131CA2E-B8DB-8B4F-9F52-9499093810D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888931" y="5818873"/>
              <a:ext cx="1584140" cy="486358"/>
            </a:xfrm>
            <a:prstGeom prst="rect">
              <a:avLst/>
            </a:prstGeom>
          </p:spPr>
        </p:pic>
      </p:grpSp>
      <p:cxnSp>
        <p:nvCxnSpPr>
          <p:cNvPr id="4" name="Conector recto 3">
            <a:extLst>
              <a:ext uri="{FF2B5EF4-FFF2-40B4-BE49-F238E27FC236}">
                <a16:creationId xmlns:a16="http://schemas.microsoft.com/office/drawing/2014/main" id="{9B163762-FC22-7742-87DE-D18F27BE29FB}"/>
              </a:ext>
            </a:extLst>
          </p:cNvPr>
          <p:cNvCxnSpPr>
            <a:cxnSpLocks/>
          </p:cNvCxnSpPr>
          <p:nvPr userDrawn="1"/>
        </p:nvCxnSpPr>
        <p:spPr>
          <a:xfrm>
            <a:off x="6096000" y="1397000"/>
            <a:ext cx="0" cy="248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67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7_White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9247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3CFAD21-F685-7848-989B-01C2663944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D974E67B-0B64-3646-BFA5-CE2C928E7B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dirty="0"/>
              <a:t>Haga clic para modificar los estilos de texto del patrón
Segundo nivel
Tercer nivel
Cuarto nivel
Quinto nivel</a:t>
            </a:r>
          </a:p>
        </p:txBody>
      </p:sp>
      <p:sp>
        <p:nvSpPr>
          <p:cNvPr id="4" name="Marcador de fecha 3">
            <a:extLst>
              <a:ext uri="{FF2B5EF4-FFF2-40B4-BE49-F238E27FC236}">
                <a16:creationId xmlns:a16="http://schemas.microsoft.com/office/drawing/2014/main" id="{A0CF8E60-4E27-A944-8B9E-C1B76BA3A6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61661FE2-8BF4-E84F-8A7E-4F8FA9C0986D}" type="datetimeFigureOut">
              <a:rPr lang="es-ES" smtClean="0"/>
              <a:pPr/>
              <a:t>23/02/2023</a:t>
            </a:fld>
            <a:endParaRPr lang="es-ES"/>
          </a:p>
        </p:txBody>
      </p:sp>
      <p:sp>
        <p:nvSpPr>
          <p:cNvPr id="5" name="Marcador de pie de página 4">
            <a:extLst>
              <a:ext uri="{FF2B5EF4-FFF2-40B4-BE49-F238E27FC236}">
                <a16:creationId xmlns:a16="http://schemas.microsoft.com/office/drawing/2014/main" id="{BFF2E3E2-F5EA-7242-9507-2CD3830867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s-ES"/>
          </a:p>
        </p:txBody>
      </p:sp>
      <p:sp>
        <p:nvSpPr>
          <p:cNvPr id="6" name="Marcador de número de diapositiva 5">
            <a:extLst>
              <a:ext uri="{FF2B5EF4-FFF2-40B4-BE49-F238E27FC236}">
                <a16:creationId xmlns:a16="http://schemas.microsoft.com/office/drawing/2014/main" id="{E63961A5-99B4-394B-8505-0BDFD87623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01017D71-58BB-7B4E-9D8A-B0A0F4D4A222}" type="slidenum">
              <a:rPr lang="es-ES" smtClean="0"/>
              <a:pPr/>
              <a:t>‹#›</a:t>
            </a:fld>
            <a:endParaRPr lang="es-ES"/>
          </a:p>
        </p:txBody>
      </p:sp>
    </p:spTree>
    <p:extLst>
      <p:ext uri="{BB962C8B-B14F-4D97-AF65-F5344CB8AC3E}">
        <p14:creationId xmlns:p14="http://schemas.microsoft.com/office/powerpoint/2010/main" val="1308051719"/>
      </p:ext>
    </p:extLst>
  </p:cSld>
  <p:clrMap bg1="lt1" tx1="dk1" bg2="lt2" tx2="dk2" accent1="accent1" accent2="accent2" accent3="accent3" accent4="accent4" accent5="accent5" accent6="accent6" hlink="hlink" folHlink="folHlink"/>
  <p:sldLayoutIdLst>
    <p:sldLayoutId id="2147483675" r:id="rId1"/>
    <p:sldLayoutId id="2147483688" r:id="rId2"/>
    <p:sldLayoutId id="2147483689" r:id="rId3"/>
    <p:sldLayoutId id="2147483687" r:id="rId4"/>
    <p:sldLayoutId id="2147483690" r:id="rId5"/>
    <p:sldLayoutId id="2147483691" r:id="rId6"/>
    <p:sldLayoutId id="2147483678"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0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emf"/></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28.pn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31.emf"/></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35.jpe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0.emf"/><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0.emf"/><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0.png"/><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0.emf"/><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0.emf"/><Relationship Id="rId7" Type="http://schemas.openxmlformats.org/officeDocument/2006/relationships/image" Target="../media/image10.emf"/><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0.emf"/><Relationship Id="rId7" Type="http://schemas.openxmlformats.org/officeDocument/2006/relationships/image" Target="../media/image10.emf"/><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n 32" descr="Logotipo, nombre de la empresa&#10;&#10;Descripción generada automáticamente">
            <a:extLst>
              <a:ext uri="{FF2B5EF4-FFF2-40B4-BE49-F238E27FC236}">
                <a16:creationId xmlns:a16="http://schemas.microsoft.com/office/drawing/2014/main" id="{77CBED65-E3B3-BC41-ABD6-27B60525FF8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2381" y="552894"/>
            <a:ext cx="2541182" cy="1737482"/>
          </a:xfrm>
          <a:prstGeom prst="rect">
            <a:avLst/>
          </a:prstGeom>
        </p:spPr>
      </p:pic>
      <p:sp>
        <p:nvSpPr>
          <p:cNvPr id="34" name="CuadroTexto 33">
            <a:extLst>
              <a:ext uri="{FF2B5EF4-FFF2-40B4-BE49-F238E27FC236}">
                <a16:creationId xmlns:a16="http://schemas.microsoft.com/office/drawing/2014/main" id="{14A3697D-45A6-1249-B58C-9EDB1B0F303B}"/>
              </a:ext>
            </a:extLst>
          </p:cNvPr>
          <p:cNvSpPr txBox="1"/>
          <p:nvPr/>
        </p:nvSpPr>
        <p:spPr>
          <a:xfrm>
            <a:off x="794571" y="2909112"/>
            <a:ext cx="3479984" cy="707886"/>
          </a:xfrm>
          <a:prstGeom prst="rect">
            <a:avLst/>
          </a:prstGeom>
          <a:noFill/>
        </p:spPr>
        <p:txBody>
          <a:bodyPr wrap="square" rtlCol="0">
            <a:spAutoFit/>
          </a:bodyPr>
          <a:lstStyle/>
          <a:p>
            <a:pPr>
              <a:spcAft>
                <a:spcPts val="600"/>
              </a:spcAft>
            </a:pPr>
            <a:r>
              <a:rPr lang="es-ES" sz="4000" b="1" spc="300" dirty="0">
                <a:solidFill>
                  <a:srgbClr val="006338"/>
                </a:solidFill>
                <a:latin typeface="Open Sans" panose="020B0606030504020204" pitchFamily="34" charset="0"/>
                <a:ea typeface="Open Sans" panose="020B0606030504020204" pitchFamily="34" charset="0"/>
                <a:cs typeface="Open Sans" panose="020B0606030504020204" pitchFamily="34" charset="0"/>
              </a:rPr>
              <a:t>IRSC 2022</a:t>
            </a:r>
          </a:p>
        </p:txBody>
      </p:sp>
      <p:sp>
        <p:nvSpPr>
          <p:cNvPr id="35" name="CuadroTexto 34">
            <a:extLst>
              <a:ext uri="{FF2B5EF4-FFF2-40B4-BE49-F238E27FC236}">
                <a16:creationId xmlns:a16="http://schemas.microsoft.com/office/drawing/2014/main" id="{BFF0C406-0163-BB49-8594-D6B4C13CA16A}"/>
              </a:ext>
            </a:extLst>
          </p:cNvPr>
          <p:cNvSpPr txBox="1"/>
          <p:nvPr/>
        </p:nvSpPr>
        <p:spPr>
          <a:xfrm>
            <a:off x="826468" y="3683632"/>
            <a:ext cx="2565318" cy="369332"/>
          </a:xfrm>
          <a:prstGeom prst="rect">
            <a:avLst/>
          </a:prstGeom>
          <a:noFill/>
        </p:spPr>
        <p:txBody>
          <a:bodyPr wrap="square" rtlCol="0">
            <a:spAutoFit/>
          </a:bodyPr>
          <a:lstStyle/>
          <a:p>
            <a:pPr>
              <a:spcAft>
                <a:spcPts val="600"/>
              </a:spcAft>
            </a:pPr>
            <a:r>
              <a:rPr lang="es-ES" sz="900" spc="300" dirty="0">
                <a:solidFill>
                  <a:srgbClr val="E98300"/>
                </a:solidFill>
                <a:latin typeface="Open Sans" panose="020B0606030504020204" pitchFamily="34" charset="0"/>
                <a:ea typeface="Open Sans" panose="020B0606030504020204" pitchFamily="34" charset="0"/>
                <a:cs typeface="Open Sans" panose="020B0606030504020204" pitchFamily="34" charset="0"/>
              </a:rPr>
              <a:t>INTERNATIONAL RAILWAY </a:t>
            </a:r>
            <a:br>
              <a:rPr lang="es-ES" sz="900" spc="300" dirty="0">
                <a:solidFill>
                  <a:srgbClr val="E98300"/>
                </a:solidFill>
                <a:latin typeface="Open Sans" panose="020B0606030504020204" pitchFamily="34" charset="0"/>
                <a:ea typeface="Open Sans" panose="020B0606030504020204" pitchFamily="34" charset="0"/>
                <a:cs typeface="Open Sans" panose="020B0606030504020204" pitchFamily="34" charset="0"/>
              </a:rPr>
            </a:br>
            <a:r>
              <a:rPr lang="es-ES" sz="900" spc="300" dirty="0">
                <a:solidFill>
                  <a:srgbClr val="E98300"/>
                </a:solidFill>
                <a:latin typeface="Open Sans" panose="020B0606030504020204" pitchFamily="34" charset="0"/>
                <a:ea typeface="Open Sans" panose="020B0606030504020204" pitchFamily="34" charset="0"/>
                <a:cs typeface="Open Sans" panose="020B0606030504020204" pitchFamily="34" charset="0"/>
              </a:rPr>
              <a:t>SAFETY COUNCIL</a:t>
            </a:r>
          </a:p>
        </p:txBody>
      </p:sp>
      <p:sp>
        <p:nvSpPr>
          <p:cNvPr id="36" name="CuadroTexto 35">
            <a:extLst>
              <a:ext uri="{FF2B5EF4-FFF2-40B4-BE49-F238E27FC236}">
                <a16:creationId xmlns:a16="http://schemas.microsoft.com/office/drawing/2014/main" id="{BA8DC6AC-6D3D-DF4C-BC84-3F6F176EE1D2}"/>
              </a:ext>
            </a:extLst>
          </p:cNvPr>
          <p:cNvSpPr txBox="1"/>
          <p:nvPr/>
        </p:nvSpPr>
        <p:spPr>
          <a:xfrm>
            <a:off x="826468" y="4376192"/>
            <a:ext cx="3479984" cy="215444"/>
          </a:xfrm>
          <a:prstGeom prst="rect">
            <a:avLst/>
          </a:prstGeom>
          <a:noFill/>
        </p:spPr>
        <p:txBody>
          <a:bodyPr wrap="square" rtlCol="0">
            <a:spAutoFit/>
          </a:bodyPr>
          <a:lstStyle/>
          <a:p>
            <a:pPr>
              <a:spcAft>
                <a:spcPts val="600"/>
              </a:spcAft>
            </a:pPr>
            <a:r>
              <a:rPr lang="es-ES" sz="800" b="1" spc="300" dirty="0">
                <a:solidFill>
                  <a:srgbClr val="E98300"/>
                </a:solidFill>
                <a:latin typeface="Open Sans" panose="020B0606030504020204" pitchFamily="34" charset="0"/>
                <a:ea typeface="Open Sans" panose="020B0606030504020204" pitchFamily="34" charset="0"/>
                <a:cs typeface="Open Sans" panose="020B0606030504020204" pitchFamily="34" charset="0"/>
              </a:rPr>
              <a:t>SEVILLA, OCTOBER 16-21, 2022</a:t>
            </a:r>
          </a:p>
        </p:txBody>
      </p:sp>
      <p:pic>
        <p:nvPicPr>
          <p:cNvPr id="2" name="Imagen 1">
            <a:extLst>
              <a:ext uri="{FF2B5EF4-FFF2-40B4-BE49-F238E27FC236}">
                <a16:creationId xmlns:a16="http://schemas.microsoft.com/office/drawing/2014/main" id="{73BEB058-E34B-BB4D-8A2E-D30E03988878}"/>
              </a:ext>
            </a:extLst>
          </p:cNvPr>
          <p:cNvPicPr>
            <a:picLocks noChangeAspect="1"/>
          </p:cNvPicPr>
          <p:nvPr/>
        </p:nvPicPr>
        <p:blipFill>
          <a:blip r:embed="rId4"/>
          <a:stretch>
            <a:fillRect/>
          </a:stretch>
        </p:blipFill>
        <p:spPr>
          <a:xfrm>
            <a:off x="879094" y="4032504"/>
            <a:ext cx="2268813" cy="290322"/>
          </a:xfrm>
          <a:prstGeom prst="rect">
            <a:avLst/>
          </a:prstGeom>
        </p:spPr>
      </p:pic>
      <p:sp>
        <p:nvSpPr>
          <p:cNvPr id="3" name="Elipse 2">
            <a:extLst>
              <a:ext uri="{FF2B5EF4-FFF2-40B4-BE49-F238E27FC236}">
                <a16:creationId xmlns:a16="http://schemas.microsoft.com/office/drawing/2014/main" id="{7FCEC2C3-0E1D-D540-8546-682D3610C98D}"/>
              </a:ext>
            </a:extLst>
          </p:cNvPr>
          <p:cNvSpPr/>
          <p:nvPr/>
        </p:nvSpPr>
        <p:spPr>
          <a:xfrm>
            <a:off x="9372600" y="3187700"/>
            <a:ext cx="2336800" cy="2336800"/>
          </a:xfrm>
          <a:prstGeom prst="ellipse">
            <a:avLst/>
          </a:prstGeom>
          <a:solidFill>
            <a:schemeClr val="bg1"/>
          </a:solidFill>
          <a:ln>
            <a:solidFill>
              <a:srgbClr val="E98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AutoShape 2" descr="University of Huddersfield Logo">
            <a:extLst>
              <a:ext uri="{FF2B5EF4-FFF2-40B4-BE49-F238E27FC236}">
                <a16:creationId xmlns:a16="http://schemas.microsoft.com/office/drawing/2014/main" id="{3A83C8F6-92DD-4683-95A2-1835692FEC85}"/>
              </a:ext>
            </a:extLst>
          </p:cNvPr>
          <p:cNvSpPr>
            <a:spLocks noChangeAspect="1" noChangeArrowheads="1"/>
          </p:cNvSpPr>
          <p:nvPr/>
        </p:nvSpPr>
        <p:spPr bwMode="auto">
          <a:xfrm>
            <a:off x="5688742" y="486753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018C7B53-D40D-4225-BFF6-F5670AC56622}"/>
              </a:ext>
            </a:extLst>
          </p:cNvPr>
          <p:cNvPicPr>
            <a:picLocks noChangeAspect="1"/>
          </p:cNvPicPr>
          <p:nvPr/>
        </p:nvPicPr>
        <p:blipFill>
          <a:blip r:embed="rId5"/>
          <a:stretch>
            <a:fillRect/>
          </a:stretch>
        </p:blipFill>
        <p:spPr>
          <a:xfrm>
            <a:off x="9500612" y="3998848"/>
            <a:ext cx="2061066" cy="714503"/>
          </a:xfrm>
          <a:prstGeom prst="rect">
            <a:avLst/>
          </a:prstGeom>
        </p:spPr>
      </p:pic>
      <p:grpSp>
        <p:nvGrpSpPr>
          <p:cNvPr id="10" name="Group 9">
            <a:extLst>
              <a:ext uri="{FF2B5EF4-FFF2-40B4-BE49-F238E27FC236}">
                <a16:creationId xmlns:a16="http://schemas.microsoft.com/office/drawing/2014/main" id="{2E61F04D-7A7D-497F-880D-86A02780D06F}"/>
              </a:ext>
            </a:extLst>
          </p:cNvPr>
          <p:cNvGrpSpPr/>
          <p:nvPr/>
        </p:nvGrpSpPr>
        <p:grpSpPr>
          <a:xfrm>
            <a:off x="5852579" y="4591636"/>
            <a:ext cx="3520022" cy="1232850"/>
            <a:chOff x="6211875" y="5436075"/>
            <a:chExt cx="3857231" cy="1207916"/>
          </a:xfrm>
        </p:grpSpPr>
        <p:pic>
          <p:nvPicPr>
            <p:cNvPr id="11" name="Picture 10" descr="A picture containing logo&#10;&#10;Description automatically generated">
              <a:extLst>
                <a:ext uri="{FF2B5EF4-FFF2-40B4-BE49-F238E27FC236}">
                  <a16:creationId xmlns:a16="http://schemas.microsoft.com/office/drawing/2014/main" id="{D826D289-D7F7-4410-8E1E-FC4D877E93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1875" y="5436075"/>
              <a:ext cx="3075583" cy="1207916"/>
            </a:xfrm>
            <a:prstGeom prst="rect">
              <a:avLst/>
            </a:prstGeom>
          </p:spPr>
        </p:pic>
        <p:pic>
          <p:nvPicPr>
            <p:cNvPr id="12" name="Picture 11">
              <a:extLst>
                <a:ext uri="{FF2B5EF4-FFF2-40B4-BE49-F238E27FC236}">
                  <a16:creationId xmlns:a16="http://schemas.microsoft.com/office/drawing/2014/main" id="{CBF614FE-DFA2-4DD7-BAA9-616B5273F40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7460" t="21777" r="7231" b="21777"/>
            <a:stretch/>
          </p:blipFill>
          <p:spPr>
            <a:xfrm>
              <a:off x="9300935" y="5729198"/>
              <a:ext cx="768171" cy="500240"/>
            </a:xfrm>
            <a:prstGeom prst="rect">
              <a:avLst/>
            </a:prstGeom>
          </p:spPr>
        </p:pic>
        <p:cxnSp>
          <p:nvCxnSpPr>
            <p:cNvPr id="13" name="Straight Connector 12">
              <a:extLst>
                <a:ext uri="{FF2B5EF4-FFF2-40B4-BE49-F238E27FC236}">
                  <a16:creationId xmlns:a16="http://schemas.microsoft.com/office/drawing/2014/main" id="{992E4E04-6CF6-4CFB-8E7B-165300E70C78}"/>
                </a:ext>
              </a:extLst>
            </p:cNvPr>
            <p:cNvCxnSpPr/>
            <p:nvPr/>
          </p:nvCxnSpPr>
          <p:spPr bwMode="auto">
            <a:xfrm>
              <a:off x="9146219" y="5722105"/>
              <a:ext cx="0" cy="50024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pic>
        <p:nvPicPr>
          <p:cNvPr id="1026" name="Picture 2">
            <a:extLst>
              <a:ext uri="{FF2B5EF4-FFF2-40B4-BE49-F238E27FC236}">
                <a16:creationId xmlns:a16="http://schemas.microsoft.com/office/drawing/2014/main" id="{95C0D1B2-5A11-4ABC-9041-95844D324F3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75861" y="4713351"/>
            <a:ext cx="1876718" cy="898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369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B4A1E23-BC35-7942-85A1-A59CE2E717BD}"/>
              </a:ext>
            </a:extLst>
          </p:cNvPr>
          <p:cNvSpPr>
            <a:spLocks noGrp="1"/>
          </p:cNvSpPr>
          <p:nvPr>
            <p:ph type="title"/>
          </p:nvPr>
        </p:nvSpPr>
        <p:spPr/>
        <p:txBody>
          <a:bodyPr lIns="288000" tIns="288000" rIns="288000" bIns="288000"/>
          <a:lstStyle/>
          <a:p>
            <a:r>
              <a:rPr lang="en-US" dirty="0"/>
              <a:t>And software Solutions are promoted by industry in a broad sense</a:t>
            </a:r>
          </a:p>
        </p:txBody>
      </p:sp>
      <p:sp>
        <p:nvSpPr>
          <p:cNvPr id="9" name="Marcador de texto 8">
            <a:extLst>
              <a:ext uri="{FF2B5EF4-FFF2-40B4-BE49-F238E27FC236}">
                <a16:creationId xmlns:a16="http://schemas.microsoft.com/office/drawing/2014/main" id="{812D8E72-D5E6-004A-99DA-C8C110793A41}"/>
              </a:ext>
            </a:extLst>
          </p:cNvPr>
          <p:cNvSpPr>
            <a:spLocks noGrp="1"/>
          </p:cNvSpPr>
          <p:nvPr>
            <p:ph type="body" sz="quarter" idx="10"/>
          </p:nvPr>
        </p:nvSpPr>
        <p:spPr/>
        <p:txBody>
          <a:bodyPr>
            <a:noAutofit/>
          </a:bodyPr>
          <a:lstStyle/>
          <a:p>
            <a:pPr>
              <a:lnSpc>
                <a:spcPts val="2080"/>
              </a:lnSpc>
              <a:spcBef>
                <a:spcPts val="600"/>
              </a:spcBef>
              <a:spcAft>
                <a:spcPts val="600"/>
              </a:spcAft>
            </a:pPr>
            <a:r>
              <a:rPr lang="en-US" sz="2000" dirty="0"/>
              <a:t>Data becomes the proverbial oil that greases the wheels of progress</a:t>
            </a:r>
          </a:p>
          <a:p>
            <a:pPr>
              <a:lnSpc>
                <a:spcPts val="2080"/>
              </a:lnSpc>
              <a:spcBef>
                <a:spcPts val="600"/>
              </a:spcBef>
              <a:spcAft>
                <a:spcPts val="600"/>
              </a:spcAft>
            </a:pPr>
            <a:r>
              <a:rPr lang="en-US" sz="2000" dirty="0"/>
              <a:t>It is a keystone technology in the UK’s Rail Technical Strategy</a:t>
            </a:r>
          </a:p>
          <a:p>
            <a:pPr>
              <a:lnSpc>
                <a:spcPts val="2080"/>
              </a:lnSpc>
              <a:spcBef>
                <a:spcPts val="600"/>
              </a:spcBef>
              <a:spcAft>
                <a:spcPts val="600"/>
              </a:spcAft>
            </a:pPr>
            <a:r>
              <a:rPr lang="en-US" sz="2000" dirty="0"/>
              <a:t>It introduces cybersecurity liabilities that are attracting attention</a:t>
            </a:r>
          </a:p>
          <a:p>
            <a:pPr marL="0" indent="0">
              <a:buNone/>
            </a:pPr>
            <a:endParaRPr lang="en-US" sz="2000" dirty="0"/>
          </a:p>
        </p:txBody>
      </p:sp>
      <p:pic>
        <p:nvPicPr>
          <p:cNvPr id="2" name="Picture 1">
            <a:extLst>
              <a:ext uri="{FF2B5EF4-FFF2-40B4-BE49-F238E27FC236}">
                <a16:creationId xmlns:a16="http://schemas.microsoft.com/office/drawing/2014/main" id="{D34FB636-9092-450C-83BD-9E2FD5441A0E}"/>
              </a:ext>
            </a:extLst>
          </p:cNvPr>
          <p:cNvPicPr>
            <a:picLocks noChangeAspect="1"/>
          </p:cNvPicPr>
          <p:nvPr/>
        </p:nvPicPr>
        <p:blipFill>
          <a:blip r:embed="rId3"/>
          <a:stretch>
            <a:fillRect/>
          </a:stretch>
        </p:blipFill>
        <p:spPr>
          <a:xfrm>
            <a:off x="6256435" y="1031875"/>
            <a:ext cx="5600602" cy="3229040"/>
          </a:xfrm>
          <a:prstGeom prst="rect">
            <a:avLst/>
          </a:prstGeom>
        </p:spPr>
      </p:pic>
      <p:pic>
        <p:nvPicPr>
          <p:cNvPr id="8" name="Picture 4" descr="The new Great British Railways logo is horrific – you can thank Brexit for  that | The Independent">
            <a:extLst>
              <a:ext uri="{FF2B5EF4-FFF2-40B4-BE49-F238E27FC236}">
                <a16:creationId xmlns:a16="http://schemas.microsoft.com/office/drawing/2014/main" id="{9D3685CB-A3C4-4A87-BFB7-13E59A90E2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4260915"/>
            <a:ext cx="2165110" cy="16005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Great British Railways Transition Team">
            <a:extLst>
              <a:ext uri="{FF2B5EF4-FFF2-40B4-BE49-F238E27FC236}">
                <a16:creationId xmlns:a16="http://schemas.microsoft.com/office/drawing/2014/main" id="{C5F53F9A-772B-4A81-B87B-F9A0153F1E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7136" y="4603867"/>
            <a:ext cx="3399901" cy="9146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C08D071E-0003-4AC5-98CC-DDF3A7F9FDA2}"/>
              </a:ext>
            </a:extLst>
          </p:cNvPr>
          <p:cNvPicPr>
            <a:picLocks noChangeAspect="1"/>
          </p:cNvPicPr>
          <p:nvPr/>
        </p:nvPicPr>
        <p:blipFill>
          <a:blip r:embed="rId6"/>
          <a:stretch>
            <a:fillRect/>
          </a:stretch>
        </p:blipFill>
        <p:spPr>
          <a:xfrm>
            <a:off x="10474072" y="5989388"/>
            <a:ext cx="1542253" cy="534648"/>
          </a:xfrm>
          <a:prstGeom prst="rect">
            <a:avLst/>
          </a:prstGeom>
        </p:spPr>
      </p:pic>
    </p:spTree>
    <p:extLst>
      <p:ext uri="{BB962C8B-B14F-4D97-AF65-F5344CB8AC3E}">
        <p14:creationId xmlns:p14="http://schemas.microsoft.com/office/powerpoint/2010/main" val="1348993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CC419-D8CA-488B-B5A1-6AAD92363F78}"/>
              </a:ext>
            </a:extLst>
          </p:cNvPr>
          <p:cNvSpPr>
            <a:spLocks noGrp="1"/>
          </p:cNvSpPr>
          <p:nvPr>
            <p:ph type="title"/>
          </p:nvPr>
        </p:nvSpPr>
        <p:spPr/>
        <p:txBody>
          <a:bodyPr/>
          <a:lstStyle/>
          <a:p>
            <a:r>
              <a:rPr lang="en-US" dirty="0"/>
              <a:t>Rolling stock at the pinnacle of digitalization </a:t>
            </a:r>
          </a:p>
        </p:txBody>
      </p:sp>
      <p:pic>
        <p:nvPicPr>
          <p:cNvPr id="8194" name="Picture 2">
            <a:extLst>
              <a:ext uri="{FF2B5EF4-FFF2-40B4-BE49-F238E27FC236}">
                <a16:creationId xmlns:a16="http://schemas.microsoft.com/office/drawing/2014/main" id="{8764D8D7-9BD5-4724-A0BA-63CA93DCD6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80" y="1413310"/>
            <a:ext cx="6606540" cy="3912540"/>
          </a:xfrm>
          <a:prstGeom prst="rect">
            <a:avLst/>
          </a:prstGeom>
          <a:noFill/>
          <a:extLst>
            <a:ext uri="{909E8E84-426E-40DD-AFC4-6F175D3DCCD1}">
              <a14:hiddenFill xmlns:a14="http://schemas.microsoft.com/office/drawing/2010/main">
                <a:solidFill>
                  <a:srgbClr val="FFFFFF"/>
                </a:solidFill>
              </a14:hiddenFill>
            </a:ext>
          </a:extLst>
        </p:spPr>
      </p:pic>
      <p:sp>
        <p:nvSpPr>
          <p:cNvPr id="5" name="Redondear rectángulo de esquina del mismo lado 11">
            <a:extLst>
              <a:ext uri="{FF2B5EF4-FFF2-40B4-BE49-F238E27FC236}">
                <a16:creationId xmlns:a16="http://schemas.microsoft.com/office/drawing/2014/main" id="{C24D545B-5C86-4835-9C30-A5038DE1CF2E}"/>
              </a:ext>
            </a:extLst>
          </p:cNvPr>
          <p:cNvSpPr/>
          <p:nvPr/>
        </p:nvSpPr>
        <p:spPr>
          <a:xfrm rot="10800000">
            <a:off x="6742720" y="3792589"/>
            <a:ext cx="5400675" cy="1066801"/>
          </a:xfrm>
          <a:prstGeom prst="round2SameRect">
            <a:avLst>
              <a:gd name="adj1" fmla="val 50000"/>
              <a:gd name="adj2" fmla="val 50000"/>
            </a:avLst>
          </a:prstGeom>
          <a:solidFill>
            <a:srgbClr val="E9830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uadroTexto 12">
            <a:extLst>
              <a:ext uri="{FF2B5EF4-FFF2-40B4-BE49-F238E27FC236}">
                <a16:creationId xmlns:a16="http://schemas.microsoft.com/office/drawing/2014/main" id="{6739C917-23A7-4A0D-89DA-57DC51030A0C}"/>
              </a:ext>
            </a:extLst>
          </p:cNvPr>
          <p:cNvSpPr txBox="1"/>
          <p:nvPr/>
        </p:nvSpPr>
        <p:spPr>
          <a:xfrm>
            <a:off x="7068724" y="3881289"/>
            <a:ext cx="5400675" cy="889402"/>
          </a:xfrm>
          <a:prstGeom prst="rect">
            <a:avLst/>
          </a:prstGeom>
          <a:noFill/>
        </p:spPr>
        <p:txBody>
          <a:bodyPr wrap="square" lIns="288000" tIns="288000" rIns="288000" bIns="288000" rtlCol="0">
            <a:spAutoFit/>
          </a:bodyPr>
          <a:lstStyle/>
          <a:p>
            <a:pPr>
              <a:spcAft>
                <a:spcPts val="600"/>
              </a:spcAft>
            </a:pPr>
            <a:r>
              <a:rPr lang="en-US"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“Computer on Wheels?”</a:t>
            </a:r>
          </a:p>
        </p:txBody>
      </p:sp>
      <p:sp>
        <p:nvSpPr>
          <p:cNvPr id="7" name="Rectangle 6">
            <a:extLst>
              <a:ext uri="{FF2B5EF4-FFF2-40B4-BE49-F238E27FC236}">
                <a16:creationId xmlns:a16="http://schemas.microsoft.com/office/drawing/2014/main" id="{068C7E33-7F1D-4BB1-B773-78E8C4EA9A3F}"/>
              </a:ext>
            </a:extLst>
          </p:cNvPr>
          <p:cNvSpPr/>
          <p:nvPr/>
        </p:nvSpPr>
        <p:spPr>
          <a:xfrm>
            <a:off x="487680" y="5279145"/>
            <a:ext cx="7391718" cy="369332"/>
          </a:xfrm>
          <a:prstGeom prst="rect">
            <a:avLst/>
          </a:prstGeom>
        </p:spPr>
        <p:txBody>
          <a:bodyPr wrap="square">
            <a:spAutoFit/>
          </a:bodyPr>
          <a:lstStyle/>
          <a:p>
            <a:r>
              <a:rPr lang="en-US" dirty="0"/>
              <a:t>https://www.hitachi.com/rev/archive/2018/r2018_07/07a03/index.html</a:t>
            </a:r>
          </a:p>
        </p:txBody>
      </p:sp>
      <p:pic>
        <p:nvPicPr>
          <p:cNvPr id="8" name="Picture 7">
            <a:extLst>
              <a:ext uri="{FF2B5EF4-FFF2-40B4-BE49-F238E27FC236}">
                <a16:creationId xmlns:a16="http://schemas.microsoft.com/office/drawing/2014/main" id="{F2895AF7-82EA-4FF0-A39B-DFCA8A8BC51B}"/>
              </a:ext>
            </a:extLst>
          </p:cNvPr>
          <p:cNvPicPr>
            <a:picLocks noChangeAspect="1"/>
          </p:cNvPicPr>
          <p:nvPr/>
        </p:nvPicPr>
        <p:blipFill>
          <a:blip r:embed="rId3"/>
          <a:stretch>
            <a:fillRect/>
          </a:stretch>
        </p:blipFill>
        <p:spPr>
          <a:xfrm>
            <a:off x="10474072" y="5989388"/>
            <a:ext cx="1542253" cy="534648"/>
          </a:xfrm>
          <a:prstGeom prst="rect">
            <a:avLst/>
          </a:prstGeom>
        </p:spPr>
      </p:pic>
    </p:spTree>
    <p:extLst>
      <p:ext uri="{BB962C8B-B14F-4D97-AF65-F5344CB8AC3E}">
        <p14:creationId xmlns:p14="http://schemas.microsoft.com/office/powerpoint/2010/main" val="310206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B4A1E23-BC35-7942-85A1-A59CE2E717BD}"/>
              </a:ext>
            </a:extLst>
          </p:cNvPr>
          <p:cNvSpPr>
            <a:spLocks noGrp="1"/>
          </p:cNvSpPr>
          <p:nvPr>
            <p:ph type="title"/>
          </p:nvPr>
        </p:nvSpPr>
        <p:spPr/>
        <p:txBody>
          <a:bodyPr lIns="288000" tIns="288000" rIns="288000" bIns="288000"/>
          <a:lstStyle/>
          <a:p>
            <a:r>
              <a:rPr lang="es-ES" dirty="0"/>
              <a:t>Security </a:t>
            </a:r>
            <a:r>
              <a:rPr lang="es-ES" dirty="0" err="1"/>
              <a:t>zones</a:t>
            </a:r>
            <a:endParaRPr lang="es-ES" dirty="0"/>
          </a:p>
        </p:txBody>
      </p:sp>
      <p:pic>
        <p:nvPicPr>
          <p:cNvPr id="6" name="Picture 5">
            <a:extLst>
              <a:ext uri="{FF2B5EF4-FFF2-40B4-BE49-F238E27FC236}">
                <a16:creationId xmlns:a16="http://schemas.microsoft.com/office/drawing/2014/main" id="{4D24D7EB-D76A-40BB-B4C0-502544A01722}"/>
              </a:ext>
            </a:extLst>
          </p:cNvPr>
          <p:cNvPicPr>
            <a:picLocks noChangeAspect="1"/>
          </p:cNvPicPr>
          <p:nvPr/>
        </p:nvPicPr>
        <p:blipFill>
          <a:blip r:embed="rId3"/>
          <a:stretch>
            <a:fillRect/>
          </a:stretch>
        </p:blipFill>
        <p:spPr>
          <a:xfrm>
            <a:off x="1354881" y="919671"/>
            <a:ext cx="4995316" cy="4730619"/>
          </a:xfrm>
          <a:prstGeom prst="rect">
            <a:avLst/>
          </a:prstGeom>
        </p:spPr>
      </p:pic>
      <p:pic>
        <p:nvPicPr>
          <p:cNvPr id="7" name="Picture 6">
            <a:extLst>
              <a:ext uri="{FF2B5EF4-FFF2-40B4-BE49-F238E27FC236}">
                <a16:creationId xmlns:a16="http://schemas.microsoft.com/office/drawing/2014/main" id="{A22991CD-3117-4BCD-BBAF-139A368F92CA}"/>
              </a:ext>
            </a:extLst>
          </p:cNvPr>
          <p:cNvPicPr>
            <a:picLocks noChangeAspect="1"/>
          </p:cNvPicPr>
          <p:nvPr/>
        </p:nvPicPr>
        <p:blipFill>
          <a:blip r:embed="rId4"/>
          <a:stretch>
            <a:fillRect/>
          </a:stretch>
        </p:blipFill>
        <p:spPr>
          <a:xfrm>
            <a:off x="5860800" y="3678250"/>
            <a:ext cx="4613272" cy="2091611"/>
          </a:xfrm>
          <a:prstGeom prst="rect">
            <a:avLst/>
          </a:prstGeom>
        </p:spPr>
      </p:pic>
      <p:pic>
        <p:nvPicPr>
          <p:cNvPr id="13" name="Picture 12">
            <a:extLst>
              <a:ext uri="{FF2B5EF4-FFF2-40B4-BE49-F238E27FC236}">
                <a16:creationId xmlns:a16="http://schemas.microsoft.com/office/drawing/2014/main" id="{6DA509BC-DB44-48A8-8F3A-403460AC9066}"/>
              </a:ext>
            </a:extLst>
          </p:cNvPr>
          <p:cNvPicPr>
            <a:picLocks noChangeAspect="1"/>
          </p:cNvPicPr>
          <p:nvPr/>
        </p:nvPicPr>
        <p:blipFill>
          <a:blip r:embed="rId5"/>
          <a:stretch>
            <a:fillRect/>
          </a:stretch>
        </p:blipFill>
        <p:spPr>
          <a:xfrm>
            <a:off x="10474072" y="5989388"/>
            <a:ext cx="1542253" cy="534648"/>
          </a:xfrm>
          <a:prstGeom prst="rect">
            <a:avLst/>
          </a:prstGeom>
        </p:spPr>
      </p:pic>
    </p:spTree>
    <p:extLst>
      <p:ext uri="{BB962C8B-B14F-4D97-AF65-F5344CB8AC3E}">
        <p14:creationId xmlns:p14="http://schemas.microsoft.com/office/powerpoint/2010/main" val="39451951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3BE17-F222-4160-9FC9-E7B01EEA8C8D}"/>
              </a:ext>
            </a:extLst>
          </p:cNvPr>
          <p:cNvSpPr>
            <a:spLocks noGrp="1"/>
          </p:cNvSpPr>
          <p:nvPr>
            <p:ph type="title"/>
          </p:nvPr>
        </p:nvSpPr>
        <p:spPr/>
        <p:txBody>
          <a:bodyPr/>
          <a:lstStyle/>
          <a:p>
            <a:r>
              <a:rPr lang="nl-NL" dirty="0"/>
              <a:t>Safety Standards built on systems engineering </a:t>
            </a:r>
            <a:r>
              <a:rPr lang="nl-NL" dirty="0" err="1"/>
              <a:t>with</a:t>
            </a:r>
            <a:r>
              <a:rPr lang="nl-NL" dirty="0"/>
              <a:t> V&amp;V </a:t>
            </a:r>
            <a:r>
              <a:rPr lang="nl-NL" dirty="0" err="1"/>
              <a:t>cycle</a:t>
            </a:r>
            <a:endParaRPr lang="en-GB" dirty="0"/>
          </a:p>
        </p:txBody>
      </p:sp>
      <p:pic>
        <p:nvPicPr>
          <p:cNvPr id="3" name="Picture 2">
            <a:extLst>
              <a:ext uri="{FF2B5EF4-FFF2-40B4-BE49-F238E27FC236}">
                <a16:creationId xmlns:a16="http://schemas.microsoft.com/office/drawing/2014/main" id="{631F544F-E33F-4FD3-BB7E-3FE7A1B80E5D}"/>
              </a:ext>
            </a:extLst>
          </p:cNvPr>
          <p:cNvPicPr>
            <a:picLocks noChangeAspect="1"/>
          </p:cNvPicPr>
          <p:nvPr/>
        </p:nvPicPr>
        <p:blipFill rotWithShape="1">
          <a:blip r:embed="rId3"/>
          <a:srcRect l="20381" t="35882" r="25896" b="6727"/>
          <a:stretch/>
        </p:blipFill>
        <p:spPr>
          <a:xfrm>
            <a:off x="4194621" y="800100"/>
            <a:ext cx="7997379" cy="4538724"/>
          </a:xfrm>
          <a:prstGeom prst="rect">
            <a:avLst/>
          </a:prstGeom>
        </p:spPr>
      </p:pic>
      <p:sp>
        <p:nvSpPr>
          <p:cNvPr id="4" name="TextBox 3">
            <a:extLst>
              <a:ext uri="{FF2B5EF4-FFF2-40B4-BE49-F238E27FC236}">
                <a16:creationId xmlns:a16="http://schemas.microsoft.com/office/drawing/2014/main" id="{4E2A0AA1-A287-4F46-ACF8-6088E1BA6C88}"/>
              </a:ext>
            </a:extLst>
          </p:cNvPr>
          <p:cNvSpPr txBox="1"/>
          <p:nvPr/>
        </p:nvSpPr>
        <p:spPr>
          <a:xfrm>
            <a:off x="5483381" y="5287266"/>
            <a:ext cx="1505540" cy="300082"/>
          </a:xfrm>
          <a:prstGeom prst="rect">
            <a:avLst/>
          </a:prstGeom>
          <a:noFill/>
        </p:spPr>
        <p:txBody>
          <a:bodyPr wrap="none" rtlCol="0">
            <a:spAutoFit/>
          </a:bodyPr>
          <a:lstStyle/>
          <a:p>
            <a:r>
              <a:rPr lang="en-GB" sz="1350" dirty="0"/>
              <a:t>Based on EN50128</a:t>
            </a:r>
          </a:p>
        </p:txBody>
      </p:sp>
      <p:sp>
        <p:nvSpPr>
          <p:cNvPr id="5" name="Marcador de texto 8">
            <a:extLst>
              <a:ext uri="{FF2B5EF4-FFF2-40B4-BE49-F238E27FC236}">
                <a16:creationId xmlns:a16="http://schemas.microsoft.com/office/drawing/2014/main" id="{4F868200-360B-4FFC-A0F5-6F0FA62B3273}"/>
              </a:ext>
            </a:extLst>
          </p:cNvPr>
          <p:cNvSpPr txBox="1">
            <a:spLocks/>
          </p:cNvSpPr>
          <p:nvPr/>
        </p:nvSpPr>
        <p:spPr>
          <a:xfrm>
            <a:off x="334963" y="1031875"/>
            <a:ext cx="5365750" cy="43767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ES" sz="2400" dirty="0"/>
          </a:p>
        </p:txBody>
      </p:sp>
      <p:sp>
        <p:nvSpPr>
          <p:cNvPr id="6" name="Rectangle 5">
            <a:extLst>
              <a:ext uri="{FF2B5EF4-FFF2-40B4-BE49-F238E27FC236}">
                <a16:creationId xmlns:a16="http://schemas.microsoft.com/office/drawing/2014/main" id="{E2AAA3D4-C69A-41B9-B414-DD123F7BF709}"/>
              </a:ext>
            </a:extLst>
          </p:cNvPr>
          <p:cNvSpPr/>
          <p:nvPr/>
        </p:nvSpPr>
        <p:spPr>
          <a:xfrm>
            <a:off x="5483381" y="5535789"/>
            <a:ext cx="7191469" cy="369332"/>
          </a:xfrm>
          <a:prstGeom prst="rect">
            <a:avLst/>
          </a:prstGeom>
        </p:spPr>
        <p:txBody>
          <a:bodyPr wrap="square">
            <a:spAutoFit/>
          </a:bodyPr>
          <a:lstStyle/>
          <a:p>
            <a:r>
              <a:rPr lang="en-GB" dirty="0"/>
              <a:t>https://journals.sagepub.com/doi/full/10.1177/09544097221102292</a:t>
            </a:r>
          </a:p>
        </p:txBody>
      </p:sp>
      <p:pic>
        <p:nvPicPr>
          <p:cNvPr id="7" name="Picture 2">
            <a:extLst>
              <a:ext uri="{FF2B5EF4-FFF2-40B4-BE49-F238E27FC236}">
                <a16:creationId xmlns:a16="http://schemas.microsoft.com/office/drawing/2014/main" id="{50D101A1-3BC6-4770-AEEE-AC2A1593DF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963" y="2200401"/>
            <a:ext cx="4429353" cy="247157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D66FA6E-FBC7-487C-B3EF-BECAE623A1A8}"/>
              </a:ext>
            </a:extLst>
          </p:cNvPr>
          <p:cNvSpPr/>
          <p:nvPr/>
        </p:nvSpPr>
        <p:spPr>
          <a:xfrm>
            <a:off x="334963" y="4671980"/>
            <a:ext cx="4429354" cy="369332"/>
          </a:xfrm>
          <a:prstGeom prst="rect">
            <a:avLst/>
          </a:prstGeom>
        </p:spPr>
        <p:txBody>
          <a:bodyPr wrap="none">
            <a:spAutoFit/>
          </a:bodyPr>
          <a:lstStyle/>
          <a:p>
            <a:r>
              <a:rPr lang="en-GB" dirty="0"/>
              <a:t>https://www.incose.org/systems-engineering</a:t>
            </a:r>
          </a:p>
        </p:txBody>
      </p:sp>
      <p:pic>
        <p:nvPicPr>
          <p:cNvPr id="11" name="Picture 10">
            <a:extLst>
              <a:ext uri="{FF2B5EF4-FFF2-40B4-BE49-F238E27FC236}">
                <a16:creationId xmlns:a16="http://schemas.microsoft.com/office/drawing/2014/main" id="{FDCB6A19-6922-4837-B4A7-B1A6A0149218}"/>
              </a:ext>
            </a:extLst>
          </p:cNvPr>
          <p:cNvPicPr>
            <a:picLocks noChangeAspect="1"/>
          </p:cNvPicPr>
          <p:nvPr/>
        </p:nvPicPr>
        <p:blipFill>
          <a:blip r:embed="rId5"/>
          <a:stretch>
            <a:fillRect/>
          </a:stretch>
        </p:blipFill>
        <p:spPr>
          <a:xfrm>
            <a:off x="10474072" y="5989388"/>
            <a:ext cx="1542253" cy="534648"/>
          </a:xfrm>
          <a:prstGeom prst="rect">
            <a:avLst/>
          </a:prstGeom>
        </p:spPr>
      </p:pic>
    </p:spTree>
    <p:extLst>
      <p:ext uri="{BB962C8B-B14F-4D97-AF65-F5344CB8AC3E}">
        <p14:creationId xmlns:p14="http://schemas.microsoft.com/office/powerpoint/2010/main" val="349262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BA825-86BB-4A3A-BCE7-F7C86B723E12}"/>
              </a:ext>
            </a:extLst>
          </p:cNvPr>
          <p:cNvSpPr>
            <a:spLocks noGrp="1"/>
          </p:cNvSpPr>
          <p:nvPr>
            <p:ph type="title"/>
          </p:nvPr>
        </p:nvSpPr>
        <p:spPr/>
        <p:txBody>
          <a:bodyPr/>
          <a:lstStyle/>
          <a:p>
            <a:r>
              <a:rPr lang="en-US" dirty="0"/>
              <a:t>But software engineering is quite a different animal</a:t>
            </a:r>
          </a:p>
        </p:txBody>
      </p:sp>
      <p:pic>
        <p:nvPicPr>
          <p:cNvPr id="2050" name="Picture 2" descr="Scrum Development">
            <a:extLst>
              <a:ext uri="{FF2B5EF4-FFF2-40B4-BE49-F238E27FC236}">
                <a16:creationId xmlns:a16="http://schemas.microsoft.com/office/drawing/2014/main" id="{39826F36-2ADF-4759-90F6-1923EFCEF1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4299" y="1366585"/>
            <a:ext cx="4647116" cy="41248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FB93FED-085E-441D-9648-7DFD7AFBB1D4}"/>
              </a:ext>
            </a:extLst>
          </p:cNvPr>
          <p:cNvSpPr/>
          <p:nvPr/>
        </p:nvSpPr>
        <p:spPr>
          <a:xfrm>
            <a:off x="6280587" y="3244333"/>
            <a:ext cx="5030480" cy="369332"/>
          </a:xfrm>
          <a:prstGeom prst="rect">
            <a:avLst/>
          </a:prstGeom>
        </p:spPr>
        <p:txBody>
          <a:bodyPr wrap="none">
            <a:spAutoFit/>
          </a:bodyPr>
          <a:lstStyle/>
          <a:p>
            <a:r>
              <a:rPr lang="en-US" dirty="0"/>
              <a:t>https://www.digite.com/agile/scrum-methodology/</a:t>
            </a:r>
          </a:p>
        </p:txBody>
      </p:sp>
      <p:pic>
        <p:nvPicPr>
          <p:cNvPr id="6" name="Picture 5">
            <a:extLst>
              <a:ext uri="{FF2B5EF4-FFF2-40B4-BE49-F238E27FC236}">
                <a16:creationId xmlns:a16="http://schemas.microsoft.com/office/drawing/2014/main" id="{E9F181F7-EA95-4E3A-96CA-B80DAF7EA890}"/>
              </a:ext>
            </a:extLst>
          </p:cNvPr>
          <p:cNvPicPr>
            <a:picLocks noChangeAspect="1"/>
          </p:cNvPicPr>
          <p:nvPr/>
        </p:nvPicPr>
        <p:blipFill>
          <a:blip r:embed="rId4"/>
          <a:stretch>
            <a:fillRect/>
          </a:stretch>
        </p:blipFill>
        <p:spPr>
          <a:xfrm>
            <a:off x="10474072" y="5989388"/>
            <a:ext cx="1542253" cy="534648"/>
          </a:xfrm>
          <a:prstGeom prst="rect">
            <a:avLst/>
          </a:prstGeom>
        </p:spPr>
      </p:pic>
    </p:spTree>
    <p:extLst>
      <p:ext uri="{BB962C8B-B14F-4D97-AF65-F5344CB8AC3E}">
        <p14:creationId xmlns:p14="http://schemas.microsoft.com/office/powerpoint/2010/main" val="372154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Tren pasando por un puente&#10;&#10;Descripción generada automáticamente">
            <a:extLst>
              <a:ext uri="{FF2B5EF4-FFF2-40B4-BE49-F238E27FC236}">
                <a16:creationId xmlns:a16="http://schemas.microsoft.com/office/drawing/2014/main" id="{EF0A5622-DD43-F546-8A05-760CD210AE2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3490" cy="6858000"/>
          </a:xfrm>
          <a:prstGeom prst="rect">
            <a:avLst/>
          </a:prstGeom>
        </p:spPr>
      </p:pic>
      <p:sp>
        <p:nvSpPr>
          <p:cNvPr id="25" name="Redondear rectángulo de esquina del mismo lado 24">
            <a:extLst>
              <a:ext uri="{FF2B5EF4-FFF2-40B4-BE49-F238E27FC236}">
                <a16:creationId xmlns:a16="http://schemas.microsoft.com/office/drawing/2014/main" id="{F9A9A11E-D10D-F344-BA51-166EF683CAD5}"/>
              </a:ext>
            </a:extLst>
          </p:cNvPr>
          <p:cNvSpPr/>
          <p:nvPr/>
        </p:nvSpPr>
        <p:spPr>
          <a:xfrm rot="10800000">
            <a:off x="-1307806" y="1441596"/>
            <a:ext cx="8495413" cy="2264736"/>
          </a:xfrm>
          <a:prstGeom prst="round2SameRect">
            <a:avLst>
              <a:gd name="adj1" fmla="val 50000"/>
              <a:gd name="adj2"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dondear rectángulo de esquina del mismo lado 25">
            <a:extLst>
              <a:ext uri="{FF2B5EF4-FFF2-40B4-BE49-F238E27FC236}">
                <a16:creationId xmlns:a16="http://schemas.microsoft.com/office/drawing/2014/main" id="{DCB5821C-29EF-124C-A6E8-C32F4780BFDA}"/>
              </a:ext>
            </a:extLst>
          </p:cNvPr>
          <p:cNvSpPr/>
          <p:nvPr/>
        </p:nvSpPr>
        <p:spPr>
          <a:xfrm rot="10800000">
            <a:off x="430616" y="1803103"/>
            <a:ext cx="11342283" cy="2264736"/>
          </a:xfrm>
          <a:prstGeom prst="round2SameRect">
            <a:avLst>
              <a:gd name="adj1" fmla="val 50000"/>
              <a:gd name="adj2" fmla="val 50000"/>
            </a:avLst>
          </a:prstGeom>
          <a:solidFill>
            <a:srgbClr val="E9830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1" name="Imagen 20">
            <a:extLst>
              <a:ext uri="{FF2B5EF4-FFF2-40B4-BE49-F238E27FC236}">
                <a16:creationId xmlns:a16="http://schemas.microsoft.com/office/drawing/2014/main" id="{509B9D59-4A3B-694C-A96E-514003D58CA3}"/>
              </a:ext>
            </a:extLst>
          </p:cNvPr>
          <p:cNvPicPr>
            <a:picLocks noChangeAspect="1"/>
          </p:cNvPicPr>
          <p:nvPr/>
        </p:nvPicPr>
        <p:blipFill>
          <a:blip r:embed="rId4">
            <a:alphaModFix/>
            <a:lum bright="100000" contrast="100000"/>
          </a:blip>
          <a:stretch>
            <a:fillRect/>
          </a:stretch>
        </p:blipFill>
        <p:spPr>
          <a:xfrm>
            <a:off x="786956" y="2225727"/>
            <a:ext cx="2317602" cy="328156"/>
          </a:xfrm>
          <a:prstGeom prst="rect">
            <a:avLst/>
          </a:prstGeom>
        </p:spPr>
      </p:pic>
      <p:sp>
        <p:nvSpPr>
          <p:cNvPr id="36" name="CuadroTexto 35">
            <a:extLst>
              <a:ext uri="{FF2B5EF4-FFF2-40B4-BE49-F238E27FC236}">
                <a16:creationId xmlns:a16="http://schemas.microsoft.com/office/drawing/2014/main" id="{AA151354-A0A3-1C4F-A1AF-EE11CD7C3647}"/>
              </a:ext>
            </a:extLst>
          </p:cNvPr>
          <p:cNvSpPr txBox="1"/>
          <p:nvPr/>
        </p:nvSpPr>
        <p:spPr>
          <a:xfrm>
            <a:off x="928454" y="2651642"/>
            <a:ext cx="10374546" cy="846386"/>
          </a:xfrm>
          <a:prstGeom prst="rect">
            <a:avLst/>
          </a:prstGeom>
          <a:noFill/>
        </p:spPr>
        <p:txBody>
          <a:bodyPr wrap="square" rtlCol="0">
            <a:spAutoFit/>
          </a:bodyPr>
          <a:lstStyle/>
          <a:p>
            <a:pPr>
              <a:spcAft>
                <a:spcPts val="600"/>
              </a:spcAft>
            </a:pPr>
            <a:r>
              <a:rPr lang="es-ES" sz="24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CHAPTER 3</a:t>
            </a:r>
          </a:p>
          <a:p>
            <a:pPr>
              <a:spcAft>
                <a:spcPts val="600"/>
              </a:spcAft>
            </a:pPr>
            <a:r>
              <a:rPr lang="es-ES" sz="2000" spc="3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Proposal</a:t>
            </a:r>
            <a:r>
              <a:rPr lang="es-ES"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S" sz="2000" spc="3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for</a:t>
            </a:r>
            <a:r>
              <a:rPr lang="es-ES"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S" sz="2000" spc="3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strengthening</a:t>
            </a:r>
            <a:r>
              <a:rPr lang="es-ES"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S" sz="2000" spc="3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verification</a:t>
            </a:r>
            <a:r>
              <a:rPr lang="es-ES"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S" sz="2000" spc="3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process</a:t>
            </a:r>
            <a:r>
              <a:rPr lang="es-ES"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 the STAIRCASE</a:t>
            </a:r>
          </a:p>
        </p:txBody>
      </p:sp>
      <p:grpSp>
        <p:nvGrpSpPr>
          <p:cNvPr id="37" name="Grupo 36">
            <a:extLst>
              <a:ext uri="{FF2B5EF4-FFF2-40B4-BE49-F238E27FC236}">
                <a16:creationId xmlns:a16="http://schemas.microsoft.com/office/drawing/2014/main" id="{C944F48A-BA39-2541-8CB5-2B0AA61E4C21}"/>
              </a:ext>
            </a:extLst>
          </p:cNvPr>
          <p:cNvGrpSpPr/>
          <p:nvPr/>
        </p:nvGrpSpPr>
        <p:grpSpPr>
          <a:xfrm>
            <a:off x="-102870" y="5661025"/>
            <a:ext cx="12294871" cy="1196975"/>
            <a:chOff x="-102870" y="5661025"/>
            <a:chExt cx="12294871" cy="1196975"/>
          </a:xfrm>
        </p:grpSpPr>
        <p:sp>
          <p:nvSpPr>
            <p:cNvPr id="38" name="Redondear rectángulo de esquina del mismo lado 37">
              <a:extLst>
                <a:ext uri="{FF2B5EF4-FFF2-40B4-BE49-F238E27FC236}">
                  <a16:creationId xmlns:a16="http://schemas.microsoft.com/office/drawing/2014/main" id="{87843604-5951-1443-978F-7593139D4FFF}"/>
                </a:ext>
              </a:extLst>
            </p:cNvPr>
            <p:cNvSpPr/>
            <p:nvPr userDrawn="1"/>
          </p:nvSpPr>
          <p:spPr>
            <a:xfrm rot="5400000">
              <a:off x="5303521" y="571501"/>
              <a:ext cx="982980" cy="11590018"/>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9" name="Redondear rectángulo de esquina del mismo lado 38">
              <a:extLst>
                <a:ext uri="{FF2B5EF4-FFF2-40B4-BE49-F238E27FC236}">
                  <a16:creationId xmlns:a16="http://schemas.microsoft.com/office/drawing/2014/main" id="{1F28D0FC-5F99-1A46-AE10-AD1A16178647}"/>
                </a:ext>
              </a:extLst>
            </p:cNvPr>
            <p:cNvSpPr/>
            <p:nvPr userDrawn="1"/>
          </p:nvSpPr>
          <p:spPr>
            <a:xfrm rot="16200000">
              <a:off x="10627678" y="5293678"/>
              <a:ext cx="1196975" cy="1931670"/>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40" name="Grupo 39">
              <a:extLst>
                <a:ext uri="{FF2B5EF4-FFF2-40B4-BE49-F238E27FC236}">
                  <a16:creationId xmlns:a16="http://schemas.microsoft.com/office/drawing/2014/main" id="{CDE88CED-11FA-7243-9619-8C7AF6434ED1}"/>
                </a:ext>
              </a:extLst>
            </p:cNvPr>
            <p:cNvGrpSpPr/>
            <p:nvPr userDrawn="1"/>
          </p:nvGrpSpPr>
          <p:grpSpPr>
            <a:xfrm>
              <a:off x="-102870" y="5661025"/>
              <a:ext cx="2682886" cy="1196975"/>
              <a:chOff x="0" y="5655749"/>
              <a:chExt cx="2682886" cy="1196975"/>
            </a:xfrm>
          </p:grpSpPr>
          <p:grpSp>
            <p:nvGrpSpPr>
              <p:cNvPr id="50" name="Grupo 49">
                <a:extLst>
                  <a:ext uri="{FF2B5EF4-FFF2-40B4-BE49-F238E27FC236}">
                    <a16:creationId xmlns:a16="http://schemas.microsoft.com/office/drawing/2014/main" id="{3FEC8C1F-7F42-BC46-9863-FEA5B8513B33}"/>
                  </a:ext>
                </a:extLst>
              </p:cNvPr>
              <p:cNvGrpSpPr/>
              <p:nvPr/>
            </p:nvGrpSpPr>
            <p:grpSpPr>
              <a:xfrm>
                <a:off x="102870" y="5686864"/>
                <a:ext cx="2580016" cy="994413"/>
                <a:chOff x="-494925" y="5854835"/>
                <a:chExt cx="3205177" cy="994413"/>
              </a:xfrm>
            </p:grpSpPr>
            <p:sp>
              <p:nvSpPr>
                <p:cNvPr id="52" name="Redondear rectángulo de esquina del mismo lado 51">
                  <a:extLst>
                    <a:ext uri="{FF2B5EF4-FFF2-40B4-BE49-F238E27FC236}">
                      <a16:creationId xmlns:a16="http://schemas.microsoft.com/office/drawing/2014/main" id="{CBF60C3A-6E70-3041-B7A4-EBD33491D351}"/>
                    </a:ext>
                  </a:extLst>
                </p:cNvPr>
                <p:cNvSpPr/>
                <p:nvPr/>
              </p:nvSpPr>
              <p:spPr>
                <a:xfrm rot="5400000">
                  <a:off x="759049" y="4898045"/>
                  <a:ext cx="697230" cy="3205176"/>
                </a:xfrm>
                <a:prstGeom prst="round2SameRect">
                  <a:avLst>
                    <a:gd name="adj1" fmla="val 50000"/>
                    <a:gd name="adj2" fmla="val 0"/>
                  </a:avLst>
                </a:prstGeom>
                <a:noFill/>
                <a:ln w="13970">
                  <a:solidFill>
                    <a:srgbClr val="E98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3" name="Redondear rectángulo de esquina del mismo lado 52">
                  <a:extLst>
                    <a:ext uri="{FF2B5EF4-FFF2-40B4-BE49-F238E27FC236}">
                      <a16:creationId xmlns:a16="http://schemas.microsoft.com/office/drawing/2014/main" id="{93979BEB-E742-3C42-8730-01DF9CE5609F}"/>
                    </a:ext>
                  </a:extLst>
                </p:cNvPr>
                <p:cNvSpPr/>
                <p:nvPr/>
              </p:nvSpPr>
              <p:spPr>
                <a:xfrm rot="5400000">
                  <a:off x="512653" y="4847257"/>
                  <a:ext cx="885261" cy="2900417"/>
                </a:xfrm>
                <a:prstGeom prst="round2SameRect">
                  <a:avLst>
                    <a:gd name="adj1" fmla="val 50000"/>
                    <a:gd name="adj2" fmla="val 0"/>
                  </a:avLst>
                </a:prstGeom>
                <a:noFill/>
                <a:ln w="1397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51" name="Redondear rectángulo de esquina del mismo lado 50">
                <a:extLst>
                  <a:ext uri="{FF2B5EF4-FFF2-40B4-BE49-F238E27FC236}">
                    <a16:creationId xmlns:a16="http://schemas.microsoft.com/office/drawing/2014/main" id="{673A017F-3A9D-0541-8E91-BEBE5A89C4AF}"/>
                  </a:ext>
                </a:extLst>
              </p:cNvPr>
              <p:cNvSpPr/>
              <p:nvPr userDrawn="1"/>
            </p:nvSpPr>
            <p:spPr>
              <a:xfrm rot="5400000">
                <a:off x="367347" y="5288402"/>
                <a:ext cx="1196975" cy="1931670"/>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41" name="Grupo 40">
              <a:extLst>
                <a:ext uri="{FF2B5EF4-FFF2-40B4-BE49-F238E27FC236}">
                  <a16:creationId xmlns:a16="http://schemas.microsoft.com/office/drawing/2014/main" id="{43820561-2699-1249-B97B-43B011410C31}"/>
                </a:ext>
              </a:extLst>
            </p:cNvPr>
            <p:cNvGrpSpPr/>
            <p:nvPr userDrawn="1"/>
          </p:nvGrpSpPr>
          <p:grpSpPr>
            <a:xfrm>
              <a:off x="2772226" y="6056350"/>
              <a:ext cx="4074344" cy="567381"/>
              <a:chOff x="2824481" y="310540"/>
              <a:chExt cx="4074344" cy="567381"/>
            </a:xfrm>
          </p:grpSpPr>
          <p:sp>
            <p:nvSpPr>
              <p:cNvPr id="47" name="CuadroTexto 46">
                <a:extLst>
                  <a:ext uri="{FF2B5EF4-FFF2-40B4-BE49-F238E27FC236}">
                    <a16:creationId xmlns:a16="http://schemas.microsoft.com/office/drawing/2014/main" id="{5B7316F7-1AC6-E14A-8EA1-E2D4468B2223}"/>
                  </a:ext>
                </a:extLst>
              </p:cNvPr>
              <p:cNvSpPr txBox="1"/>
              <p:nvPr userDrawn="1"/>
            </p:nvSpPr>
            <p:spPr>
              <a:xfrm>
                <a:off x="2824481" y="310540"/>
                <a:ext cx="3479984" cy="261610"/>
              </a:xfrm>
              <a:prstGeom prst="rect">
                <a:avLst/>
              </a:prstGeom>
              <a:noFill/>
            </p:spPr>
            <p:txBody>
              <a:bodyPr wrap="square" rtlCol="0">
                <a:spAutoFit/>
              </a:bodyPr>
              <a:lstStyle/>
              <a:p>
                <a:pPr>
                  <a:spcAft>
                    <a:spcPts val="600"/>
                  </a:spcAft>
                </a:pPr>
                <a:r>
                  <a:rPr lang="es-ES" sz="1100" b="1" spc="300" dirty="0">
                    <a:solidFill>
                      <a:srgbClr val="006338"/>
                    </a:solidFill>
                    <a:latin typeface="Open Sans" panose="020B0606030504020204" pitchFamily="34" charset="0"/>
                    <a:ea typeface="Open Sans" panose="020B0606030504020204" pitchFamily="34" charset="0"/>
                    <a:cs typeface="Open Sans" panose="020B0606030504020204" pitchFamily="34" charset="0"/>
                  </a:rPr>
                  <a:t>IRSC 2022</a:t>
                </a:r>
              </a:p>
            </p:txBody>
          </p:sp>
          <p:sp>
            <p:nvSpPr>
              <p:cNvPr id="48" name="CuadroTexto 47">
                <a:extLst>
                  <a:ext uri="{FF2B5EF4-FFF2-40B4-BE49-F238E27FC236}">
                    <a16:creationId xmlns:a16="http://schemas.microsoft.com/office/drawing/2014/main" id="{F31F3815-DED1-C24A-B4E0-C554A848A678}"/>
                  </a:ext>
                </a:extLst>
              </p:cNvPr>
              <p:cNvSpPr txBox="1"/>
              <p:nvPr userDrawn="1"/>
            </p:nvSpPr>
            <p:spPr>
              <a:xfrm>
                <a:off x="2824481" y="510902"/>
                <a:ext cx="4074344" cy="215444"/>
              </a:xfrm>
              <a:prstGeom prst="rect">
                <a:avLst/>
              </a:prstGeom>
              <a:noFill/>
            </p:spPr>
            <p:txBody>
              <a:bodyPr wrap="square" rtlCol="0">
                <a:spAutoFit/>
              </a:bodyPr>
              <a:lstStyle/>
              <a:p>
                <a:pPr>
                  <a:spcAft>
                    <a:spcPts val="600"/>
                  </a:spcAft>
                </a:pPr>
                <a:r>
                  <a:rPr lang="es-ES" sz="800" spc="300" dirty="0">
                    <a:solidFill>
                      <a:srgbClr val="006338"/>
                    </a:solidFill>
                    <a:latin typeface="Open Sans" panose="020B0606030504020204" pitchFamily="34" charset="0"/>
                    <a:ea typeface="Open Sans" panose="020B0606030504020204" pitchFamily="34" charset="0"/>
                    <a:cs typeface="Open Sans" panose="020B0606030504020204" pitchFamily="34" charset="0"/>
                  </a:rPr>
                  <a:t>INTERNATIONAL RAILWAY SAFETY COUNCIL</a:t>
                </a:r>
              </a:p>
            </p:txBody>
          </p:sp>
          <p:sp>
            <p:nvSpPr>
              <p:cNvPr id="49" name="CuadroTexto 48">
                <a:extLst>
                  <a:ext uri="{FF2B5EF4-FFF2-40B4-BE49-F238E27FC236}">
                    <a16:creationId xmlns:a16="http://schemas.microsoft.com/office/drawing/2014/main" id="{6DBC30E8-CBE8-1340-9C68-02F9B21AD3E1}"/>
                  </a:ext>
                </a:extLst>
              </p:cNvPr>
              <p:cNvSpPr txBox="1"/>
              <p:nvPr userDrawn="1"/>
            </p:nvSpPr>
            <p:spPr>
              <a:xfrm>
                <a:off x="2824481" y="662477"/>
                <a:ext cx="3479984" cy="215444"/>
              </a:xfrm>
              <a:prstGeom prst="rect">
                <a:avLst/>
              </a:prstGeom>
              <a:noFill/>
            </p:spPr>
            <p:txBody>
              <a:bodyPr wrap="square" rtlCol="0">
                <a:spAutoFit/>
              </a:bodyPr>
              <a:lstStyle/>
              <a:p>
                <a:pPr>
                  <a:spcAft>
                    <a:spcPts val="600"/>
                  </a:spcAft>
                </a:pPr>
                <a:r>
                  <a:rPr lang="es-ES" sz="800" b="1" spc="300" dirty="0">
                    <a:solidFill>
                      <a:srgbClr val="E98300"/>
                    </a:solidFill>
                    <a:latin typeface="Open Sans" panose="020B0606030504020204" pitchFamily="34" charset="0"/>
                    <a:ea typeface="Open Sans" panose="020B0606030504020204" pitchFamily="34" charset="0"/>
                    <a:cs typeface="Open Sans" panose="020B0606030504020204" pitchFamily="34" charset="0"/>
                  </a:rPr>
                  <a:t>SEVILLA, OCTOBER 16-21, 2022</a:t>
                </a:r>
              </a:p>
            </p:txBody>
          </p:sp>
        </p:grpSp>
        <p:grpSp>
          <p:nvGrpSpPr>
            <p:cNvPr id="42" name="Grupo 41">
              <a:extLst>
                <a:ext uri="{FF2B5EF4-FFF2-40B4-BE49-F238E27FC236}">
                  <a16:creationId xmlns:a16="http://schemas.microsoft.com/office/drawing/2014/main" id="{F7F7790D-2968-6B41-8CDB-12A1668A4A38}"/>
                </a:ext>
              </a:extLst>
            </p:cNvPr>
            <p:cNvGrpSpPr/>
            <p:nvPr userDrawn="1"/>
          </p:nvGrpSpPr>
          <p:grpSpPr>
            <a:xfrm>
              <a:off x="6654799" y="6173855"/>
              <a:ext cx="3320091" cy="374084"/>
              <a:chOff x="8109092" y="6069635"/>
              <a:chExt cx="3923151" cy="442033"/>
            </a:xfrm>
          </p:grpSpPr>
          <p:sp>
            <p:nvSpPr>
              <p:cNvPr id="44" name="object 10">
                <a:extLst>
                  <a:ext uri="{FF2B5EF4-FFF2-40B4-BE49-F238E27FC236}">
                    <a16:creationId xmlns:a16="http://schemas.microsoft.com/office/drawing/2014/main" id="{C4E781D9-77DE-2B4B-A1E4-32097EEFA2D4}"/>
                  </a:ext>
                </a:extLst>
              </p:cNvPr>
              <p:cNvSpPr/>
              <p:nvPr userDrawn="1"/>
            </p:nvSpPr>
            <p:spPr>
              <a:xfrm>
                <a:off x="8109092" y="6069635"/>
                <a:ext cx="728438" cy="442033"/>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5" name="object 4">
                <a:extLst>
                  <a:ext uri="{FF2B5EF4-FFF2-40B4-BE49-F238E27FC236}">
                    <a16:creationId xmlns:a16="http://schemas.microsoft.com/office/drawing/2014/main" id="{72F6C029-E650-B44F-BB4F-41ABC5A558A9}"/>
                  </a:ext>
                </a:extLst>
              </p:cNvPr>
              <p:cNvSpPr/>
              <p:nvPr userDrawn="1"/>
            </p:nvSpPr>
            <p:spPr>
              <a:xfrm>
                <a:off x="9269383" y="6186099"/>
                <a:ext cx="1600382" cy="223887"/>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pic>
            <p:nvPicPr>
              <p:cNvPr id="46" name="Imagen 45">
                <a:extLst>
                  <a:ext uri="{FF2B5EF4-FFF2-40B4-BE49-F238E27FC236}">
                    <a16:creationId xmlns:a16="http://schemas.microsoft.com/office/drawing/2014/main" id="{3BBE3547-F80B-8844-B5C4-415AA79BED38}"/>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1158750" y="6177262"/>
                <a:ext cx="873493" cy="268178"/>
              </a:xfrm>
              <a:prstGeom prst="rect">
                <a:avLst/>
              </a:prstGeom>
            </p:spPr>
          </p:pic>
        </p:grpSp>
        <p:pic>
          <p:nvPicPr>
            <p:cNvPr id="43" name="Imagen 42">
              <a:extLst>
                <a:ext uri="{FF2B5EF4-FFF2-40B4-BE49-F238E27FC236}">
                  <a16:creationId xmlns:a16="http://schemas.microsoft.com/office/drawing/2014/main" id="{94AE92DF-DEA6-B24A-A912-B6F76F72E06B}"/>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42038" y="5922333"/>
              <a:ext cx="1091943" cy="723015"/>
            </a:xfrm>
            <a:prstGeom prst="rect">
              <a:avLst/>
            </a:prstGeom>
          </p:spPr>
        </p:pic>
      </p:grpSp>
      <p:pic>
        <p:nvPicPr>
          <p:cNvPr id="27" name="Picture 26">
            <a:extLst>
              <a:ext uri="{FF2B5EF4-FFF2-40B4-BE49-F238E27FC236}">
                <a16:creationId xmlns:a16="http://schemas.microsoft.com/office/drawing/2014/main" id="{07666804-4453-40DE-B05C-4E05EB50723B}"/>
              </a:ext>
            </a:extLst>
          </p:cNvPr>
          <p:cNvPicPr>
            <a:picLocks noChangeAspect="1"/>
          </p:cNvPicPr>
          <p:nvPr/>
        </p:nvPicPr>
        <p:blipFill>
          <a:blip r:embed="rId9"/>
          <a:stretch>
            <a:fillRect/>
          </a:stretch>
        </p:blipFill>
        <p:spPr>
          <a:xfrm>
            <a:off x="10474072" y="5989388"/>
            <a:ext cx="1542253" cy="534648"/>
          </a:xfrm>
          <a:prstGeom prst="rect">
            <a:avLst/>
          </a:prstGeom>
        </p:spPr>
      </p:pic>
    </p:spTree>
    <p:extLst>
      <p:ext uri="{BB962C8B-B14F-4D97-AF65-F5344CB8AC3E}">
        <p14:creationId xmlns:p14="http://schemas.microsoft.com/office/powerpoint/2010/main" val="24868506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E7445-C76D-4E47-8A73-73C77E95E566}"/>
              </a:ext>
            </a:extLst>
          </p:cNvPr>
          <p:cNvSpPr>
            <a:spLocks noGrp="1"/>
          </p:cNvSpPr>
          <p:nvPr>
            <p:ph type="title"/>
          </p:nvPr>
        </p:nvSpPr>
        <p:spPr/>
        <p:txBody>
          <a:bodyPr/>
          <a:lstStyle/>
          <a:p>
            <a:r>
              <a:rPr lang="en-US"/>
              <a:t>So we want to bring the validation forward in steps: the STAIRCASE</a:t>
            </a:r>
          </a:p>
        </p:txBody>
      </p:sp>
      <p:pic>
        <p:nvPicPr>
          <p:cNvPr id="3" name="Picture 2">
            <a:extLst>
              <a:ext uri="{FF2B5EF4-FFF2-40B4-BE49-F238E27FC236}">
                <a16:creationId xmlns:a16="http://schemas.microsoft.com/office/drawing/2014/main" id="{928603E5-463D-414B-A5B8-7CEB07427D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1228" y="1243977"/>
            <a:ext cx="6957887" cy="3847934"/>
          </a:xfrm>
          <a:prstGeom prst="rect">
            <a:avLst/>
          </a:prstGeom>
          <a:noFill/>
        </p:spPr>
      </p:pic>
      <p:pic>
        <p:nvPicPr>
          <p:cNvPr id="5" name="Picture 4">
            <a:extLst>
              <a:ext uri="{FF2B5EF4-FFF2-40B4-BE49-F238E27FC236}">
                <a16:creationId xmlns:a16="http://schemas.microsoft.com/office/drawing/2014/main" id="{A2808290-6598-470E-A9F7-0E63DC5B7570}"/>
              </a:ext>
            </a:extLst>
          </p:cNvPr>
          <p:cNvPicPr>
            <a:picLocks noChangeAspect="1"/>
          </p:cNvPicPr>
          <p:nvPr/>
        </p:nvPicPr>
        <p:blipFill>
          <a:blip r:embed="rId4"/>
          <a:stretch>
            <a:fillRect/>
          </a:stretch>
        </p:blipFill>
        <p:spPr>
          <a:xfrm>
            <a:off x="10474072" y="5989388"/>
            <a:ext cx="1542253" cy="534648"/>
          </a:xfrm>
          <a:prstGeom prst="rect">
            <a:avLst/>
          </a:prstGeom>
        </p:spPr>
      </p:pic>
      <p:sp>
        <p:nvSpPr>
          <p:cNvPr id="6" name="Rectangle 5">
            <a:extLst>
              <a:ext uri="{FF2B5EF4-FFF2-40B4-BE49-F238E27FC236}">
                <a16:creationId xmlns:a16="http://schemas.microsoft.com/office/drawing/2014/main" id="{915874AE-71A0-47F6-A05A-CA28E3702A76}"/>
              </a:ext>
            </a:extLst>
          </p:cNvPr>
          <p:cNvSpPr/>
          <p:nvPr/>
        </p:nvSpPr>
        <p:spPr>
          <a:xfrm>
            <a:off x="5483381" y="5535789"/>
            <a:ext cx="7191469" cy="369332"/>
          </a:xfrm>
          <a:prstGeom prst="rect">
            <a:avLst/>
          </a:prstGeom>
        </p:spPr>
        <p:txBody>
          <a:bodyPr wrap="square">
            <a:spAutoFit/>
          </a:bodyPr>
          <a:lstStyle/>
          <a:p>
            <a:r>
              <a:rPr lang="en-US"/>
              <a:t>https://journals.sagepub.com/doi/full/10.1177/09544097221102292</a:t>
            </a:r>
          </a:p>
        </p:txBody>
      </p:sp>
    </p:spTree>
    <p:extLst>
      <p:ext uri="{BB962C8B-B14F-4D97-AF65-F5344CB8AC3E}">
        <p14:creationId xmlns:p14="http://schemas.microsoft.com/office/powerpoint/2010/main" val="120943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6D9AC70-2F53-694D-A768-72D0FD629DD7}"/>
              </a:ext>
            </a:extLst>
          </p:cNvPr>
          <p:cNvSpPr>
            <a:spLocks noGrp="1"/>
          </p:cNvSpPr>
          <p:nvPr>
            <p:ph type="title"/>
          </p:nvPr>
        </p:nvSpPr>
        <p:spPr>
          <a:xfrm>
            <a:off x="334963" y="351954"/>
            <a:ext cx="11522075" cy="457199"/>
          </a:xfrm>
        </p:spPr>
        <p:txBody>
          <a:bodyPr>
            <a:noAutofit/>
          </a:bodyPr>
          <a:lstStyle/>
          <a:p>
            <a:r>
              <a:rPr lang="es-ES" dirty="0" err="1"/>
              <a:t>When</a:t>
            </a:r>
            <a:r>
              <a:rPr lang="es-ES" dirty="0"/>
              <a:t> fundamental </a:t>
            </a:r>
            <a:r>
              <a:rPr lang="es-ES" dirty="0" err="1"/>
              <a:t>changes</a:t>
            </a:r>
            <a:r>
              <a:rPr lang="es-ES" dirty="0"/>
              <a:t> are </a:t>
            </a:r>
            <a:r>
              <a:rPr lang="es-ES" dirty="0" err="1"/>
              <a:t>needed</a:t>
            </a:r>
            <a:endParaRPr lang="es-ES" dirty="0"/>
          </a:p>
        </p:txBody>
      </p:sp>
      <p:pic>
        <p:nvPicPr>
          <p:cNvPr id="4" name="Picture 3">
            <a:extLst>
              <a:ext uri="{FF2B5EF4-FFF2-40B4-BE49-F238E27FC236}">
                <a16:creationId xmlns:a16="http://schemas.microsoft.com/office/drawing/2014/main" id="{1FD5FE35-11E2-4DCD-9EF9-244922A05F67}"/>
              </a:ext>
            </a:extLst>
          </p:cNvPr>
          <p:cNvPicPr>
            <a:picLocks noChangeAspect="1"/>
          </p:cNvPicPr>
          <p:nvPr/>
        </p:nvPicPr>
        <p:blipFill>
          <a:blip r:embed="rId3"/>
          <a:stretch>
            <a:fillRect/>
          </a:stretch>
        </p:blipFill>
        <p:spPr>
          <a:xfrm>
            <a:off x="1809996" y="1555782"/>
            <a:ext cx="5183462" cy="3746436"/>
          </a:xfrm>
          <a:prstGeom prst="rect">
            <a:avLst/>
          </a:prstGeom>
        </p:spPr>
      </p:pic>
      <p:pic>
        <p:nvPicPr>
          <p:cNvPr id="6" name="Picture 5">
            <a:extLst>
              <a:ext uri="{FF2B5EF4-FFF2-40B4-BE49-F238E27FC236}">
                <a16:creationId xmlns:a16="http://schemas.microsoft.com/office/drawing/2014/main" id="{2C94F693-A3B2-4BD4-A579-57FEBF545531}"/>
              </a:ext>
            </a:extLst>
          </p:cNvPr>
          <p:cNvPicPr>
            <a:picLocks noChangeAspect="1"/>
          </p:cNvPicPr>
          <p:nvPr/>
        </p:nvPicPr>
        <p:blipFill>
          <a:blip r:embed="rId4"/>
          <a:stretch>
            <a:fillRect/>
          </a:stretch>
        </p:blipFill>
        <p:spPr>
          <a:xfrm>
            <a:off x="10474072" y="5989388"/>
            <a:ext cx="1542253" cy="534648"/>
          </a:xfrm>
          <a:prstGeom prst="rect">
            <a:avLst/>
          </a:prstGeom>
        </p:spPr>
      </p:pic>
    </p:spTree>
    <p:extLst>
      <p:ext uri="{BB962C8B-B14F-4D97-AF65-F5344CB8AC3E}">
        <p14:creationId xmlns:p14="http://schemas.microsoft.com/office/powerpoint/2010/main" val="21758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7C3C2-75C6-4E2A-B23A-F9652DEE6CE0}"/>
              </a:ext>
            </a:extLst>
          </p:cNvPr>
          <p:cNvSpPr>
            <a:spLocks noGrp="1"/>
          </p:cNvSpPr>
          <p:nvPr>
            <p:ph type="title"/>
          </p:nvPr>
        </p:nvSpPr>
        <p:spPr/>
        <p:txBody>
          <a:bodyPr/>
          <a:lstStyle/>
          <a:p>
            <a:r>
              <a:rPr lang="nl-NL" dirty="0" err="1"/>
              <a:t>Outline</a:t>
            </a:r>
            <a:r>
              <a:rPr lang="nl-NL" dirty="0"/>
              <a:t> </a:t>
            </a:r>
            <a:r>
              <a:rPr lang="nl-NL" dirty="0" err="1"/>
              <a:t>safety</a:t>
            </a:r>
            <a:r>
              <a:rPr lang="nl-NL" dirty="0"/>
              <a:t> case: pre contract</a:t>
            </a:r>
            <a:endParaRPr lang="en-GB" dirty="0"/>
          </a:p>
        </p:txBody>
      </p:sp>
      <p:sp>
        <p:nvSpPr>
          <p:cNvPr id="3" name="Rectangle 2">
            <a:extLst>
              <a:ext uri="{FF2B5EF4-FFF2-40B4-BE49-F238E27FC236}">
                <a16:creationId xmlns:a16="http://schemas.microsoft.com/office/drawing/2014/main" id="{F485FE55-6023-4324-9E27-3846816F64CE}"/>
              </a:ext>
            </a:extLst>
          </p:cNvPr>
          <p:cNvSpPr/>
          <p:nvPr/>
        </p:nvSpPr>
        <p:spPr>
          <a:xfrm>
            <a:off x="494922" y="1240047"/>
            <a:ext cx="6096000" cy="4401205"/>
          </a:xfrm>
          <a:prstGeom prst="rect">
            <a:avLst/>
          </a:prstGeom>
        </p:spPr>
        <p:txBody>
          <a:bodyPr>
            <a:spAutoFit/>
          </a:bodyPr>
          <a:lstStyle/>
          <a:p>
            <a:r>
              <a:rPr lang="en-US" sz="2000" dirty="0"/>
              <a:t>We propose that the first significant evaluation of the (outline) safety case should be a part of the tender process, and a basis on of which the contract is selected</a:t>
            </a:r>
          </a:p>
          <a:p>
            <a:endParaRPr lang="en-US" sz="2000" dirty="0"/>
          </a:p>
          <a:p>
            <a:r>
              <a:rPr lang="en-US" sz="2000" dirty="0"/>
              <a:t>This puts some (more) onus on train manufacturers on formulating core safety arguments and a commercial incentive to enhance safety and security by design.</a:t>
            </a:r>
          </a:p>
          <a:p>
            <a:endParaRPr lang="en-US" sz="2000" dirty="0"/>
          </a:p>
          <a:p>
            <a:r>
              <a:rPr lang="en-US" sz="2000" dirty="0"/>
              <a:t>It also offers opportunities to gather initial ideas and architectures to address the rapidly evolving digital assurance risks and (dynamic) software updates and, as a bonus, thoughts about how to deal with emerging design assurance issues.</a:t>
            </a:r>
          </a:p>
          <a:p>
            <a:endParaRPr lang="en-GB" sz="2000" dirty="0"/>
          </a:p>
        </p:txBody>
      </p:sp>
      <p:pic>
        <p:nvPicPr>
          <p:cNvPr id="4" name="Picture 3">
            <a:extLst>
              <a:ext uri="{FF2B5EF4-FFF2-40B4-BE49-F238E27FC236}">
                <a16:creationId xmlns:a16="http://schemas.microsoft.com/office/drawing/2014/main" id="{79FBB6D5-571E-4CCA-9889-C167F4F841DA}"/>
              </a:ext>
            </a:extLst>
          </p:cNvPr>
          <p:cNvPicPr>
            <a:picLocks noChangeAspect="1"/>
          </p:cNvPicPr>
          <p:nvPr/>
        </p:nvPicPr>
        <p:blipFill>
          <a:blip r:embed="rId2"/>
          <a:stretch>
            <a:fillRect/>
          </a:stretch>
        </p:blipFill>
        <p:spPr>
          <a:xfrm>
            <a:off x="10474072" y="5989388"/>
            <a:ext cx="1542253" cy="534648"/>
          </a:xfrm>
          <a:prstGeom prst="rect">
            <a:avLst/>
          </a:prstGeom>
        </p:spPr>
      </p:pic>
    </p:spTree>
    <p:extLst>
      <p:ext uri="{BB962C8B-B14F-4D97-AF65-F5344CB8AC3E}">
        <p14:creationId xmlns:p14="http://schemas.microsoft.com/office/powerpoint/2010/main" val="423881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963B4-8DD2-45A2-8989-71E17D1E83DA}"/>
              </a:ext>
            </a:extLst>
          </p:cNvPr>
          <p:cNvSpPr>
            <a:spLocks noGrp="1"/>
          </p:cNvSpPr>
          <p:nvPr>
            <p:ph type="title"/>
          </p:nvPr>
        </p:nvSpPr>
        <p:spPr/>
        <p:txBody>
          <a:bodyPr/>
          <a:lstStyle/>
          <a:p>
            <a:r>
              <a:rPr lang="nl-NL" dirty="0"/>
              <a:t>Preliminary </a:t>
            </a:r>
            <a:r>
              <a:rPr lang="nl-NL" dirty="0" err="1"/>
              <a:t>safety</a:t>
            </a:r>
            <a:r>
              <a:rPr lang="nl-NL" dirty="0"/>
              <a:t> case: </a:t>
            </a:r>
            <a:r>
              <a:rPr lang="nl-NL" dirty="0" err="1"/>
              <a:t>early</a:t>
            </a:r>
            <a:r>
              <a:rPr lang="nl-NL" dirty="0"/>
              <a:t> post-contract</a:t>
            </a:r>
            <a:endParaRPr lang="en-GB" dirty="0"/>
          </a:p>
        </p:txBody>
      </p:sp>
      <p:sp>
        <p:nvSpPr>
          <p:cNvPr id="3" name="Rectangle 2">
            <a:extLst>
              <a:ext uri="{FF2B5EF4-FFF2-40B4-BE49-F238E27FC236}">
                <a16:creationId xmlns:a16="http://schemas.microsoft.com/office/drawing/2014/main" id="{ADF7B883-D573-413A-A47D-60DD335E07BD}"/>
              </a:ext>
            </a:extLst>
          </p:cNvPr>
          <p:cNvSpPr/>
          <p:nvPr/>
        </p:nvSpPr>
        <p:spPr>
          <a:xfrm>
            <a:off x="470765" y="1218280"/>
            <a:ext cx="6096000" cy="5016758"/>
          </a:xfrm>
          <a:prstGeom prst="rect">
            <a:avLst/>
          </a:prstGeom>
        </p:spPr>
        <p:txBody>
          <a:bodyPr>
            <a:spAutoFit/>
          </a:bodyPr>
          <a:lstStyle/>
          <a:p>
            <a:r>
              <a:rPr lang="en-US" sz="2000" dirty="0"/>
              <a:t>With the core safety arguments of the outline safety case as a starting point, the safety case can develop as a preliminary safety case to provide transparency. </a:t>
            </a:r>
          </a:p>
          <a:p>
            <a:endParaRPr lang="en-US" sz="2000" dirty="0"/>
          </a:p>
          <a:p>
            <a:r>
              <a:rPr lang="en-US" sz="2000" dirty="0"/>
              <a:t>This offers opportunities for early engagement with the future user/ operator on operational risks and controls for the cyber safety, cybersecurity and sensitivities for the local operation conditions. Clear safety requirements can then be cascaded into the tier 1 and tier 2 supply chain.</a:t>
            </a:r>
          </a:p>
          <a:p>
            <a:endParaRPr lang="en-US" sz="2000" dirty="0"/>
          </a:p>
          <a:p>
            <a:r>
              <a:rPr lang="en-US" sz="2000" dirty="0"/>
              <a:t>The preliminary safety case offers ongoing clarity on progress in compliance, project delivery and the assurance process. It also offers clarity in things that might have been missed and how they were solved. </a:t>
            </a:r>
          </a:p>
          <a:p>
            <a:endParaRPr lang="en-GB" sz="2000" dirty="0"/>
          </a:p>
        </p:txBody>
      </p:sp>
      <p:pic>
        <p:nvPicPr>
          <p:cNvPr id="4" name="Picture 3">
            <a:extLst>
              <a:ext uri="{FF2B5EF4-FFF2-40B4-BE49-F238E27FC236}">
                <a16:creationId xmlns:a16="http://schemas.microsoft.com/office/drawing/2014/main" id="{C6011C6E-464B-46DB-943A-D9AB1C09A126}"/>
              </a:ext>
            </a:extLst>
          </p:cNvPr>
          <p:cNvPicPr>
            <a:picLocks noChangeAspect="1"/>
          </p:cNvPicPr>
          <p:nvPr/>
        </p:nvPicPr>
        <p:blipFill>
          <a:blip r:embed="rId2"/>
          <a:stretch>
            <a:fillRect/>
          </a:stretch>
        </p:blipFill>
        <p:spPr>
          <a:xfrm>
            <a:off x="10474072" y="5989388"/>
            <a:ext cx="1542253" cy="534648"/>
          </a:xfrm>
          <a:prstGeom prst="rect">
            <a:avLst/>
          </a:prstGeom>
        </p:spPr>
      </p:pic>
      <p:pic>
        <p:nvPicPr>
          <p:cNvPr id="5" name="Picture 4">
            <a:extLst>
              <a:ext uri="{FF2B5EF4-FFF2-40B4-BE49-F238E27FC236}">
                <a16:creationId xmlns:a16="http://schemas.microsoft.com/office/drawing/2014/main" id="{7279B0F2-2D72-41BA-9B0A-2AF32E9BF89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70" t="9708" r="9348" b="14126"/>
          <a:stretch/>
        </p:blipFill>
        <p:spPr bwMode="auto">
          <a:xfrm>
            <a:off x="6991735" y="1407851"/>
            <a:ext cx="4858921" cy="3142130"/>
          </a:xfrm>
          <a:prstGeom prst="rect">
            <a:avLst/>
          </a:prstGeom>
          <a:noFill/>
          <a:ln w="9525">
            <a:noFill/>
            <a:miter lim="800000"/>
            <a:headEnd/>
            <a:tailEnd/>
          </a:ln>
          <a:effectLst>
            <a:outerShdw blurRad="63500" dist="63500" dir="2700000" algn="ctr" rotWithShape="0">
              <a:schemeClr val="bg2">
                <a:alpha val="37000"/>
              </a:scheme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val="1870246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1ED0A594-9B25-CE4C-A45A-3BC570C2D6A1}"/>
              </a:ext>
            </a:extLst>
          </p:cNvPr>
          <p:cNvSpPr/>
          <p:nvPr/>
        </p:nvSpPr>
        <p:spPr>
          <a:xfrm>
            <a:off x="1" y="0"/>
            <a:ext cx="36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a:extLst>
              <a:ext uri="{FF2B5EF4-FFF2-40B4-BE49-F238E27FC236}">
                <a16:creationId xmlns:a16="http://schemas.microsoft.com/office/drawing/2014/main" id="{8EE1DE89-DEEC-834D-9AB5-595B23172018}"/>
              </a:ext>
            </a:extLst>
          </p:cNvPr>
          <p:cNvSpPr/>
          <p:nvPr/>
        </p:nvSpPr>
        <p:spPr>
          <a:xfrm>
            <a:off x="11843875" y="0"/>
            <a:ext cx="36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16 Imagen" descr="Diagonal.png">
            <a:extLst>
              <a:ext uri="{FF2B5EF4-FFF2-40B4-BE49-F238E27FC236}">
                <a16:creationId xmlns:a16="http://schemas.microsoft.com/office/drawing/2014/main" id="{7F19AEE6-938D-CE47-8C54-FCF5C952BB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34427" y="3719237"/>
            <a:ext cx="1563627" cy="3139446"/>
          </a:xfrm>
          <a:prstGeom prst="rect">
            <a:avLst/>
          </a:prstGeom>
        </p:spPr>
      </p:pic>
      <p:pic>
        <p:nvPicPr>
          <p:cNvPr id="11" name="Imagen 10" descr="Un tren en las vías pasando junto a una carretera&#10;&#10;Descripción generada automáticamente">
            <a:extLst>
              <a:ext uri="{FF2B5EF4-FFF2-40B4-BE49-F238E27FC236}">
                <a16:creationId xmlns:a16="http://schemas.microsoft.com/office/drawing/2014/main" id="{2F445A5C-4C0E-8546-8F97-DDEFE688969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5" name="Redondear rectángulo de esquina del mismo lado 24">
            <a:extLst>
              <a:ext uri="{FF2B5EF4-FFF2-40B4-BE49-F238E27FC236}">
                <a16:creationId xmlns:a16="http://schemas.microsoft.com/office/drawing/2014/main" id="{F9A9A11E-D10D-F344-BA51-166EF683CAD5}"/>
              </a:ext>
            </a:extLst>
          </p:cNvPr>
          <p:cNvSpPr/>
          <p:nvPr/>
        </p:nvSpPr>
        <p:spPr>
          <a:xfrm rot="10800000">
            <a:off x="-1307806" y="1441596"/>
            <a:ext cx="8495413" cy="2264736"/>
          </a:xfrm>
          <a:prstGeom prst="round2SameRect">
            <a:avLst>
              <a:gd name="adj1" fmla="val 50000"/>
              <a:gd name="adj2"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dondear rectángulo de esquina del mismo lado 25">
            <a:extLst>
              <a:ext uri="{FF2B5EF4-FFF2-40B4-BE49-F238E27FC236}">
                <a16:creationId xmlns:a16="http://schemas.microsoft.com/office/drawing/2014/main" id="{DCB5821C-29EF-124C-A6E8-C32F4780BFDA}"/>
              </a:ext>
            </a:extLst>
          </p:cNvPr>
          <p:cNvSpPr/>
          <p:nvPr/>
        </p:nvSpPr>
        <p:spPr>
          <a:xfrm rot="10800000">
            <a:off x="430618" y="1803103"/>
            <a:ext cx="8495413" cy="2264736"/>
          </a:xfrm>
          <a:prstGeom prst="round2SameRect">
            <a:avLst>
              <a:gd name="adj1" fmla="val 50000"/>
              <a:gd name="adj2" fmla="val 50000"/>
            </a:avLst>
          </a:prstGeom>
          <a:solidFill>
            <a:srgbClr val="006338">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1" name="Imagen 20">
            <a:extLst>
              <a:ext uri="{FF2B5EF4-FFF2-40B4-BE49-F238E27FC236}">
                <a16:creationId xmlns:a16="http://schemas.microsoft.com/office/drawing/2014/main" id="{509B9D59-4A3B-694C-A96E-514003D58CA3}"/>
              </a:ext>
            </a:extLst>
          </p:cNvPr>
          <p:cNvPicPr>
            <a:picLocks noChangeAspect="1"/>
          </p:cNvPicPr>
          <p:nvPr/>
        </p:nvPicPr>
        <p:blipFill>
          <a:blip r:embed="rId4">
            <a:alphaModFix/>
            <a:lum bright="100000" contrast="100000"/>
          </a:blip>
          <a:stretch>
            <a:fillRect/>
          </a:stretch>
        </p:blipFill>
        <p:spPr>
          <a:xfrm>
            <a:off x="786956" y="2225727"/>
            <a:ext cx="2317602" cy="328156"/>
          </a:xfrm>
          <a:prstGeom prst="rect">
            <a:avLst/>
          </a:prstGeom>
        </p:spPr>
      </p:pic>
      <p:sp>
        <p:nvSpPr>
          <p:cNvPr id="19" name="CuadroTexto 18">
            <a:extLst>
              <a:ext uri="{FF2B5EF4-FFF2-40B4-BE49-F238E27FC236}">
                <a16:creationId xmlns:a16="http://schemas.microsoft.com/office/drawing/2014/main" id="{D5A1A641-0C9C-0549-9737-06313B021800}"/>
              </a:ext>
            </a:extLst>
          </p:cNvPr>
          <p:cNvSpPr txBox="1"/>
          <p:nvPr/>
        </p:nvSpPr>
        <p:spPr>
          <a:xfrm>
            <a:off x="988827" y="2767166"/>
            <a:ext cx="7915938" cy="369332"/>
          </a:xfrm>
          <a:prstGeom prst="rect">
            <a:avLst/>
          </a:prstGeom>
          <a:noFill/>
        </p:spPr>
        <p:txBody>
          <a:bodyPr wrap="square" rtlCol="0">
            <a:spAutoFit/>
          </a:bodyPr>
          <a:lstStyle/>
          <a:p>
            <a:pPr>
              <a:spcAft>
                <a:spcPts val="600"/>
              </a:spcAft>
            </a:pPr>
            <a:r>
              <a:rPr lang="es-ES" b="1" u="sng"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Coen van Gulijk</a:t>
            </a:r>
            <a:r>
              <a:rPr lang="es-ES" b="1"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 / George Bearfield / Richard Thomas</a:t>
            </a:r>
          </a:p>
        </p:txBody>
      </p:sp>
      <p:sp>
        <p:nvSpPr>
          <p:cNvPr id="23" name="CuadroTexto 22">
            <a:extLst>
              <a:ext uri="{FF2B5EF4-FFF2-40B4-BE49-F238E27FC236}">
                <a16:creationId xmlns:a16="http://schemas.microsoft.com/office/drawing/2014/main" id="{F65BD1DB-9CA1-2941-A6FE-06CC218FED17}"/>
              </a:ext>
            </a:extLst>
          </p:cNvPr>
          <p:cNvSpPr txBox="1"/>
          <p:nvPr/>
        </p:nvSpPr>
        <p:spPr>
          <a:xfrm>
            <a:off x="988826" y="3181836"/>
            <a:ext cx="7357731" cy="307777"/>
          </a:xfrm>
          <a:prstGeom prst="rect">
            <a:avLst/>
          </a:prstGeom>
          <a:noFill/>
        </p:spPr>
        <p:txBody>
          <a:bodyPr wrap="square" rtlCol="0">
            <a:spAutoFit/>
          </a:bodyPr>
          <a:lstStyle/>
          <a:p>
            <a:pPr>
              <a:spcAft>
                <a:spcPts val="600"/>
              </a:spcAft>
            </a:pPr>
            <a:r>
              <a:rPr lang="es-ES" sz="1400" spc="3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University</a:t>
            </a:r>
            <a:r>
              <a:rPr lang="es-ES" sz="14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S" sz="1400" spc="3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of</a:t>
            </a:r>
            <a:r>
              <a:rPr lang="es-ES" sz="14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 Huddersfield / Birmingham &amp; ROCK</a:t>
            </a:r>
          </a:p>
        </p:txBody>
      </p:sp>
      <p:grpSp>
        <p:nvGrpSpPr>
          <p:cNvPr id="36" name="Grupo 35">
            <a:extLst>
              <a:ext uri="{FF2B5EF4-FFF2-40B4-BE49-F238E27FC236}">
                <a16:creationId xmlns:a16="http://schemas.microsoft.com/office/drawing/2014/main" id="{5FBA9A5D-03B2-D74D-A8D3-A564658533AB}"/>
              </a:ext>
            </a:extLst>
          </p:cNvPr>
          <p:cNvGrpSpPr/>
          <p:nvPr/>
        </p:nvGrpSpPr>
        <p:grpSpPr>
          <a:xfrm>
            <a:off x="-102870" y="5661025"/>
            <a:ext cx="12294871" cy="1196975"/>
            <a:chOff x="-102870" y="5661025"/>
            <a:chExt cx="12294871" cy="1196975"/>
          </a:xfrm>
        </p:grpSpPr>
        <p:sp>
          <p:nvSpPr>
            <p:cNvPr id="37" name="Redondear rectángulo de esquina del mismo lado 36">
              <a:extLst>
                <a:ext uri="{FF2B5EF4-FFF2-40B4-BE49-F238E27FC236}">
                  <a16:creationId xmlns:a16="http://schemas.microsoft.com/office/drawing/2014/main" id="{7581EF7B-7C14-6245-817C-A2E491B320C8}"/>
                </a:ext>
              </a:extLst>
            </p:cNvPr>
            <p:cNvSpPr/>
            <p:nvPr userDrawn="1"/>
          </p:nvSpPr>
          <p:spPr>
            <a:xfrm rot="5400000">
              <a:off x="5303521" y="571501"/>
              <a:ext cx="982980" cy="11590018"/>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8" name="Redondear rectángulo de esquina del mismo lado 37">
              <a:extLst>
                <a:ext uri="{FF2B5EF4-FFF2-40B4-BE49-F238E27FC236}">
                  <a16:creationId xmlns:a16="http://schemas.microsoft.com/office/drawing/2014/main" id="{F92E8C54-51DE-C44E-9F0A-2BDD68994433}"/>
                </a:ext>
              </a:extLst>
            </p:cNvPr>
            <p:cNvSpPr/>
            <p:nvPr userDrawn="1"/>
          </p:nvSpPr>
          <p:spPr>
            <a:xfrm rot="16200000">
              <a:off x="10627678" y="5293678"/>
              <a:ext cx="1196975" cy="1931670"/>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9" name="Grupo 38">
              <a:extLst>
                <a:ext uri="{FF2B5EF4-FFF2-40B4-BE49-F238E27FC236}">
                  <a16:creationId xmlns:a16="http://schemas.microsoft.com/office/drawing/2014/main" id="{AFB21011-0225-9D46-BC2A-D873A0D47E09}"/>
                </a:ext>
              </a:extLst>
            </p:cNvPr>
            <p:cNvGrpSpPr/>
            <p:nvPr userDrawn="1"/>
          </p:nvGrpSpPr>
          <p:grpSpPr>
            <a:xfrm>
              <a:off x="-102870" y="5661025"/>
              <a:ext cx="2682886" cy="1196975"/>
              <a:chOff x="0" y="5655749"/>
              <a:chExt cx="2682886" cy="1196975"/>
            </a:xfrm>
          </p:grpSpPr>
          <p:grpSp>
            <p:nvGrpSpPr>
              <p:cNvPr id="49" name="Grupo 48">
                <a:extLst>
                  <a:ext uri="{FF2B5EF4-FFF2-40B4-BE49-F238E27FC236}">
                    <a16:creationId xmlns:a16="http://schemas.microsoft.com/office/drawing/2014/main" id="{8E4E852F-68D9-2B47-B7C0-1B4CA27FEAD9}"/>
                  </a:ext>
                </a:extLst>
              </p:cNvPr>
              <p:cNvGrpSpPr/>
              <p:nvPr/>
            </p:nvGrpSpPr>
            <p:grpSpPr>
              <a:xfrm>
                <a:off x="102870" y="5686864"/>
                <a:ext cx="2580016" cy="994413"/>
                <a:chOff x="-494925" y="5854835"/>
                <a:chExt cx="3205177" cy="994413"/>
              </a:xfrm>
            </p:grpSpPr>
            <p:sp>
              <p:nvSpPr>
                <p:cNvPr id="51" name="Redondear rectángulo de esquina del mismo lado 50">
                  <a:extLst>
                    <a:ext uri="{FF2B5EF4-FFF2-40B4-BE49-F238E27FC236}">
                      <a16:creationId xmlns:a16="http://schemas.microsoft.com/office/drawing/2014/main" id="{187B7657-5A37-A74A-8D12-D04E761FE1ED}"/>
                    </a:ext>
                  </a:extLst>
                </p:cNvPr>
                <p:cNvSpPr/>
                <p:nvPr/>
              </p:nvSpPr>
              <p:spPr>
                <a:xfrm rot="5400000">
                  <a:off x="759049" y="4898045"/>
                  <a:ext cx="697230" cy="3205176"/>
                </a:xfrm>
                <a:prstGeom prst="round2SameRect">
                  <a:avLst>
                    <a:gd name="adj1" fmla="val 50000"/>
                    <a:gd name="adj2" fmla="val 0"/>
                  </a:avLst>
                </a:prstGeom>
                <a:noFill/>
                <a:ln w="13970">
                  <a:solidFill>
                    <a:srgbClr val="E98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2" name="Redondear rectángulo de esquina del mismo lado 51">
                  <a:extLst>
                    <a:ext uri="{FF2B5EF4-FFF2-40B4-BE49-F238E27FC236}">
                      <a16:creationId xmlns:a16="http://schemas.microsoft.com/office/drawing/2014/main" id="{43459998-952A-4D4A-AC1D-B098FD625392}"/>
                    </a:ext>
                  </a:extLst>
                </p:cNvPr>
                <p:cNvSpPr/>
                <p:nvPr/>
              </p:nvSpPr>
              <p:spPr>
                <a:xfrm rot="5400000">
                  <a:off x="512653" y="4847257"/>
                  <a:ext cx="885261" cy="2900417"/>
                </a:xfrm>
                <a:prstGeom prst="round2SameRect">
                  <a:avLst>
                    <a:gd name="adj1" fmla="val 50000"/>
                    <a:gd name="adj2" fmla="val 0"/>
                  </a:avLst>
                </a:prstGeom>
                <a:noFill/>
                <a:ln w="1397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50" name="Redondear rectángulo de esquina del mismo lado 49">
                <a:extLst>
                  <a:ext uri="{FF2B5EF4-FFF2-40B4-BE49-F238E27FC236}">
                    <a16:creationId xmlns:a16="http://schemas.microsoft.com/office/drawing/2014/main" id="{3C00C880-DE7E-894A-A657-EC8128F1458E}"/>
                  </a:ext>
                </a:extLst>
              </p:cNvPr>
              <p:cNvSpPr/>
              <p:nvPr userDrawn="1"/>
            </p:nvSpPr>
            <p:spPr>
              <a:xfrm rot="5400000">
                <a:off x="367347" y="5288402"/>
                <a:ext cx="1196975" cy="1931670"/>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40" name="Grupo 39">
              <a:extLst>
                <a:ext uri="{FF2B5EF4-FFF2-40B4-BE49-F238E27FC236}">
                  <a16:creationId xmlns:a16="http://schemas.microsoft.com/office/drawing/2014/main" id="{767ECAC3-15CA-584A-A2D5-1C748DD65C3E}"/>
                </a:ext>
              </a:extLst>
            </p:cNvPr>
            <p:cNvGrpSpPr/>
            <p:nvPr userDrawn="1"/>
          </p:nvGrpSpPr>
          <p:grpSpPr>
            <a:xfrm>
              <a:off x="2772226" y="6056350"/>
              <a:ext cx="4074344" cy="567381"/>
              <a:chOff x="2824481" y="310540"/>
              <a:chExt cx="4074344" cy="567381"/>
            </a:xfrm>
          </p:grpSpPr>
          <p:sp>
            <p:nvSpPr>
              <p:cNvPr id="46" name="CuadroTexto 45">
                <a:extLst>
                  <a:ext uri="{FF2B5EF4-FFF2-40B4-BE49-F238E27FC236}">
                    <a16:creationId xmlns:a16="http://schemas.microsoft.com/office/drawing/2014/main" id="{1BEC2032-3B9F-0A47-88B5-87B5E5357312}"/>
                  </a:ext>
                </a:extLst>
              </p:cNvPr>
              <p:cNvSpPr txBox="1"/>
              <p:nvPr userDrawn="1"/>
            </p:nvSpPr>
            <p:spPr>
              <a:xfrm>
                <a:off x="2824481" y="310540"/>
                <a:ext cx="3479984" cy="261610"/>
              </a:xfrm>
              <a:prstGeom prst="rect">
                <a:avLst/>
              </a:prstGeom>
              <a:noFill/>
            </p:spPr>
            <p:txBody>
              <a:bodyPr wrap="square" rtlCol="0">
                <a:spAutoFit/>
              </a:bodyPr>
              <a:lstStyle/>
              <a:p>
                <a:pPr>
                  <a:spcAft>
                    <a:spcPts val="600"/>
                  </a:spcAft>
                </a:pPr>
                <a:r>
                  <a:rPr lang="es-ES" sz="1100" b="1" spc="300" dirty="0">
                    <a:solidFill>
                      <a:srgbClr val="006338"/>
                    </a:solidFill>
                    <a:latin typeface="Open Sans" panose="020B0606030504020204" pitchFamily="34" charset="0"/>
                    <a:ea typeface="Open Sans" panose="020B0606030504020204" pitchFamily="34" charset="0"/>
                    <a:cs typeface="Open Sans" panose="020B0606030504020204" pitchFamily="34" charset="0"/>
                  </a:rPr>
                  <a:t>IRSC 2022</a:t>
                </a:r>
              </a:p>
            </p:txBody>
          </p:sp>
          <p:sp>
            <p:nvSpPr>
              <p:cNvPr id="47" name="CuadroTexto 46">
                <a:extLst>
                  <a:ext uri="{FF2B5EF4-FFF2-40B4-BE49-F238E27FC236}">
                    <a16:creationId xmlns:a16="http://schemas.microsoft.com/office/drawing/2014/main" id="{AFD2B949-259E-DB40-AB28-5CE58D5546F5}"/>
                  </a:ext>
                </a:extLst>
              </p:cNvPr>
              <p:cNvSpPr txBox="1"/>
              <p:nvPr userDrawn="1"/>
            </p:nvSpPr>
            <p:spPr>
              <a:xfrm>
                <a:off x="2824481" y="510902"/>
                <a:ext cx="4074344" cy="215444"/>
              </a:xfrm>
              <a:prstGeom prst="rect">
                <a:avLst/>
              </a:prstGeom>
              <a:noFill/>
            </p:spPr>
            <p:txBody>
              <a:bodyPr wrap="square" rtlCol="0">
                <a:spAutoFit/>
              </a:bodyPr>
              <a:lstStyle/>
              <a:p>
                <a:pPr>
                  <a:spcAft>
                    <a:spcPts val="600"/>
                  </a:spcAft>
                </a:pPr>
                <a:r>
                  <a:rPr lang="es-ES" sz="800" spc="300" dirty="0">
                    <a:solidFill>
                      <a:srgbClr val="006338"/>
                    </a:solidFill>
                    <a:latin typeface="Open Sans" panose="020B0606030504020204" pitchFamily="34" charset="0"/>
                    <a:ea typeface="Open Sans" panose="020B0606030504020204" pitchFamily="34" charset="0"/>
                    <a:cs typeface="Open Sans" panose="020B0606030504020204" pitchFamily="34" charset="0"/>
                  </a:rPr>
                  <a:t>INTERNATIONAL RAILWAY SAFETY COUNCIL</a:t>
                </a:r>
              </a:p>
            </p:txBody>
          </p:sp>
          <p:sp>
            <p:nvSpPr>
              <p:cNvPr id="48" name="CuadroTexto 47">
                <a:extLst>
                  <a:ext uri="{FF2B5EF4-FFF2-40B4-BE49-F238E27FC236}">
                    <a16:creationId xmlns:a16="http://schemas.microsoft.com/office/drawing/2014/main" id="{25F42E8D-06B5-7E4A-A5E8-D957B0DFC4BE}"/>
                  </a:ext>
                </a:extLst>
              </p:cNvPr>
              <p:cNvSpPr txBox="1"/>
              <p:nvPr userDrawn="1"/>
            </p:nvSpPr>
            <p:spPr>
              <a:xfrm>
                <a:off x="2824481" y="662477"/>
                <a:ext cx="3479984" cy="215444"/>
              </a:xfrm>
              <a:prstGeom prst="rect">
                <a:avLst/>
              </a:prstGeom>
              <a:noFill/>
            </p:spPr>
            <p:txBody>
              <a:bodyPr wrap="square" rtlCol="0">
                <a:spAutoFit/>
              </a:bodyPr>
              <a:lstStyle/>
              <a:p>
                <a:pPr>
                  <a:spcAft>
                    <a:spcPts val="600"/>
                  </a:spcAft>
                </a:pPr>
                <a:r>
                  <a:rPr lang="es-ES" sz="800" b="1" spc="300" dirty="0">
                    <a:solidFill>
                      <a:srgbClr val="E98300"/>
                    </a:solidFill>
                    <a:latin typeface="Open Sans" panose="020B0606030504020204" pitchFamily="34" charset="0"/>
                    <a:ea typeface="Open Sans" panose="020B0606030504020204" pitchFamily="34" charset="0"/>
                    <a:cs typeface="Open Sans" panose="020B0606030504020204" pitchFamily="34" charset="0"/>
                  </a:rPr>
                  <a:t>SEVILLA, OCTOBER 16-21, 2022</a:t>
                </a:r>
              </a:p>
            </p:txBody>
          </p:sp>
        </p:grpSp>
        <p:grpSp>
          <p:nvGrpSpPr>
            <p:cNvPr id="41" name="Grupo 40">
              <a:extLst>
                <a:ext uri="{FF2B5EF4-FFF2-40B4-BE49-F238E27FC236}">
                  <a16:creationId xmlns:a16="http://schemas.microsoft.com/office/drawing/2014/main" id="{3526758B-77DE-714A-B51D-6D783F4A5941}"/>
                </a:ext>
              </a:extLst>
            </p:cNvPr>
            <p:cNvGrpSpPr/>
            <p:nvPr userDrawn="1"/>
          </p:nvGrpSpPr>
          <p:grpSpPr>
            <a:xfrm>
              <a:off x="6654799" y="6173855"/>
              <a:ext cx="3320091" cy="374084"/>
              <a:chOff x="8109092" y="6069635"/>
              <a:chExt cx="3923151" cy="442033"/>
            </a:xfrm>
          </p:grpSpPr>
          <p:sp>
            <p:nvSpPr>
              <p:cNvPr id="43" name="object 10">
                <a:extLst>
                  <a:ext uri="{FF2B5EF4-FFF2-40B4-BE49-F238E27FC236}">
                    <a16:creationId xmlns:a16="http://schemas.microsoft.com/office/drawing/2014/main" id="{884BE90C-00D3-2A45-97D2-A2CA938B5A10}"/>
                  </a:ext>
                </a:extLst>
              </p:cNvPr>
              <p:cNvSpPr/>
              <p:nvPr userDrawn="1"/>
            </p:nvSpPr>
            <p:spPr>
              <a:xfrm>
                <a:off x="8109092" y="6069635"/>
                <a:ext cx="728438" cy="442033"/>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4" name="object 4">
                <a:extLst>
                  <a:ext uri="{FF2B5EF4-FFF2-40B4-BE49-F238E27FC236}">
                    <a16:creationId xmlns:a16="http://schemas.microsoft.com/office/drawing/2014/main" id="{B6A1B1BC-4118-054B-BB3C-D6EE25330631}"/>
                  </a:ext>
                </a:extLst>
              </p:cNvPr>
              <p:cNvSpPr/>
              <p:nvPr userDrawn="1"/>
            </p:nvSpPr>
            <p:spPr>
              <a:xfrm>
                <a:off x="9269383" y="6186099"/>
                <a:ext cx="1600382" cy="223887"/>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pic>
            <p:nvPicPr>
              <p:cNvPr id="45" name="Imagen 44">
                <a:extLst>
                  <a:ext uri="{FF2B5EF4-FFF2-40B4-BE49-F238E27FC236}">
                    <a16:creationId xmlns:a16="http://schemas.microsoft.com/office/drawing/2014/main" id="{A267A971-EF4C-5B43-82D4-CFE9D8869F9B}"/>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1158750" y="6177262"/>
                <a:ext cx="873493" cy="268178"/>
              </a:xfrm>
              <a:prstGeom prst="rect">
                <a:avLst/>
              </a:prstGeom>
            </p:spPr>
          </p:pic>
        </p:grpSp>
        <p:pic>
          <p:nvPicPr>
            <p:cNvPr id="42" name="Imagen 41">
              <a:extLst>
                <a:ext uri="{FF2B5EF4-FFF2-40B4-BE49-F238E27FC236}">
                  <a16:creationId xmlns:a16="http://schemas.microsoft.com/office/drawing/2014/main" id="{712B7340-58A2-4549-BD54-7F8001F74755}"/>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42038" y="5922333"/>
              <a:ext cx="1091943" cy="723015"/>
            </a:xfrm>
            <a:prstGeom prst="rect">
              <a:avLst/>
            </a:prstGeom>
          </p:spPr>
        </p:pic>
      </p:grpSp>
      <p:pic>
        <p:nvPicPr>
          <p:cNvPr id="29" name="Picture 28">
            <a:extLst>
              <a:ext uri="{FF2B5EF4-FFF2-40B4-BE49-F238E27FC236}">
                <a16:creationId xmlns:a16="http://schemas.microsoft.com/office/drawing/2014/main" id="{8BE60E41-C1F7-498E-8BDA-C5FC7AE0166A}"/>
              </a:ext>
            </a:extLst>
          </p:cNvPr>
          <p:cNvPicPr>
            <a:picLocks noChangeAspect="1"/>
          </p:cNvPicPr>
          <p:nvPr/>
        </p:nvPicPr>
        <p:blipFill>
          <a:blip r:embed="rId9"/>
          <a:stretch>
            <a:fillRect/>
          </a:stretch>
        </p:blipFill>
        <p:spPr>
          <a:xfrm>
            <a:off x="10474072" y="5989388"/>
            <a:ext cx="1542253" cy="534648"/>
          </a:xfrm>
          <a:prstGeom prst="rect">
            <a:avLst/>
          </a:prstGeom>
        </p:spPr>
      </p:pic>
    </p:spTree>
    <p:extLst>
      <p:ext uri="{BB962C8B-B14F-4D97-AF65-F5344CB8AC3E}">
        <p14:creationId xmlns:p14="http://schemas.microsoft.com/office/powerpoint/2010/main" val="165615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0-#ppt_w/2"/>
                                          </p:val>
                                        </p:tav>
                                        <p:tav tm="100000">
                                          <p:val>
                                            <p:strVal val="#ppt_x"/>
                                          </p:val>
                                        </p:tav>
                                      </p:tavLst>
                                    </p:anim>
                                    <p:anim calcmode="lin" valueType="num">
                                      <p:cBhvr additive="base">
                                        <p:cTn id="13"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0AAF4-4A68-4160-9FEC-FD1C6CB498DD}"/>
              </a:ext>
            </a:extLst>
          </p:cNvPr>
          <p:cNvSpPr>
            <a:spLocks noGrp="1"/>
          </p:cNvSpPr>
          <p:nvPr>
            <p:ph type="title"/>
          </p:nvPr>
        </p:nvSpPr>
        <p:spPr/>
        <p:txBody>
          <a:bodyPr/>
          <a:lstStyle/>
          <a:p>
            <a:r>
              <a:rPr lang="nl-NL" dirty="0" err="1"/>
              <a:t>Validated</a:t>
            </a:r>
            <a:r>
              <a:rPr lang="nl-NL" dirty="0"/>
              <a:t> </a:t>
            </a:r>
            <a:r>
              <a:rPr lang="nl-NL" dirty="0" err="1"/>
              <a:t>safety</a:t>
            </a:r>
            <a:r>
              <a:rPr lang="nl-NL" dirty="0"/>
              <a:t> case: asset </a:t>
            </a:r>
            <a:r>
              <a:rPr lang="nl-NL" dirty="0" err="1"/>
              <a:t>authorisation</a:t>
            </a:r>
            <a:endParaRPr lang="en-GB" dirty="0"/>
          </a:p>
        </p:txBody>
      </p:sp>
      <p:sp>
        <p:nvSpPr>
          <p:cNvPr id="3" name="Rectangle 2">
            <a:extLst>
              <a:ext uri="{FF2B5EF4-FFF2-40B4-BE49-F238E27FC236}">
                <a16:creationId xmlns:a16="http://schemas.microsoft.com/office/drawing/2014/main" id="{A8BC35ED-9442-4609-BB74-60AC37F5D686}"/>
              </a:ext>
            </a:extLst>
          </p:cNvPr>
          <p:cNvSpPr/>
          <p:nvPr/>
        </p:nvSpPr>
        <p:spPr>
          <a:xfrm>
            <a:off x="543193" y="1233689"/>
            <a:ext cx="6096000" cy="4401205"/>
          </a:xfrm>
          <a:prstGeom prst="rect">
            <a:avLst/>
          </a:prstGeom>
        </p:spPr>
        <p:txBody>
          <a:bodyPr>
            <a:spAutoFit/>
          </a:bodyPr>
          <a:lstStyle/>
          <a:p>
            <a:r>
              <a:rPr lang="en-US" sz="2000" dirty="0"/>
              <a:t>The validated safety case remains a well defined process associated with the key regulatory stage gate; but it follows from earlier stages in a relatively straightforward manner.</a:t>
            </a:r>
          </a:p>
          <a:p>
            <a:endParaRPr lang="en-US" sz="2000" dirty="0"/>
          </a:p>
          <a:p>
            <a:r>
              <a:rPr lang="en-US" sz="2000" dirty="0"/>
              <a:t>It should be about gathering the necessary information to evidence the safety argument and provide assurance that is already in place since the preliminary safety case</a:t>
            </a:r>
          </a:p>
          <a:p>
            <a:endParaRPr lang="en-US" sz="2000" dirty="0"/>
          </a:p>
          <a:p>
            <a:r>
              <a:rPr lang="en-US" sz="2000" dirty="0"/>
              <a:t>The STAIRCASE makes authorization a more mechanical process, bringing greater assurance, ensuring that there is a clear audit trail for the safety argument and a solid basis for risk transfer into the operation and maintenance phases.</a:t>
            </a:r>
            <a:endParaRPr lang="en-GB" sz="2000" dirty="0"/>
          </a:p>
        </p:txBody>
      </p:sp>
      <p:pic>
        <p:nvPicPr>
          <p:cNvPr id="4" name="Picture 3">
            <a:extLst>
              <a:ext uri="{FF2B5EF4-FFF2-40B4-BE49-F238E27FC236}">
                <a16:creationId xmlns:a16="http://schemas.microsoft.com/office/drawing/2014/main" id="{BCB6DD2F-C885-4937-9549-C6E55E6149FA}"/>
              </a:ext>
            </a:extLst>
          </p:cNvPr>
          <p:cNvPicPr>
            <a:picLocks noChangeAspect="1"/>
          </p:cNvPicPr>
          <p:nvPr/>
        </p:nvPicPr>
        <p:blipFill>
          <a:blip r:embed="rId2"/>
          <a:stretch>
            <a:fillRect/>
          </a:stretch>
        </p:blipFill>
        <p:spPr>
          <a:xfrm>
            <a:off x="10474072" y="5989388"/>
            <a:ext cx="1542253" cy="534648"/>
          </a:xfrm>
          <a:prstGeom prst="rect">
            <a:avLst/>
          </a:prstGeom>
        </p:spPr>
      </p:pic>
    </p:spTree>
    <p:extLst>
      <p:ext uri="{BB962C8B-B14F-4D97-AF65-F5344CB8AC3E}">
        <p14:creationId xmlns:p14="http://schemas.microsoft.com/office/powerpoint/2010/main" val="11061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0AAF4-4A68-4160-9FEC-FD1C6CB498DD}"/>
              </a:ext>
            </a:extLst>
          </p:cNvPr>
          <p:cNvSpPr>
            <a:spLocks noGrp="1"/>
          </p:cNvSpPr>
          <p:nvPr>
            <p:ph type="title"/>
          </p:nvPr>
        </p:nvSpPr>
        <p:spPr/>
        <p:txBody>
          <a:bodyPr/>
          <a:lstStyle/>
          <a:p>
            <a:r>
              <a:rPr lang="nl-NL" dirty="0"/>
              <a:t>O&amp;M </a:t>
            </a:r>
            <a:r>
              <a:rPr lang="nl-NL" dirty="0" err="1"/>
              <a:t>safety</a:t>
            </a:r>
            <a:r>
              <a:rPr lang="nl-NL" dirty="0"/>
              <a:t> case: operating in a </a:t>
            </a:r>
            <a:r>
              <a:rPr lang="nl-NL" dirty="0" err="1"/>
              <a:t>dynamic</a:t>
            </a:r>
            <a:r>
              <a:rPr lang="nl-NL" dirty="0"/>
              <a:t> environment</a:t>
            </a:r>
            <a:endParaRPr lang="en-GB" dirty="0"/>
          </a:p>
        </p:txBody>
      </p:sp>
      <p:sp>
        <p:nvSpPr>
          <p:cNvPr id="3" name="Rectangle 2">
            <a:extLst>
              <a:ext uri="{FF2B5EF4-FFF2-40B4-BE49-F238E27FC236}">
                <a16:creationId xmlns:a16="http://schemas.microsoft.com/office/drawing/2014/main" id="{A8BC35ED-9442-4609-BB74-60AC37F5D686}"/>
              </a:ext>
            </a:extLst>
          </p:cNvPr>
          <p:cNvSpPr/>
          <p:nvPr/>
        </p:nvSpPr>
        <p:spPr>
          <a:xfrm>
            <a:off x="543193" y="1233689"/>
            <a:ext cx="6096000" cy="3477875"/>
          </a:xfrm>
          <a:prstGeom prst="rect">
            <a:avLst/>
          </a:prstGeom>
        </p:spPr>
        <p:txBody>
          <a:bodyPr>
            <a:spAutoFit/>
          </a:bodyPr>
          <a:lstStyle/>
          <a:p>
            <a:r>
              <a:rPr lang="en-US" sz="2000" dirty="0"/>
              <a:t>With a robust validated safety case there is room for an O&amp;M safety case which is envisaged as a space where the asset owner, the operator and the maintenance supplier deal with the dynamic (cyber) safety/security world. </a:t>
            </a:r>
          </a:p>
          <a:p>
            <a:endParaRPr lang="en-US" sz="2000" dirty="0"/>
          </a:p>
          <a:p>
            <a:r>
              <a:rPr lang="en-US" sz="2000" dirty="0"/>
              <a:t>It offers a platform where residual risks are transferred into an operators/infrastructure manager’s SMS that provides space for attention to (weak) signals of software failures and breaches. </a:t>
            </a:r>
          </a:p>
          <a:p>
            <a:r>
              <a:rPr lang="en-US" sz="2000" dirty="0"/>
              <a:t> </a:t>
            </a:r>
            <a:endParaRPr lang="en-GB" sz="2000" dirty="0"/>
          </a:p>
        </p:txBody>
      </p:sp>
      <p:pic>
        <p:nvPicPr>
          <p:cNvPr id="4" name="Picture 3">
            <a:extLst>
              <a:ext uri="{FF2B5EF4-FFF2-40B4-BE49-F238E27FC236}">
                <a16:creationId xmlns:a16="http://schemas.microsoft.com/office/drawing/2014/main" id="{BCB6DD2F-C885-4937-9549-C6E55E6149FA}"/>
              </a:ext>
            </a:extLst>
          </p:cNvPr>
          <p:cNvPicPr>
            <a:picLocks noChangeAspect="1"/>
          </p:cNvPicPr>
          <p:nvPr/>
        </p:nvPicPr>
        <p:blipFill>
          <a:blip r:embed="rId2"/>
          <a:stretch>
            <a:fillRect/>
          </a:stretch>
        </p:blipFill>
        <p:spPr>
          <a:xfrm>
            <a:off x="10474072" y="5989388"/>
            <a:ext cx="1542253" cy="534648"/>
          </a:xfrm>
          <a:prstGeom prst="rect">
            <a:avLst/>
          </a:prstGeom>
        </p:spPr>
      </p:pic>
    </p:spTree>
    <p:extLst>
      <p:ext uri="{BB962C8B-B14F-4D97-AF65-F5344CB8AC3E}">
        <p14:creationId xmlns:p14="http://schemas.microsoft.com/office/powerpoint/2010/main" val="157681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B4A1E23-BC35-7942-85A1-A59CE2E717BD}"/>
              </a:ext>
            </a:extLst>
          </p:cNvPr>
          <p:cNvSpPr>
            <a:spLocks noGrp="1"/>
          </p:cNvSpPr>
          <p:nvPr>
            <p:ph type="title"/>
          </p:nvPr>
        </p:nvSpPr>
        <p:spPr/>
        <p:txBody>
          <a:bodyPr lIns="288000" tIns="288000" rIns="288000" bIns="288000"/>
          <a:lstStyle/>
          <a:p>
            <a:r>
              <a:rPr lang="es-ES" dirty="0" err="1"/>
              <a:t>Returning</a:t>
            </a:r>
            <a:r>
              <a:rPr lang="es-ES" dirty="0"/>
              <a:t> to RAIB </a:t>
            </a:r>
            <a:r>
              <a:rPr lang="es-ES" dirty="0" err="1"/>
              <a:t>recommendations</a:t>
            </a:r>
            <a:endParaRPr lang="es-ES" dirty="0"/>
          </a:p>
        </p:txBody>
      </p:sp>
      <p:sp>
        <p:nvSpPr>
          <p:cNvPr id="9" name="Marcador de texto 8">
            <a:extLst>
              <a:ext uri="{FF2B5EF4-FFF2-40B4-BE49-F238E27FC236}">
                <a16:creationId xmlns:a16="http://schemas.microsoft.com/office/drawing/2014/main" id="{812D8E72-D5E6-004A-99DA-C8C110793A41}"/>
              </a:ext>
            </a:extLst>
          </p:cNvPr>
          <p:cNvSpPr>
            <a:spLocks noGrp="1"/>
          </p:cNvSpPr>
          <p:nvPr>
            <p:ph type="body" sz="quarter" idx="10"/>
          </p:nvPr>
        </p:nvSpPr>
        <p:spPr>
          <a:xfrm>
            <a:off x="334963" y="1031875"/>
            <a:ext cx="5527218" cy="4376738"/>
          </a:xfrm>
        </p:spPr>
        <p:txBody>
          <a:bodyPr>
            <a:noAutofit/>
          </a:bodyPr>
          <a:lstStyle/>
          <a:p>
            <a:pPr marL="0" indent="0">
              <a:buNone/>
            </a:pPr>
            <a:r>
              <a:rPr lang="en-US" sz="2000" dirty="0">
                <a:solidFill>
                  <a:schemeClr val="tx1"/>
                </a:solidFill>
              </a:rPr>
              <a:t>IM/Man {..} aided by the wider rail industry, should </a:t>
            </a:r>
            <a:r>
              <a:rPr lang="en-US" sz="2000" b="1" dirty="0">
                <a:solidFill>
                  <a:schemeClr val="tx1"/>
                </a:solidFill>
              </a:rPr>
              <a:t>improve its safety assurance </a:t>
            </a:r>
            <a:r>
              <a:rPr lang="en-US" sz="2000" dirty="0">
                <a:solidFill>
                  <a:schemeClr val="tx1"/>
                </a:solidFill>
              </a:rPr>
              <a:t>process for high integrity software-based systems</a:t>
            </a:r>
            <a:r>
              <a:rPr lang="en-US" sz="2000" dirty="0">
                <a:solidFill>
                  <a:schemeClr val="bg1">
                    <a:lumMod val="50000"/>
                  </a:schemeClr>
                </a:solidFill>
              </a:rPr>
              <a:t> and </a:t>
            </a:r>
            <a:r>
              <a:rPr lang="en-US" sz="2000" b="1" dirty="0">
                <a:solidFill>
                  <a:schemeClr val="bg1">
                    <a:lumMod val="50000"/>
                  </a:schemeClr>
                </a:solidFill>
              </a:rPr>
              <a:t>improve safety learning </a:t>
            </a:r>
            <a:r>
              <a:rPr lang="en-US" sz="2000" dirty="0">
                <a:solidFill>
                  <a:schemeClr val="bg1">
                    <a:lumMod val="50000"/>
                  </a:schemeClr>
                </a:solidFill>
              </a:rPr>
              <a:t>from failures of such systems, and develop a process to </a:t>
            </a:r>
            <a:r>
              <a:rPr lang="en-US" sz="2000" b="1" dirty="0">
                <a:solidFill>
                  <a:schemeClr val="bg1">
                    <a:lumMod val="50000"/>
                  </a:schemeClr>
                </a:solidFill>
              </a:rPr>
              <a:t>capture data </a:t>
            </a:r>
            <a:r>
              <a:rPr lang="en-US" sz="2000" dirty="0">
                <a:solidFill>
                  <a:schemeClr val="bg1">
                    <a:lumMod val="50000"/>
                  </a:schemeClr>
                </a:solidFill>
              </a:rPr>
              <a:t>needed to understand these failures. </a:t>
            </a:r>
          </a:p>
          <a:p>
            <a:pPr marL="0" indent="0">
              <a:buNone/>
            </a:pPr>
            <a:r>
              <a:rPr lang="en-US" sz="2000" dirty="0">
                <a:solidFill>
                  <a:schemeClr val="bg1">
                    <a:lumMod val="50000"/>
                  </a:schemeClr>
                </a:solidFill>
              </a:rPr>
              <a:t>{..} should </a:t>
            </a:r>
            <a:r>
              <a:rPr lang="en-US" sz="2000" b="1" dirty="0">
                <a:solidFill>
                  <a:schemeClr val="bg1">
                    <a:lumMod val="50000"/>
                  </a:schemeClr>
                </a:solidFill>
              </a:rPr>
              <a:t>review its safety assurance processes</a:t>
            </a:r>
            <a:r>
              <a:rPr lang="en-US" sz="2000" dirty="0">
                <a:solidFill>
                  <a:schemeClr val="bg1">
                    <a:lumMod val="50000"/>
                  </a:schemeClr>
                </a:solidFill>
              </a:rPr>
              <a:t> in the light of the learning from this investigation, and should provide a technical solution for the Cambrian lines that avoids the need for </a:t>
            </a:r>
            <a:r>
              <a:rPr lang="en-US" sz="2000" dirty="0" err="1">
                <a:solidFill>
                  <a:schemeClr val="bg1">
                    <a:lumMod val="50000"/>
                  </a:schemeClr>
                </a:solidFill>
              </a:rPr>
              <a:t>signallers</a:t>
            </a:r>
            <a:r>
              <a:rPr lang="en-US" sz="2000" dirty="0">
                <a:solidFill>
                  <a:schemeClr val="bg1">
                    <a:lumMod val="50000"/>
                  </a:schemeClr>
                </a:solidFill>
              </a:rPr>
              <a:t> to verify automatically uploaded speed restrictions. </a:t>
            </a:r>
          </a:p>
        </p:txBody>
      </p:sp>
      <p:sp>
        <p:nvSpPr>
          <p:cNvPr id="12" name="Marcador de texto 8">
            <a:extLst>
              <a:ext uri="{FF2B5EF4-FFF2-40B4-BE49-F238E27FC236}">
                <a16:creationId xmlns:a16="http://schemas.microsoft.com/office/drawing/2014/main" id="{3A39B388-7896-45F0-9BA1-4FDB5834DBA1}"/>
              </a:ext>
            </a:extLst>
          </p:cNvPr>
          <p:cNvSpPr txBox="1">
            <a:spLocks/>
          </p:cNvSpPr>
          <p:nvPr/>
        </p:nvSpPr>
        <p:spPr>
          <a:xfrm>
            <a:off x="5998815" y="908702"/>
            <a:ext cx="5527218" cy="4376738"/>
          </a:xfrm>
          <a:prstGeom prst="rect">
            <a:avLst/>
          </a:prstGeom>
        </p:spPr>
        <p:txBody>
          <a:bodyPr vert="horz" lIns="288000" tIns="288000" rIns="288000" bIns="288000" rtlCol="0">
            <a:noAutofit/>
          </a:bodyPr>
          <a:lstStyle>
            <a:lvl1pPr marL="228600" indent="-228600" algn="l" defTabSz="914400" rtl="0" eaLnBrk="1" latinLnBrk="0" hangingPunct="1">
              <a:lnSpc>
                <a:spcPct val="100000"/>
              </a:lnSpc>
              <a:spcBef>
                <a:spcPts val="600"/>
              </a:spcBef>
              <a:spcAft>
                <a:spcPts val="600"/>
              </a:spcAft>
              <a:buClr>
                <a:srgbClr val="006338"/>
              </a:buClr>
              <a:buFont typeface="Arial" panose="020B0604020202020204" pitchFamily="34" charset="0"/>
              <a:buChar char="•"/>
              <a:defRPr sz="16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00000"/>
              </a:lnSpc>
              <a:spcBef>
                <a:spcPts val="600"/>
              </a:spcBef>
              <a:spcAft>
                <a:spcPts val="600"/>
              </a:spcAft>
              <a:buClr>
                <a:srgbClr val="E98300"/>
              </a:buClr>
              <a:buFont typeface="Courier New" panose="02070309020205020404" pitchFamily="49" charset="0"/>
              <a:buChar char="o"/>
              <a:defRPr sz="14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00000"/>
              </a:lnSpc>
              <a:spcBef>
                <a:spcPts val="600"/>
              </a:spcBef>
              <a:spcAft>
                <a:spcPts val="600"/>
              </a:spcAft>
              <a:buClr>
                <a:srgbClr val="E98300"/>
              </a:buClr>
              <a:buFont typeface="Wingdings" pitchFamily="2" charset="2"/>
              <a:buChar char="§"/>
              <a:defRPr sz="12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00000"/>
              </a:lnSpc>
              <a:spcBef>
                <a:spcPts val="600"/>
              </a:spcBef>
              <a:spcAft>
                <a:spcPts val="600"/>
              </a:spcAft>
              <a:buClr>
                <a:srgbClr val="E98300"/>
              </a:buClr>
              <a:buFont typeface="Wingdings" pitchFamily="2" charset="2"/>
              <a:buChar char="ü"/>
              <a:defRPr sz="11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00000"/>
              </a:lnSpc>
              <a:spcBef>
                <a:spcPts val="600"/>
              </a:spcBef>
              <a:spcAft>
                <a:spcPts val="600"/>
              </a:spcAft>
              <a:buClr>
                <a:srgbClr val="006338"/>
              </a:buClr>
              <a:buFont typeface="Arial" panose="020B0604020202020204" pitchFamily="34" charset="0"/>
              <a:buChar char="•"/>
              <a:defRPr sz="11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tx1"/>
                </a:solidFill>
              </a:rPr>
              <a:t>Drivers {..} </a:t>
            </a:r>
            <a:r>
              <a:rPr lang="en-US" sz="2000" b="1" dirty="0">
                <a:solidFill>
                  <a:schemeClr val="tx1"/>
                </a:solidFill>
              </a:rPr>
              <a:t>reporting inconsistencies information</a:t>
            </a:r>
            <a:r>
              <a:rPr lang="en-US" sz="2000" dirty="0">
                <a:solidFill>
                  <a:schemeClr val="tx1"/>
                </a:solidFill>
              </a:rPr>
              <a:t> provided to them</a:t>
            </a:r>
            <a:r>
              <a:rPr lang="en-US" sz="2000" dirty="0">
                <a:solidFill>
                  <a:schemeClr val="bg1">
                    <a:lumMod val="50000"/>
                  </a:schemeClr>
                </a:solidFill>
              </a:rPr>
              <a:t>; the need for ISA to </a:t>
            </a:r>
            <a:r>
              <a:rPr lang="en-US" sz="2000" b="1" dirty="0">
                <a:solidFill>
                  <a:schemeClr val="bg1">
                    <a:lumMod val="50000"/>
                  </a:schemeClr>
                </a:solidFill>
              </a:rPr>
              <a:t>understand the scope of checks </a:t>
            </a:r>
            <a:r>
              <a:rPr lang="en-US" sz="2000" dirty="0">
                <a:solidFill>
                  <a:schemeClr val="bg1">
                    <a:lumMod val="50000"/>
                  </a:schemeClr>
                </a:solidFill>
              </a:rPr>
              <a:t>undertaken by other bodies and to apply extra vigilance if documents form part of a non-standard process; the importance of </a:t>
            </a:r>
            <a:r>
              <a:rPr lang="en-US" sz="2000" b="1" dirty="0">
                <a:solidFill>
                  <a:schemeClr val="bg1">
                    <a:lumMod val="50000"/>
                  </a:schemeClr>
                </a:solidFill>
              </a:rPr>
              <a:t>clients undertaking their client role when procuring high integrity software</a:t>
            </a:r>
            <a:r>
              <a:rPr lang="en-US" sz="2000" dirty="0">
                <a:solidFill>
                  <a:schemeClr val="bg1">
                    <a:lumMod val="50000"/>
                  </a:schemeClr>
                </a:solidFill>
              </a:rPr>
              <a:t>; and achieving the specified level of safety when implementing temporary speed restrictions in ERTMS. </a:t>
            </a:r>
            <a:endParaRPr lang="es-ES" sz="2000" dirty="0">
              <a:solidFill>
                <a:schemeClr val="bg1">
                  <a:lumMod val="50000"/>
                </a:schemeClr>
              </a:solidFill>
            </a:endParaRPr>
          </a:p>
        </p:txBody>
      </p:sp>
      <p:pic>
        <p:nvPicPr>
          <p:cNvPr id="13" name="Picture 12">
            <a:extLst>
              <a:ext uri="{FF2B5EF4-FFF2-40B4-BE49-F238E27FC236}">
                <a16:creationId xmlns:a16="http://schemas.microsoft.com/office/drawing/2014/main" id="{D52D69D7-9ADA-40A3-B887-BAC344140B2C}"/>
              </a:ext>
            </a:extLst>
          </p:cNvPr>
          <p:cNvPicPr>
            <a:picLocks noChangeAspect="1"/>
          </p:cNvPicPr>
          <p:nvPr/>
        </p:nvPicPr>
        <p:blipFill>
          <a:blip r:embed="rId2"/>
          <a:stretch>
            <a:fillRect/>
          </a:stretch>
        </p:blipFill>
        <p:spPr>
          <a:xfrm>
            <a:off x="10474072" y="5989388"/>
            <a:ext cx="1542253" cy="534648"/>
          </a:xfrm>
          <a:prstGeom prst="rect">
            <a:avLst/>
          </a:prstGeom>
        </p:spPr>
      </p:pic>
    </p:spTree>
    <p:extLst>
      <p:ext uri="{BB962C8B-B14F-4D97-AF65-F5344CB8AC3E}">
        <p14:creationId xmlns:p14="http://schemas.microsoft.com/office/powerpoint/2010/main" val="539267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0AAF4-4A68-4160-9FEC-FD1C6CB498DD}"/>
              </a:ext>
            </a:extLst>
          </p:cNvPr>
          <p:cNvSpPr>
            <a:spLocks noGrp="1"/>
          </p:cNvSpPr>
          <p:nvPr>
            <p:ph type="title"/>
          </p:nvPr>
        </p:nvSpPr>
        <p:spPr/>
        <p:txBody>
          <a:bodyPr/>
          <a:lstStyle/>
          <a:p>
            <a:r>
              <a:rPr lang="nl-NL" dirty="0" err="1"/>
              <a:t>Conclusions</a:t>
            </a:r>
            <a:r>
              <a:rPr lang="nl-NL" dirty="0"/>
              <a:t> </a:t>
            </a:r>
            <a:r>
              <a:rPr lang="nl-NL" dirty="0" err="1"/>
              <a:t>for</a:t>
            </a:r>
            <a:r>
              <a:rPr lang="nl-NL" dirty="0"/>
              <a:t> the STAIRCASE</a:t>
            </a:r>
            <a:endParaRPr lang="en-GB" dirty="0"/>
          </a:p>
        </p:txBody>
      </p:sp>
      <p:sp>
        <p:nvSpPr>
          <p:cNvPr id="3" name="Rectangle 2">
            <a:extLst>
              <a:ext uri="{FF2B5EF4-FFF2-40B4-BE49-F238E27FC236}">
                <a16:creationId xmlns:a16="http://schemas.microsoft.com/office/drawing/2014/main" id="{A8BC35ED-9442-4609-BB74-60AC37F5D686}"/>
              </a:ext>
            </a:extLst>
          </p:cNvPr>
          <p:cNvSpPr/>
          <p:nvPr/>
        </p:nvSpPr>
        <p:spPr>
          <a:xfrm>
            <a:off x="543193" y="1233689"/>
            <a:ext cx="6470924" cy="4708981"/>
          </a:xfrm>
          <a:prstGeom prst="rect">
            <a:avLst/>
          </a:prstGeom>
        </p:spPr>
        <p:txBody>
          <a:bodyPr wrap="square">
            <a:spAutoFit/>
          </a:bodyPr>
          <a:lstStyle/>
          <a:p>
            <a:pPr marL="342900" indent="-342900">
              <a:buFont typeface="Arial" panose="020B0604020202020204" pitchFamily="34" charset="0"/>
              <a:buChar char="•"/>
            </a:pPr>
            <a:r>
              <a:rPr lang="en-US" sz="2000" dirty="0"/>
              <a:t>It changes the safety culture by talking about core safety arguments throughout the asset lifecycle</a:t>
            </a:r>
          </a:p>
          <a:p>
            <a:pPr marL="342900" indent="-342900">
              <a:buFont typeface="Arial" panose="020B0604020202020204" pitchFamily="34" charset="0"/>
              <a:buChar char="•"/>
            </a:pPr>
            <a:r>
              <a:rPr lang="en-US" sz="2000" dirty="0"/>
              <a:t>Interactions with stakeholders are improved</a:t>
            </a:r>
          </a:p>
          <a:p>
            <a:pPr marL="342900" indent="-342900">
              <a:buFont typeface="Arial" panose="020B0604020202020204" pitchFamily="34" charset="0"/>
              <a:buChar char="•"/>
            </a:pPr>
            <a:r>
              <a:rPr lang="en-US" sz="2000" dirty="0"/>
              <a:t>Gives room to discussing digital risks early stage</a:t>
            </a:r>
          </a:p>
          <a:p>
            <a:pPr marL="342900" indent="-342900">
              <a:buFont typeface="Arial" panose="020B0604020202020204" pitchFamily="34" charset="0"/>
              <a:buChar char="•"/>
            </a:pPr>
            <a:r>
              <a:rPr lang="en-US" sz="2000" dirty="0"/>
              <a:t>Puts owners and operators in a better position to understand and control dynamic risks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ALSO: it builds on current practice (doesn’t replace it)</a:t>
            </a:r>
          </a:p>
          <a:p>
            <a:pPr marL="342900" indent="-342900">
              <a:buFont typeface="Arial" panose="020B0604020202020204" pitchFamily="34" charset="0"/>
              <a:buChar char="•"/>
            </a:pPr>
            <a:r>
              <a:rPr lang="en-GB" sz="2000" dirty="0"/>
              <a:t>It addresses concerns that RAIB expressed and</a:t>
            </a:r>
          </a:p>
          <a:p>
            <a:pPr marL="342900" indent="-342900">
              <a:buFont typeface="Arial" panose="020B0604020202020204" pitchFamily="34" charset="0"/>
              <a:buChar char="•"/>
            </a:pPr>
            <a:r>
              <a:rPr lang="en-GB" sz="2000" dirty="0"/>
              <a:t>When done well shouldn’t take excessive amounts of time</a:t>
            </a:r>
          </a:p>
          <a:p>
            <a:pPr marL="342900" indent="-342900">
              <a:buFont typeface="Arial" panose="020B0604020202020204" pitchFamily="34" charset="0"/>
              <a:buChar char="•"/>
            </a:pPr>
            <a:r>
              <a:rPr lang="en-US" sz="2000" dirty="0"/>
              <a:t>The staircase codifies what you could consider ‘better practice’</a:t>
            </a:r>
          </a:p>
          <a:p>
            <a:endParaRPr lang="en-GB" sz="2000" dirty="0"/>
          </a:p>
          <a:p>
            <a:pPr marL="342900" indent="-342900">
              <a:buFont typeface="Arial" panose="020B0604020202020204" pitchFamily="34" charset="0"/>
              <a:buChar char="•"/>
            </a:pPr>
            <a:endParaRPr lang="en-US" sz="2000" dirty="0"/>
          </a:p>
        </p:txBody>
      </p:sp>
      <p:pic>
        <p:nvPicPr>
          <p:cNvPr id="4" name="Picture 3">
            <a:extLst>
              <a:ext uri="{FF2B5EF4-FFF2-40B4-BE49-F238E27FC236}">
                <a16:creationId xmlns:a16="http://schemas.microsoft.com/office/drawing/2014/main" id="{BCB6DD2F-C885-4937-9549-C6E55E6149FA}"/>
              </a:ext>
            </a:extLst>
          </p:cNvPr>
          <p:cNvPicPr>
            <a:picLocks noChangeAspect="1"/>
          </p:cNvPicPr>
          <p:nvPr/>
        </p:nvPicPr>
        <p:blipFill>
          <a:blip r:embed="rId2"/>
          <a:stretch>
            <a:fillRect/>
          </a:stretch>
        </p:blipFill>
        <p:spPr>
          <a:xfrm>
            <a:off x="10474072" y="5989388"/>
            <a:ext cx="1542253" cy="534648"/>
          </a:xfrm>
          <a:prstGeom prst="rect">
            <a:avLst/>
          </a:prstGeom>
        </p:spPr>
      </p:pic>
    </p:spTree>
    <p:extLst>
      <p:ext uri="{BB962C8B-B14F-4D97-AF65-F5344CB8AC3E}">
        <p14:creationId xmlns:p14="http://schemas.microsoft.com/office/powerpoint/2010/main" val="264612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5C776-EA2E-4298-B98B-C662CD8078C6}"/>
              </a:ext>
            </a:extLst>
          </p:cNvPr>
          <p:cNvSpPr>
            <a:spLocks noGrp="1"/>
          </p:cNvSpPr>
          <p:nvPr>
            <p:ph type="title"/>
          </p:nvPr>
        </p:nvSpPr>
        <p:spPr/>
        <p:txBody>
          <a:bodyPr/>
          <a:lstStyle/>
          <a:p>
            <a:r>
              <a:rPr lang="nl-NL" dirty="0"/>
              <a:t>Call to Action. </a:t>
            </a:r>
            <a:endParaRPr lang="en-GB" dirty="0"/>
          </a:p>
        </p:txBody>
      </p:sp>
      <p:sp>
        <p:nvSpPr>
          <p:cNvPr id="4" name="Text Placeholder 3">
            <a:extLst>
              <a:ext uri="{FF2B5EF4-FFF2-40B4-BE49-F238E27FC236}">
                <a16:creationId xmlns:a16="http://schemas.microsoft.com/office/drawing/2014/main" id="{6D2AD506-5F2A-4114-945A-B52BA32AACE4}"/>
              </a:ext>
            </a:extLst>
          </p:cNvPr>
          <p:cNvSpPr>
            <a:spLocks noGrp="1"/>
          </p:cNvSpPr>
          <p:nvPr>
            <p:ph type="body" sz="quarter" idx="11"/>
          </p:nvPr>
        </p:nvSpPr>
        <p:spPr>
          <a:xfrm>
            <a:off x="359580" y="683012"/>
            <a:ext cx="6325354" cy="4376738"/>
          </a:xfrm>
        </p:spPr>
        <p:txBody>
          <a:bodyPr/>
          <a:lstStyle/>
          <a:p>
            <a:r>
              <a:rPr lang="en-GB" sz="2000" dirty="0"/>
              <a:t>We propose research to develop the STAIRCASE addressing:</a:t>
            </a:r>
          </a:p>
          <a:p>
            <a:pPr marL="285750" indent="-285750">
              <a:buFont typeface="Arial" panose="020B0604020202020204" pitchFamily="34" charset="0"/>
              <a:buChar char="•"/>
            </a:pPr>
            <a:r>
              <a:rPr lang="en-GB" sz="2000" dirty="0"/>
              <a:t>Collate cyber</a:t>
            </a:r>
            <a:r>
              <a:rPr lang="en-GB" sz="2000" b="1" dirty="0"/>
              <a:t> threats landscape </a:t>
            </a:r>
            <a:r>
              <a:rPr lang="en-GB" sz="2000" dirty="0"/>
              <a:t>for rolling stock and its sprawling networks</a:t>
            </a:r>
          </a:p>
          <a:p>
            <a:pPr marL="285750" indent="-285750">
              <a:buFont typeface="Arial" panose="020B0604020202020204" pitchFamily="34" charset="0"/>
              <a:buChar char="•"/>
            </a:pPr>
            <a:r>
              <a:rPr lang="en-GB" sz="2000" dirty="0"/>
              <a:t>Assess vulnerabilities for cyber safety and cyber security to inform </a:t>
            </a:r>
            <a:r>
              <a:rPr lang="en-GB" sz="2000" b="1" dirty="0"/>
              <a:t>software architectures</a:t>
            </a:r>
          </a:p>
          <a:p>
            <a:pPr marL="285750" indent="-285750">
              <a:buFont typeface="Arial" panose="020B0604020202020204" pitchFamily="34" charset="0"/>
              <a:buChar char="•"/>
            </a:pPr>
            <a:r>
              <a:rPr lang="en-GB" sz="2000" dirty="0"/>
              <a:t>Investigate cyber safety/security </a:t>
            </a:r>
            <a:r>
              <a:rPr lang="en-GB" sz="2000" b="1" dirty="0"/>
              <a:t>barriers</a:t>
            </a:r>
            <a:r>
              <a:rPr lang="en-GB" sz="2000" dirty="0"/>
              <a:t> and mechanisms</a:t>
            </a:r>
          </a:p>
          <a:p>
            <a:pPr marL="285750" indent="-285750">
              <a:buFont typeface="Arial" panose="020B0604020202020204" pitchFamily="34" charset="0"/>
              <a:buChar char="•"/>
            </a:pPr>
            <a:r>
              <a:rPr lang="en-GB" sz="2000" dirty="0"/>
              <a:t>Rules to set </a:t>
            </a:r>
            <a:r>
              <a:rPr lang="en-GB" sz="2000" b="1" dirty="0"/>
              <a:t>performance levels</a:t>
            </a:r>
            <a:r>
              <a:rPr lang="en-GB" sz="2000" dirty="0"/>
              <a:t> for integrated (cyber)safety and cyber security systems and</a:t>
            </a:r>
          </a:p>
        </p:txBody>
      </p:sp>
      <p:pic>
        <p:nvPicPr>
          <p:cNvPr id="9" name="Picture 8">
            <a:extLst>
              <a:ext uri="{FF2B5EF4-FFF2-40B4-BE49-F238E27FC236}">
                <a16:creationId xmlns:a16="http://schemas.microsoft.com/office/drawing/2014/main" id="{7A32C8E6-5887-4721-A58B-C49DC3BF958E}"/>
              </a:ext>
            </a:extLst>
          </p:cNvPr>
          <p:cNvPicPr>
            <a:picLocks noChangeAspect="1"/>
          </p:cNvPicPr>
          <p:nvPr/>
        </p:nvPicPr>
        <p:blipFill>
          <a:blip r:embed="rId3"/>
          <a:stretch>
            <a:fillRect/>
          </a:stretch>
        </p:blipFill>
        <p:spPr>
          <a:xfrm>
            <a:off x="10474072" y="5989388"/>
            <a:ext cx="1542253" cy="534648"/>
          </a:xfrm>
          <a:prstGeom prst="rect">
            <a:avLst/>
          </a:prstGeom>
        </p:spPr>
      </p:pic>
      <p:pic>
        <p:nvPicPr>
          <p:cNvPr id="11" name="Picture 10">
            <a:extLst>
              <a:ext uri="{FF2B5EF4-FFF2-40B4-BE49-F238E27FC236}">
                <a16:creationId xmlns:a16="http://schemas.microsoft.com/office/drawing/2014/main" id="{B5EB5565-323B-47BB-9A21-6A043D9B0914}"/>
              </a:ext>
            </a:extLst>
          </p:cNvPr>
          <p:cNvPicPr>
            <a:picLocks noChangeAspect="1"/>
          </p:cNvPicPr>
          <p:nvPr/>
        </p:nvPicPr>
        <p:blipFill>
          <a:blip r:embed="rId4"/>
          <a:stretch>
            <a:fillRect/>
          </a:stretch>
        </p:blipFill>
        <p:spPr>
          <a:xfrm>
            <a:off x="7319225" y="994269"/>
            <a:ext cx="2594791" cy="968346"/>
          </a:xfrm>
          <a:prstGeom prst="rect">
            <a:avLst/>
          </a:prstGeom>
        </p:spPr>
      </p:pic>
      <p:pic>
        <p:nvPicPr>
          <p:cNvPr id="7" name="Picture 6">
            <a:extLst>
              <a:ext uri="{FF2B5EF4-FFF2-40B4-BE49-F238E27FC236}">
                <a16:creationId xmlns:a16="http://schemas.microsoft.com/office/drawing/2014/main" id="{9C70CF00-EA67-41B8-AE01-99AF1265F45F}"/>
              </a:ext>
            </a:extLst>
          </p:cNvPr>
          <p:cNvPicPr>
            <a:picLocks noChangeAspect="1"/>
          </p:cNvPicPr>
          <p:nvPr/>
        </p:nvPicPr>
        <p:blipFill>
          <a:blip r:embed="rId3"/>
          <a:stretch>
            <a:fillRect/>
          </a:stretch>
        </p:blipFill>
        <p:spPr>
          <a:xfrm>
            <a:off x="7628754" y="2229295"/>
            <a:ext cx="2061066" cy="714503"/>
          </a:xfrm>
          <a:prstGeom prst="rect">
            <a:avLst/>
          </a:prstGeom>
        </p:spPr>
      </p:pic>
      <p:grpSp>
        <p:nvGrpSpPr>
          <p:cNvPr id="8" name="Group 7">
            <a:extLst>
              <a:ext uri="{FF2B5EF4-FFF2-40B4-BE49-F238E27FC236}">
                <a16:creationId xmlns:a16="http://schemas.microsoft.com/office/drawing/2014/main" id="{7C8113E0-E337-4F91-AE51-9A27E6387053}"/>
              </a:ext>
            </a:extLst>
          </p:cNvPr>
          <p:cNvGrpSpPr/>
          <p:nvPr/>
        </p:nvGrpSpPr>
        <p:grpSpPr>
          <a:xfrm>
            <a:off x="7319225" y="3210478"/>
            <a:ext cx="3520022" cy="1232850"/>
            <a:chOff x="6211875" y="5436075"/>
            <a:chExt cx="3857231" cy="1207916"/>
          </a:xfrm>
        </p:grpSpPr>
        <p:pic>
          <p:nvPicPr>
            <p:cNvPr id="10" name="Picture 9" descr="A picture containing logo&#10;&#10;Description automatically generated">
              <a:extLst>
                <a:ext uri="{FF2B5EF4-FFF2-40B4-BE49-F238E27FC236}">
                  <a16:creationId xmlns:a16="http://schemas.microsoft.com/office/drawing/2014/main" id="{10B70B8A-F65B-460E-997D-66FFDF5B55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1875" y="5436075"/>
              <a:ext cx="3075583" cy="1207916"/>
            </a:xfrm>
            <a:prstGeom prst="rect">
              <a:avLst/>
            </a:prstGeom>
          </p:spPr>
        </p:pic>
        <p:pic>
          <p:nvPicPr>
            <p:cNvPr id="12" name="Picture 11">
              <a:extLst>
                <a:ext uri="{FF2B5EF4-FFF2-40B4-BE49-F238E27FC236}">
                  <a16:creationId xmlns:a16="http://schemas.microsoft.com/office/drawing/2014/main" id="{9198BCAE-A5F2-42C2-B0D1-7D24ADE83F3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7460" t="21777" r="7231" b="21777"/>
            <a:stretch/>
          </p:blipFill>
          <p:spPr>
            <a:xfrm>
              <a:off x="9300935" y="5729198"/>
              <a:ext cx="768171" cy="500240"/>
            </a:xfrm>
            <a:prstGeom prst="rect">
              <a:avLst/>
            </a:prstGeom>
          </p:spPr>
        </p:pic>
        <p:cxnSp>
          <p:nvCxnSpPr>
            <p:cNvPr id="13" name="Straight Connector 12">
              <a:extLst>
                <a:ext uri="{FF2B5EF4-FFF2-40B4-BE49-F238E27FC236}">
                  <a16:creationId xmlns:a16="http://schemas.microsoft.com/office/drawing/2014/main" id="{847E2685-F182-440F-B057-0988199F9C53}"/>
                </a:ext>
              </a:extLst>
            </p:cNvPr>
            <p:cNvCxnSpPr/>
            <p:nvPr/>
          </p:nvCxnSpPr>
          <p:spPr bwMode="auto">
            <a:xfrm>
              <a:off x="9146219" y="5722105"/>
              <a:ext cx="0" cy="50024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pic>
        <p:nvPicPr>
          <p:cNvPr id="14" name="Picture 2">
            <a:extLst>
              <a:ext uri="{FF2B5EF4-FFF2-40B4-BE49-F238E27FC236}">
                <a16:creationId xmlns:a16="http://schemas.microsoft.com/office/drawing/2014/main" id="{9FF6211C-EC76-4FC7-B624-39E5C2E571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78261" y="4455244"/>
            <a:ext cx="1876718" cy="898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54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B4A1E23-BC35-7942-85A1-A59CE2E717BD}"/>
              </a:ext>
            </a:extLst>
          </p:cNvPr>
          <p:cNvSpPr>
            <a:spLocks noGrp="1"/>
          </p:cNvSpPr>
          <p:nvPr>
            <p:ph type="title"/>
          </p:nvPr>
        </p:nvSpPr>
        <p:spPr/>
        <p:txBody>
          <a:bodyPr lIns="288000" tIns="288000" rIns="288000" bIns="288000">
            <a:normAutofit fontScale="90000"/>
          </a:bodyPr>
          <a:lstStyle/>
          <a:p>
            <a:r>
              <a:rPr lang="es-ES" sz="2200" dirty="0" err="1"/>
              <a:t>Further</a:t>
            </a:r>
            <a:r>
              <a:rPr lang="es-ES" sz="2200" dirty="0"/>
              <a:t> </a:t>
            </a:r>
            <a:r>
              <a:rPr lang="es-ES" sz="2200" dirty="0" err="1"/>
              <a:t>reading</a:t>
            </a:r>
            <a:endParaRPr lang="es-ES" dirty="0"/>
          </a:p>
        </p:txBody>
      </p:sp>
      <p:sp>
        <p:nvSpPr>
          <p:cNvPr id="8" name="TextBox 7">
            <a:extLst>
              <a:ext uri="{FF2B5EF4-FFF2-40B4-BE49-F238E27FC236}">
                <a16:creationId xmlns:a16="http://schemas.microsoft.com/office/drawing/2014/main" id="{12EEF9E3-AA82-43F8-85AB-F435EC19C88D}"/>
              </a:ext>
            </a:extLst>
          </p:cNvPr>
          <p:cNvSpPr txBox="1"/>
          <p:nvPr/>
        </p:nvSpPr>
        <p:spPr>
          <a:xfrm>
            <a:off x="4950639" y="5419461"/>
            <a:ext cx="1601721" cy="369332"/>
          </a:xfrm>
          <a:prstGeom prst="rect">
            <a:avLst/>
          </a:prstGeom>
          <a:noFill/>
        </p:spPr>
        <p:txBody>
          <a:bodyPr wrap="none" rtlCol="0">
            <a:spAutoFit/>
          </a:bodyPr>
          <a:lstStyle/>
          <a:p>
            <a:r>
              <a:rPr lang="nl-NL" dirty="0"/>
              <a:t>From IEC61375</a:t>
            </a:r>
            <a:endParaRPr lang="en-GB" dirty="0"/>
          </a:p>
        </p:txBody>
      </p:sp>
      <p:pic>
        <p:nvPicPr>
          <p:cNvPr id="9" name="Picture 8">
            <a:extLst>
              <a:ext uri="{FF2B5EF4-FFF2-40B4-BE49-F238E27FC236}">
                <a16:creationId xmlns:a16="http://schemas.microsoft.com/office/drawing/2014/main" id="{A2DB7C26-C3BE-42E1-BDDB-56855EA09A78}"/>
              </a:ext>
            </a:extLst>
          </p:cNvPr>
          <p:cNvPicPr>
            <a:picLocks noChangeAspect="1"/>
          </p:cNvPicPr>
          <p:nvPr/>
        </p:nvPicPr>
        <p:blipFill>
          <a:blip r:embed="rId2"/>
          <a:stretch>
            <a:fillRect/>
          </a:stretch>
        </p:blipFill>
        <p:spPr>
          <a:xfrm>
            <a:off x="2766578" y="1020019"/>
            <a:ext cx="6112246" cy="4817961"/>
          </a:xfrm>
          <a:prstGeom prst="rect">
            <a:avLst/>
          </a:prstGeom>
        </p:spPr>
      </p:pic>
      <p:sp>
        <p:nvSpPr>
          <p:cNvPr id="10" name="Rectangle 9">
            <a:extLst>
              <a:ext uri="{FF2B5EF4-FFF2-40B4-BE49-F238E27FC236}">
                <a16:creationId xmlns:a16="http://schemas.microsoft.com/office/drawing/2014/main" id="{3F2191B6-E6B6-4442-BF97-A7DA30BC7EBB}"/>
              </a:ext>
            </a:extLst>
          </p:cNvPr>
          <p:cNvSpPr/>
          <p:nvPr/>
        </p:nvSpPr>
        <p:spPr>
          <a:xfrm>
            <a:off x="5483381" y="5535789"/>
            <a:ext cx="7191469" cy="369332"/>
          </a:xfrm>
          <a:prstGeom prst="rect">
            <a:avLst/>
          </a:prstGeom>
        </p:spPr>
        <p:txBody>
          <a:bodyPr wrap="square">
            <a:spAutoFit/>
          </a:bodyPr>
          <a:lstStyle/>
          <a:p>
            <a:r>
              <a:rPr lang="en-GB" dirty="0"/>
              <a:t>https://journals.sagepub.com/doi/full/10.1177/09544097221102292</a:t>
            </a:r>
          </a:p>
        </p:txBody>
      </p:sp>
      <p:pic>
        <p:nvPicPr>
          <p:cNvPr id="7" name="Picture 6">
            <a:extLst>
              <a:ext uri="{FF2B5EF4-FFF2-40B4-BE49-F238E27FC236}">
                <a16:creationId xmlns:a16="http://schemas.microsoft.com/office/drawing/2014/main" id="{D020F78F-98C5-4FF0-A36E-2DA9E79D7086}"/>
              </a:ext>
            </a:extLst>
          </p:cNvPr>
          <p:cNvPicPr>
            <a:picLocks noChangeAspect="1"/>
          </p:cNvPicPr>
          <p:nvPr/>
        </p:nvPicPr>
        <p:blipFill>
          <a:blip r:embed="rId3"/>
          <a:stretch>
            <a:fillRect/>
          </a:stretch>
        </p:blipFill>
        <p:spPr>
          <a:xfrm>
            <a:off x="10474072" y="5989388"/>
            <a:ext cx="1542253" cy="534648"/>
          </a:xfrm>
          <a:prstGeom prst="rect">
            <a:avLst/>
          </a:prstGeom>
        </p:spPr>
      </p:pic>
    </p:spTree>
    <p:extLst>
      <p:ext uri="{BB962C8B-B14F-4D97-AF65-F5344CB8AC3E}">
        <p14:creationId xmlns:p14="http://schemas.microsoft.com/office/powerpoint/2010/main" val="31086477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42AA806-1A4F-334C-9988-EC0CF828DF92}"/>
              </a:ext>
            </a:extLst>
          </p:cNvPr>
          <p:cNvSpPr txBox="1"/>
          <p:nvPr/>
        </p:nvSpPr>
        <p:spPr>
          <a:xfrm>
            <a:off x="16484600" y="685800"/>
            <a:ext cx="184731" cy="369332"/>
          </a:xfrm>
          <a:prstGeom prst="rect">
            <a:avLst/>
          </a:prstGeom>
          <a:noFill/>
        </p:spPr>
        <p:txBody>
          <a:bodyPr wrap="none" rtlCol="0">
            <a:spAutoFit/>
          </a:bodyPr>
          <a:lstStyle/>
          <a:p>
            <a:endParaRPr lang="es-ES"/>
          </a:p>
        </p:txBody>
      </p:sp>
      <p:sp>
        <p:nvSpPr>
          <p:cNvPr id="4" name="CuadroTexto 3">
            <a:extLst>
              <a:ext uri="{FF2B5EF4-FFF2-40B4-BE49-F238E27FC236}">
                <a16:creationId xmlns:a16="http://schemas.microsoft.com/office/drawing/2014/main" id="{CEA9961E-0F89-4E4B-A80C-04EC0F408FD1}"/>
              </a:ext>
            </a:extLst>
          </p:cNvPr>
          <p:cNvSpPr txBox="1"/>
          <p:nvPr/>
        </p:nvSpPr>
        <p:spPr>
          <a:xfrm>
            <a:off x="6891338" y="2464432"/>
            <a:ext cx="3303696" cy="1107996"/>
          </a:xfrm>
          <a:prstGeom prst="rect">
            <a:avLst/>
          </a:prstGeom>
          <a:noFill/>
        </p:spPr>
        <p:txBody>
          <a:bodyPr wrap="square" rtlCol="0">
            <a:spAutoFit/>
          </a:bodyPr>
          <a:lstStyle/>
          <a:p>
            <a:pPr algn="ctr">
              <a:spcAft>
                <a:spcPts val="600"/>
              </a:spcAft>
            </a:pPr>
            <a:r>
              <a:rPr lang="es-ES" sz="3200" spc="3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Thank</a:t>
            </a:r>
            <a:r>
              <a:rPr lang="es-ES" sz="32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S" sz="3200" spc="3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you</a:t>
            </a:r>
            <a:r>
              <a:rPr lang="es-ES" sz="32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a:p>
            <a:pPr algn="ctr">
              <a:spcAft>
                <a:spcPts val="600"/>
              </a:spcAft>
            </a:pPr>
            <a:endParaRPr lang="es-ES" sz="1200"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spcAft>
                <a:spcPts val="600"/>
              </a:spcAft>
            </a:pPr>
            <a:r>
              <a:rPr lang="es-ES" sz="12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c.vangulijk@hud.ac.uk</a:t>
            </a:r>
          </a:p>
        </p:txBody>
      </p:sp>
    </p:spTree>
    <p:extLst>
      <p:ext uri="{BB962C8B-B14F-4D97-AF65-F5344CB8AC3E}">
        <p14:creationId xmlns:p14="http://schemas.microsoft.com/office/powerpoint/2010/main" val="339084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1ED0A594-9B25-CE4C-A45A-3BC570C2D6A1}"/>
              </a:ext>
            </a:extLst>
          </p:cNvPr>
          <p:cNvSpPr/>
          <p:nvPr/>
        </p:nvSpPr>
        <p:spPr>
          <a:xfrm>
            <a:off x="1" y="0"/>
            <a:ext cx="36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a:extLst>
              <a:ext uri="{FF2B5EF4-FFF2-40B4-BE49-F238E27FC236}">
                <a16:creationId xmlns:a16="http://schemas.microsoft.com/office/drawing/2014/main" id="{8EE1DE89-DEEC-834D-9AB5-595B23172018}"/>
              </a:ext>
            </a:extLst>
          </p:cNvPr>
          <p:cNvSpPr/>
          <p:nvPr/>
        </p:nvSpPr>
        <p:spPr>
          <a:xfrm>
            <a:off x="11843875" y="0"/>
            <a:ext cx="36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16 Imagen" descr="Diagonal.png">
            <a:extLst>
              <a:ext uri="{FF2B5EF4-FFF2-40B4-BE49-F238E27FC236}">
                <a16:creationId xmlns:a16="http://schemas.microsoft.com/office/drawing/2014/main" id="{7F19AEE6-938D-CE47-8C54-FCF5C952BB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34427" y="3719237"/>
            <a:ext cx="1563627" cy="3139446"/>
          </a:xfrm>
          <a:prstGeom prst="rect">
            <a:avLst/>
          </a:prstGeom>
        </p:spPr>
      </p:pic>
      <p:pic>
        <p:nvPicPr>
          <p:cNvPr id="11" name="Imagen 10" descr="Un tren en las vías pasando junto a una carretera&#10;&#10;Descripción generada automáticamente">
            <a:extLst>
              <a:ext uri="{FF2B5EF4-FFF2-40B4-BE49-F238E27FC236}">
                <a16:creationId xmlns:a16="http://schemas.microsoft.com/office/drawing/2014/main" id="{2F445A5C-4C0E-8546-8F97-DDEFE688969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5" name="Redondear rectángulo de esquina del mismo lado 24">
            <a:extLst>
              <a:ext uri="{FF2B5EF4-FFF2-40B4-BE49-F238E27FC236}">
                <a16:creationId xmlns:a16="http://schemas.microsoft.com/office/drawing/2014/main" id="{F9A9A11E-D10D-F344-BA51-166EF683CAD5}"/>
              </a:ext>
            </a:extLst>
          </p:cNvPr>
          <p:cNvSpPr/>
          <p:nvPr/>
        </p:nvSpPr>
        <p:spPr>
          <a:xfrm rot="10800000">
            <a:off x="-1307806" y="1441596"/>
            <a:ext cx="8495413" cy="2264736"/>
          </a:xfrm>
          <a:prstGeom prst="round2SameRect">
            <a:avLst>
              <a:gd name="adj1" fmla="val 50000"/>
              <a:gd name="adj2"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dondear rectángulo de esquina del mismo lado 25">
            <a:extLst>
              <a:ext uri="{FF2B5EF4-FFF2-40B4-BE49-F238E27FC236}">
                <a16:creationId xmlns:a16="http://schemas.microsoft.com/office/drawing/2014/main" id="{DCB5821C-29EF-124C-A6E8-C32F4780BFDA}"/>
              </a:ext>
            </a:extLst>
          </p:cNvPr>
          <p:cNvSpPr/>
          <p:nvPr/>
        </p:nvSpPr>
        <p:spPr>
          <a:xfrm rot="10800000">
            <a:off x="430616" y="1803103"/>
            <a:ext cx="11342283" cy="2264736"/>
          </a:xfrm>
          <a:prstGeom prst="round2SameRect">
            <a:avLst>
              <a:gd name="adj1" fmla="val 50000"/>
              <a:gd name="adj2" fmla="val 50000"/>
            </a:avLst>
          </a:prstGeom>
          <a:solidFill>
            <a:srgbClr val="006338">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1" name="Imagen 20">
            <a:extLst>
              <a:ext uri="{FF2B5EF4-FFF2-40B4-BE49-F238E27FC236}">
                <a16:creationId xmlns:a16="http://schemas.microsoft.com/office/drawing/2014/main" id="{509B9D59-4A3B-694C-A96E-514003D58CA3}"/>
              </a:ext>
            </a:extLst>
          </p:cNvPr>
          <p:cNvPicPr>
            <a:picLocks noChangeAspect="1"/>
          </p:cNvPicPr>
          <p:nvPr/>
        </p:nvPicPr>
        <p:blipFill>
          <a:blip r:embed="rId4">
            <a:alphaModFix/>
            <a:lum bright="100000" contrast="100000"/>
          </a:blip>
          <a:stretch>
            <a:fillRect/>
          </a:stretch>
        </p:blipFill>
        <p:spPr>
          <a:xfrm>
            <a:off x="786956" y="2225727"/>
            <a:ext cx="2317602" cy="328156"/>
          </a:xfrm>
          <a:prstGeom prst="rect">
            <a:avLst/>
          </a:prstGeom>
        </p:spPr>
      </p:pic>
      <p:sp>
        <p:nvSpPr>
          <p:cNvPr id="36" name="CuadroTexto 35">
            <a:extLst>
              <a:ext uri="{FF2B5EF4-FFF2-40B4-BE49-F238E27FC236}">
                <a16:creationId xmlns:a16="http://schemas.microsoft.com/office/drawing/2014/main" id="{AA151354-A0A3-1C4F-A1AF-EE11CD7C3647}"/>
              </a:ext>
            </a:extLst>
          </p:cNvPr>
          <p:cNvSpPr txBox="1"/>
          <p:nvPr/>
        </p:nvSpPr>
        <p:spPr>
          <a:xfrm>
            <a:off x="928453" y="2651642"/>
            <a:ext cx="10844445" cy="846386"/>
          </a:xfrm>
          <a:prstGeom prst="rect">
            <a:avLst/>
          </a:prstGeom>
          <a:noFill/>
        </p:spPr>
        <p:txBody>
          <a:bodyPr wrap="square" rtlCol="0">
            <a:spAutoFit/>
          </a:bodyPr>
          <a:lstStyle/>
          <a:p>
            <a:pPr>
              <a:spcAft>
                <a:spcPts val="600"/>
              </a:spcAft>
            </a:pPr>
            <a:r>
              <a:rPr lang="es-ES" sz="24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Security/Safety </a:t>
            </a:r>
            <a:r>
              <a:rPr lang="es-ES" sz="2400" b="1" spc="3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assessment</a:t>
            </a:r>
            <a:r>
              <a:rPr lang="es-ES" sz="24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S" sz="2400" b="1" spc="3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with</a:t>
            </a:r>
            <a:r>
              <a:rPr lang="es-ES" sz="24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 the STAIRCASE </a:t>
            </a:r>
            <a:r>
              <a:rPr lang="es-ES" sz="2400" b="1" spc="3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model</a:t>
            </a:r>
            <a:endParaRPr lang="es-ES" sz="24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spcAft>
                <a:spcPts val="600"/>
              </a:spcAft>
            </a:pPr>
            <a:r>
              <a:rPr lang="es-ES" sz="2000" spc="3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Transformation</a:t>
            </a:r>
            <a:r>
              <a:rPr lang="es-ES"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S" sz="2000" spc="3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of</a:t>
            </a:r>
            <a:r>
              <a:rPr lang="es-ES"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 rail </a:t>
            </a:r>
            <a:r>
              <a:rPr lang="es-ES" sz="2000" spc="3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Cyber</a:t>
            </a:r>
            <a:r>
              <a:rPr lang="es-ES"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/Safety and Security (</a:t>
            </a:r>
            <a:r>
              <a:rPr lang="es-ES" sz="2000" spc="3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paper</a:t>
            </a:r>
            <a:r>
              <a:rPr lang="es-ES"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 61, speaker 34)</a:t>
            </a:r>
          </a:p>
        </p:txBody>
      </p:sp>
      <p:grpSp>
        <p:nvGrpSpPr>
          <p:cNvPr id="37" name="Grupo 36">
            <a:extLst>
              <a:ext uri="{FF2B5EF4-FFF2-40B4-BE49-F238E27FC236}">
                <a16:creationId xmlns:a16="http://schemas.microsoft.com/office/drawing/2014/main" id="{C944F48A-BA39-2541-8CB5-2B0AA61E4C21}"/>
              </a:ext>
            </a:extLst>
          </p:cNvPr>
          <p:cNvGrpSpPr/>
          <p:nvPr/>
        </p:nvGrpSpPr>
        <p:grpSpPr>
          <a:xfrm>
            <a:off x="-102870" y="5661025"/>
            <a:ext cx="12294871" cy="1196975"/>
            <a:chOff x="-102870" y="5661025"/>
            <a:chExt cx="12294871" cy="1196975"/>
          </a:xfrm>
        </p:grpSpPr>
        <p:sp>
          <p:nvSpPr>
            <p:cNvPr id="38" name="Redondear rectángulo de esquina del mismo lado 37">
              <a:extLst>
                <a:ext uri="{FF2B5EF4-FFF2-40B4-BE49-F238E27FC236}">
                  <a16:creationId xmlns:a16="http://schemas.microsoft.com/office/drawing/2014/main" id="{87843604-5951-1443-978F-7593139D4FFF}"/>
                </a:ext>
              </a:extLst>
            </p:cNvPr>
            <p:cNvSpPr/>
            <p:nvPr userDrawn="1"/>
          </p:nvSpPr>
          <p:spPr>
            <a:xfrm rot="5400000">
              <a:off x="5303521" y="571501"/>
              <a:ext cx="982980" cy="11590018"/>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9" name="Redondear rectángulo de esquina del mismo lado 38">
              <a:extLst>
                <a:ext uri="{FF2B5EF4-FFF2-40B4-BE49-F238E27FC236}">
                  <a16:creationId xmlns:a16="http://schemas.microsoft.com/office/drawing/2014/main" id="{1F28D0FC-5F99-1A46-AE10-AD1A16178647}"/>
                </a:ext>
              </a:extLst>
            </p:cNvPr>
            <p:cNvSpPr/>
            <p:nvPr userDrawn="1"/>
          </p:nvSpPr>
          <p:spPr>
            <a:xfrm rot="16200000">
              <a:off x="10627678" y="5293678"/>
              <a:ext cx="1196975" cy="1931670"/>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40" name="Grupo 39">
              <a:extLst>
                <a:ext uri="{FF2B5EF4-FFF2-40B4-BE49-F238E27FC236}">
                  <a16:creationId xmlns:a16="http://schemas.microsoft.com/office/drawing/2014/main" id="{CDE88CED-11FA-7243-9619-8C7AF6434ED1}"/>
                </a:ext>
              </a:extLst>
            </p:cNvPr>
            <p:cNvGrpSpPr/>
            <p:nvPr userDrawn="1"/>
          </p:nvGrpSpPr>
          <p:grpSpPr>
            <a:xfrm>
              <a:off x="-102870" y="5661025"/>
              <a:ext cx="2682886" cy="1196975"/>
              <a:chOff x="0" y="5655749"/>
              <a:chExt cx="2682886" cy="1196975"/>
            </a:xfrm>
          </p:grpSpPr>
          <p:grpSp>
            <p:nvGrpSpPr>
              <p:cNvPr id="50" name="Grupo 49">
                <a:extLst>
                  <a:ext uri="{FF2B5EF4-FFF2-40B4-BE49-F238E27FC236}">
                    <a16:creationId xmlns:a16="http://schemas.microsoft.com/office/drawing/2014/main" id="{3FEC8C1F-7F42-BC46-9863-FEA5B8513B33}"/>
                  </a:ext>
                </a:extLst>
              </p:cNvPr>
              <p:cNvGrpSpPr/>
              <p:nvPr/>
            </p:nvGrpSpPr>
            <p:grpSpPr>
              <a:xfrm>
                <a:off x="102870" y="5686864"/>
                <a:ext cx="2580016" cy="994413"/>
                <a:chOff x="-494925" y="5854835"/>
                <a:chExt cx="3205177" cy="994413"/>
              </a:xfrm>
            </p:grpSpPr>
            <p:sp>
              <p:nvSpPr>
                <p:cNvPr id="52" name="Redondear rectángulo de esquina del mismo lado 51">
                  <a:extLst>
                    <a:ext uri="{FF2B5EF4-FFF2-40B4-BE49-F238E27FC236}">
                      <a16:creationId xmlns:a16="http://schemas.microsoft.com/office/drawing/2014/main" id="{CBF60C3A-6E70-3041-B7A4-EBD33491D351}"/>
                    </a:ext>
                  </a:extLst>
                </p:cNvPr>
                <p:cNvSpPr/>
                <p:nvPr/>
              </p:nvSpPr>
              <p:spPr>
                <a:xfrm rot="5400000">
                  <a:off x="759049" y="4898045"/>
                  <a:ext cx="697230" cy="3205176"/>
                </a:xfrm>
                <a:prstGeom prst="round2SameRect">
                  <a:avLst>
                    <a:gd name="adj1" fmla="val 50000"/>
                    <a:gd name="adj2" fmla="val 0"/>
                  </a:avLst>
                </a:prstGeom>
                <a:noFill/>
                <a:ln w="13970">
                  <a:solidFill>
                    <a:srgbClr val="E98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3" name="Redondear rectángulo de esquina del mismo lado 52">
                  <a:extLst>
                    <a:ext uri="{FF2B5EF4-FFF2-40B4-BE49-F238E27FC236}">
                      <a16:creationId xmlns:a16="http://schemas.microsoft.com/office/drawing/2014/main" id="{93979BEB-E742-3C42-8730-01DF9CE5609F}"/>
                    </a:ext>
                  </a:extLst>
                </p:cNvPr>
                <p:cNvSpPr/>
                <p:nvPr/>
              </p:nvSpPr>
              <p:spPr>
                <a:xfrm rot="5400000">
                  <a:off x="512653" y="4847257"/>
                  <a:ext cx="885261" cy="2900417"/>
                </a:xfrm>
                <a:prstGeom prst="round2SameRect">
                  <a:avLst>
                    <a:gd name="adj1" fmla="val 50000"/>
                    <a:gd name="adj2" fmla="val 0"/>
                  </a:avLst>
                </a:prstGeom>
                <a:noFill/>
                <a:ln w="1397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51" name="Redondear rectángulo de esquina del mismo lado 50">
                <a:extLst>
                  <a:ext uri="{FF2B5EF4-FFF2-40B4-BE49-F238E27FC236}">
                    <a16:creationId xmlns:a16="http://schemas.microsoft.com/office/drawing/2014/main" id="{673A017F-3A9D-0541-8E91-BEBE5A89C4AF}"/>
                  </a:ext>
                </a:extLst>
              </p:cNvPr>
              <p:cNvSpPr/>
              <p:nvPr userDrawn="1"/>
            </p:nvSpPr>
            <p:spPr>
              <a:xfrm rot="5400000">
                <a:off x="367347" y="5288402"/>
                <a:ext cx="1196975" cy="1931670"/>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41" name="Grupo 40">
              <a:extLst>
                <a:ext uri="{FF2B5EF4-FFF2-40B4-BE49-F238E27FC236}">
                  <a16:creationId xmlns:a16="http://schemas.microsoft.com/office/drawing/2014/main" id="{43820561-2699-1249-B97B-43B011410C31}"/>
                </a:ext>
              </a:extLst>
            </p:cNvPr>
            <p:cNvGrpSpPr/>
            <p:nvPr userDrawn="1"/>
          </p:nvGrpSpPr>
          <p:grpSpPr>
            <a:xfrm>
              <a:off x="2772226" y="6056350"/>
              <a:ext cx="4074344" cy="567381"/>
              <a:chOff x="2824481" y="310540"/>
              <a:chExt cx="4074344" cy="567381"/>
            </a:xfrm>
          </p:grpSpPr>
          <p:sp>
            <p:nvSpPr>
              <p:cNvPr id="47" name="CuadroTexto 46">
                <a:extLst>
                  <a:ext uri="{FF2B5EF4-FFF2-40B4-BE49-F238E27FC236}">
                    <a16:creationId xmlns:a16="http://schemas.microsoft.com/office/drawing/2014/main" id="{5B7316F7-1AC6-E14A-8EA1-E2D4468B2223}"/>
                  </a:ext>
                </a:extLst>
              </p:cNvPr>
              <p:cNvSpPr txBox="1"/>
              <p:nvPr userDrawn="1"/>
            </p:nvSpPr>
            <p:spPr>
              <a:xfrm>
                <a:off x="2824481" y="310540"/>
                <a:ext cx="3479984" cy="261610"/>
              </a:xfrm>
              <a:prstGeom prst="rect">
                <a:avLst/>
              </a:prstGeom>
              <a:noFill/>
            </p:spPr>
            <p:txBody>
              <a:bodyPr wrap="square" rtlCol="0">
                <a:spAutoFit/>
              </a:bodyPr>
              <a:lstStyle/>
              <a:p>
                <a:pPr>
                  <a:spcAft>
                    <a:spcPts val="600"/>
                  </a:spcAft>
                </a:pPr>
                <a:r>
                  <a:rPr lang="es-ES" sz="1100" b="1" spc="300" dirty="0">
                    <a:solidFill>
                      <a:srgbClr val="006338"/>
                    </a:solidFill>
                    <a:latin typeface="Open Sans" panose="020B0606030504020204" pitchFamily="34" charset="0"/>
                    <a:ea typeface="Open Sans" panose="020B0606030504020204" pitchFamily="34" charset="0"/>
                    <a:cs typeface="Open Sans" panose="020B0606030504020204" pitchFamily="34" charset="0"/>
                  </a:rPr>
                  <a:t>IRSC 2022</a:t>
                </a:r>
              </a:p>
            </p:txBody>
          </p:sp>
          <p:sp>
            <p:nvSpPr>
              <p:cNvPr id="48" name="CuadroTexto 47">
                <a:extLst>
                  <a:ext uri="{FF2B5EF4-FFF2-40B4-BE49-F238E27FC236}">
                    <a16:creationId xmlns:a16="http://schemas.microsoft.com/office/drawing/2014/main" id="{F31F3815-DED1-C24A-B4E0-C554A848A678}"/>
                  </a:ext>
                </a:extLst>
              </p:cNvPr>
              <p:cNvSpPr txBox="1"/>
              <p:nvPr userDrawn="1"/>
            </p:nvSpPr>
            <p:spPr>
              <a:xfrm>
                <a:off x="2824481" y="510902"/>
                <a:ext cx="4074344" cy="215444"/>
              </a:xfrm>
              <a:prstGeom prst="rect">
                <a:avLst/>
              </a:prstGeom>
              <a:noFill/>
            </p:spPr>
            <p:txBody>
              <a:bodyPr wrap="square" rtlCol="0">
                <a:spAutoFit/>
              </a:bodyPr>
              <a:lstStyle/>
              <a:p>
                <a:pPr>
                  <a:spcAft>
                    <a:spcPts val="600"/>
                  </a:spcAft>
                </a:pPr>
                <a:r>
                  <a:rPr lang="es-ES" sz="800" spc="300" dirty="0">
                    <a:solidFill>
                      <a:srgbClr val="006338"/>
                    </a:solidFill>
                    <a:latin typeface="Open Sans" panose="020B0606030504020204" pitchFamily="34" charset="0"/>
                    <a:ea typeface="Open Sans" panose="020B0606030504020204" pitchFamily="34" charset="0"/>
                    <a:cs typeface="Open Sans" panose="020B0606030504020204" pitchFamily="34" charset="0"/>
                  </a:rPr>
                  <a:t>INTERNATIONAL RAILWAY SAFETY COUNCIL</a:t>
                </a:r>
              </a:p>
            </p:txBody>
          </p:sp>
          <p:sp>
            <p:nvSpPr>
              <p:cNvPr id="49" name="CuadroTexto 48">
                <a:extLst>
                  <a:ext uri="{FF2B5EF4-FFF2-40B4-BE49-F238E27FC236}">
                    <a16:creationId xmlns:a16="http://schemas.microsoft.com/office/drawing/2014/main" id="{6DBC30E8-CBE8-1340-9C68-02F9B21AD3E1}"/>
                  </a:ext>
                </a:extLst>
              </p:cNvPr>
              <p:cNvSpPr txBox="1"/>
              <p:nvPr userDrawn="1"/>
            </p:nvSpPr>
            <p:spPr>
              <a:xfrm>
                <a:off x="2824481" y="662477"/>
                <a:ext cx="3479984" cy="215444"/>
              </a:xfrm>
              <a:prstGeom prst="rect">
                <a:avLst/>
              </a:prstGeom>
              <a:noFill/>
            </p:spPr>
            <p:txBody>
              <a:bodyPr wrap="square" rtlCol="0">
                <a:spAutoFit/>
              </a:bodyPr>
              <a:lstStyle/>
              <a:p>
                <a:pPr>
                  <a:spcAft>
                    <a:spcPts val="600"/>
                  </a:spcAft>
                </a:pPr>
                <a:r>
                  <a:rPr lang="es-ES" sz="800" b="1" spc="300" dirty="0">
                    <a:solidFill>
                      <a:srgbClr val="E98300"/>
                    </a:solidFill>
                    <a:latin typeface="Open Sans" panose="020B0606030504020204" pitchFamily="34" charset="0"/>
                    <a:ea typeface="Open Sans" panose="020B0606030504020204" pitchFamily="34" charset="0"/>
                    <a:cs typeface="Open Sans" panose="020B0606030504020204" pitchFamily="34" charset="0"/>
                  </a:rPr>
                  <a:t>SEVILLA, OCTOBER 16-21, 2022</a:t>
                </a:r>
              </a:p>
            </p:txBody>
          </p:sp>
        </p:grpSp>
        <p:grpSp>
          <p:nvGrpSpPr>
            <p:cNvPr id="42" name="Grupo 41">
              <a:extLst>
                <a:ext uri="{FF2B5EF4-FFF2-40B4-BE49-F238E27FC236}">
                  <a16:creationId xmlns:a16="http://schemas.microsoft.com/office/drawing/2014/main" id="{F7F7790D-2968-6B41-8CDB-12A1668A4A38}"/>
                </a:ext>
              </a:extLst>
            </p:cNvPr>
            <p:cNvGrpSpPr/>
            <p:nvPr userDrawn="1"/>
          </p:nvGrpSpPr>
          <p:grpSpPr>
            <a:xfrm>
              <a:off x="6654799" y="6173855"/>
              <a:ext cx="3320091" cy="374084"/>
              <a:chOff x="8109092" y="6069635"/>
              <a:chExt cx="3923151" cy="442033"/>
            </a:xfrm>
          </p:grpSpPr>
          <p:sp>
            <p:nvSpPr>
              <p:cNvPr id="44" name="object 10">
                <a:extLst>
                  <a:ext uri="{FF2B5EF4-FFF2-40B4-BE49-F238E27FC236}">
                    <a16:creationId xmlns:a16="http://schemas.microsoft.com/office/drawing/2014/main" id="{C4E781D9-77DE-2B4B-A1E4-32097EEFA2D4}"/>
                  </a:ext>
                </a:extLst>
              </p:cNvPr>
              <p:cNvSpPr/>
              <p:nvPr userDrawn="1"/>
            </p:nvSpPr>
            <p:spPr>
              <a:xfrm>
                <a:off x="8109092" y="6069635"/>
                <a:ext cx="728438" cy="442033"/>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5" name="object 4">
                <a:extLst>
                  <a:ext uri="{FF2B5EF4-FFF2-40B4-BE49-F238E27FC236}">
                    <a16:creationId xmlns:a16="http://schemas.microsoft.com/office/drawing/2014/main" id="{72F6C029-E650-B44F-BB4F-41ABC5A558A9}"/>
                  </a:ext>
                </a:extLst>
              </p:cNvPr>
              <p:cNvSpPr/>
              <p:nvPr userDrawn="1"/>
            </p:nvSpPr>
            <p:spPr>
              <a:xfrm>
                <a:off x="9269383" y="6186099"/>
                <a:ext cx="1600382" cy="223887"/>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pic>
            <p:nvPicPr>
              <p:cNvPr id="46" name="Imagen 45">
                <a:extLst>
                  <a:ext uri="{FF2B5EF4-FFF2-40B4-BE49-F238E27FC236}">
                    <a16:creationId xmlns:a16="http://schemas.microsoft.com/office/drawing/2014/main" id="{3BBE3547-F80B-8844-B5C4-415AA79BED38}"/>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1158750" y="6177262"/>
                <a:ext cx="873493" cy="268178"/>
              </a:xfrm>
              <a:prstGeom prst="rect">
                <a:avLst/>
              </a:prstGeom>
            </p:spPr>
          </p:pic>
        </p:grpSp>
        <p:pic>
          <p:nvPicPr>
            <p:cNvPr id="43" name="Imagen 42">
              <a:extLst>
                <a:ext uri="{FF2B5EF4-FFF2-40B4-BE49-F238E27FC236}">
                  <a16:creationId xmlns:a16="http://schemas.microsoft.com/office/drawing/2014/main" id="{94AE92DF-DEA6-B24A-A912-B6F76F72E06B}"/>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42038" y="5922333"/>
              <a:ext cx="1091943" cy="723015"/>
            </a:xfrm>
            <a:prstGeom prst="rect">
              <a:avLst/>
            </a:prstGeom>
          </p:spPr>
        </p:pic>
      </p:grpSp>
      <p:pic>
        <p:nvPicPr>
          <p:cNvPr id="28" name="Picture 27">
            <a:extLst>
              <a:ext uri="{FF2B5EF4-FFF2-40B4-BE49-F238E27FC236}">
                <a16:creationId xmlns:a16="http://schemas.microsoft.com/office/drawing/2014/main" id="{50AAFB49-A522-451E-A7FE-A0791B998BED}"/>
              </a:ext>
            </a:extLst>
          </p:cNvPr>
          <p:cNvPicPr>
            <a:picLocks noChangeAspect="1"/>
          </p:cNvPicPr>
          <p:nvPr/>
        </p:nvPicPr>
        <p:blipFill>
          <a:blip r:embed="rId9"/>
          <a:stretch>
            <a:fillRect/>
          </a:stretch>
        </p:blipFill>
        <p:spPr>
          <a:xfrm>
            <a:off x="10474072" y="5989388"/>
            <a:ext cx="1542253" cy="534648"/>
          </a:xfrm>
          <a:prstGeom prst="rect">
            <a:avLst/>
          </a:prstGeom>
        </p:spPr>
      </p:pic>
    </p:spTree>
    <p:extLst>
      <p:ext uri="{BB962C8B-B14F-4D97-AF65-F5344CB8AC3E}">
        <p14:creationId xmlns:p14="http://schemas.microsoft.com/office/powerpoint/2010/main" val="32759657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8">
            <a:extLst>
              <a:ext uri="{FF2B5EF4-FFF2-40B4-BE49-F238E27FC236}">
                <a16:creationId xmlns:a16="http://schemas.microsoft.com/office/drawing/2014/main" id="{2B7A41ED-4F47-5047-BA32-11A86EDB4845}"/>
              </a:ext>
            </a:extLst>
          </p:cNvPr>
          <p:cNvSpPr txBox="1">
            <a:spLocks noChangeArrowheads="1"/>
          </p:cNvSpPr>
          <p:nvPr/>
        </p:nvSpPr>
        <p:spPr bwMode="auto">
          <a:xfrm>
            <a:off x="5943500" y="1452094"/>
            <a:ext cx="5857053" cy="215444"/>
          </a:xfrm>
          <a:prstGeom prst="rect">
            <a:avLst/>
          </a:prstGeom>
          <a:noFill/>
          <a:ln w="9525">
            <a:noFill/>
            <a:miter lim="800000"/>
            <a:headEnd/>
            <a:tailEnd/>
          </a:ln>
        </p:spPr>
        <p:txBody>
          <a:bodyPr wrap="square" lIns="0" tIns="0" rIns="0" bIns="0">
            <a:spAutoFit/>
          </a:bodyPr>
          <a:lstStyle/>
          <a:p>
            <a:r>
              <a:rPr lang="es-ES" sz="1400" b="1" spc="3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CHAPTER 1 (PREAMBULE)</a:t>
            </a:r>
          </a:p>
        </p:txBody>
      </p:sp>
      <p:sp>
        <p:nvSpPr>
          <p:cNvPr id="13" name="Text Box 8">
            <a:extLst>
              <a:ext uri="{FF2B5EF4-FFF2-40B4-BE49-F238E27FC236}">
                <a16:creationId xmlns:a16="http://schemas.microsoft.com/office/drawing/2014/main" id="{17BCF170-803F-9B45-9B3F-558A3BA7742A}"/>
              </a:ext>
            </a:extLst>
          </p:cNvPr>
          <p:cNvSpPr txBox="1">
            <a:spLocks noChangeArrowheads="1"/>
          </p:cNvSpPr>
          <p:nvPr/>
        </p:nvSpPr>
        <p:spPr bwMode="auto">
          <a:xfrm>
            <a:off x="5943500" y="1942987"/>
            <a:ext cx="5802091" cy="501676"/>
          </a:xfrm>
          <a:prstGeom prst="rect">
            <a:avLst/>
          </a:prstGeom>
          <a:noFill/>
          <a:ln w="9525">
            <a:noFill/>
            <a:miter lim="800000"/>
            <a:headEnd/>
            <a:tailEnd/>
          </a:ln>
        </p:spPr>
        <p:txBody>
          <a:bodyPr wrap="square" lIns="0" tIns="0" rIns="0" bIns="0">
            <a:spAutoFit/>
          </a:bodyPr>
          <a:lstStyle/>
          <a:p>
            <a:pPr>
              <a:lnSpc>
                <a:spcPts val="1600"/>
              </a:lnSpc>
              <a:spcBef>
                <a:spcPts val="600"/>
              </a:spcBef>
            </a:pPr>
            <a:r>
              <a:rPr lang="es-ES" sz="2000" dirty="0" err="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An</a:t>
            </a:r>
            <a:r>
              <a:rPr lang="es-E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r>
              <a:rPr lang="es-ES" sz="2000" dirty="0" err="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incident</a:t>
            </a:r>
            <a:r>
              <a:rPr lang="es-E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r>
              <a:rPr lang="es-ES" sz="2000" dirty="0" err="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heralding</a:t>
            </a:r>
            <a:r>
              <a:rPr lang="es-E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the digital </a:t>
            </a:r>
            <a:r>
              <a:rPr lang="es-ES" sz="2000" dirty="0" err="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future</a:t>
            </a:r>
            <a:endParaRPr lang="es-E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ts val="1600"/>
              </a:lnSpc>
              <a:spcBef>
                <a:spcPts val="600"/>
              </a:spcBef>
            </a:pPr>
            <a:r>
              <a:rPr lang="nl-NL" sz="2000" b="1" dirty="0"/>
              <a:t>ERMTS </a:t>
            </a:r>
            <a:r>
              <a:rPr lang="nl-NL" sz="2000" b="1" dirty="0" err="1"/>
              <a:t>Cambrian</a:t>
            </a:r>
            <a:r>
              <a:rPr lang="nl-NL" sz="2000" b="1" dirty="0"/>
              <a:t> line</a:t>
            </a:r>
            <a:endParaRPr lang="es-ES"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7" name="Conector recto 16">
            <a:extLst>
              <a:ext uri="{FF2B5EF4-FFF2-40B4-BE49-F238E27FC236}">
                <a16:creationId xmlns:a16="http://schemas.microsoft.com/office/drawing/2014/main" id="{27AD57FB-00D0-E941-8120-60A9C3D5E7BE}"/>
              </a:ext>
            </a:extLst>
          </p:cNvPr>
          <p:cNvCxnSpPr>
            <a:cxnSpLocks/>
          </p:cNvCxnSpPr>
          <p:nvPr/>
        </p:nvCxnSpPr>
        <p:spPr>
          <a:xfrm>
            <a:off x="5943500" y="1750584"/>
            <a:ext cx="5871352" cy="0"/>
          </a:xfrm>
          <a:prstGeom prst="line">
            <a:avLst/>
          </a:prstGeom>
          <a:ln w="19050">
            <a:solidFill>
              <a:srgbClr val="E98300"/>
            </a:solidFill>
            <a:prstDash val="sysDot"/>
          </a:ln>
        </p:spPr>
        <p:style>
          <a:lnRef idx="1">
            <a:schemeClr val="accent1"/>
          </a:lnRef>
          <a:fillRef idx="0">
            <a:schemeClr val="accent1"/>
          </a:fillRef>
          <a:effectRef idx="0">
            <a:schemeClr val="accent1"/>
          </a:effectRef>
          <a:fontRef idx="minor">
            <a:schemeClr val="tx1"/>
          </a:fontRef>
        </p:style>
      </p:cxnSp>
      <p:sp>
        <p:nvSpPr>
          <p:cNvPr id="19" name="Text Box 8">
            <a:extLst>
              <a:ext uri="{FF2B5EF4-FFF2-40B4-BE49-F238E27FC236}">
                <a16:creationId xmlns:a16="http://schemas.microsoft.com/office/drawing/2014/main" id="{A53563B0-C244-BE4B-9B8F-E36F3DDD46DF}"/>
              </a:ext>
            </a:extLst>
          </p:cNvPr>
          <p:cNvSpPr txBox="1">
            <a:spLocks noChangeArrowheads="1"/>
          </p:cNvSpPr>
          <p:nvPr/>
        </p:nvSpPr>
        <p:spPr bwMode="auto">
          <a:xfrm>
            <a:off x="5888538" y="2712497"/>
            <a:ext cx="5857053" cy="215444"/>
          </a:xfrm>
          <a:prstGeom prst="rect">
            <a:avLst/>
          </a:prstGeom>
          <a:noFill/>
          <a:ln w="9525">
            <a:noFill/>
            <a:miter lim="800000"/>
            <a:headEnd/>
            <a:tailEnd/>
          </a:ln>
        </p:spPr>
        <p:txBody>
          <a:bodyPr wrap="square" lIns="0" tIns="0" rIns="0" bIns="0">
            <a:spAutoFit/>
          </a:bodyPr>
          <a:lstStyle/>
          <a:p>
            <a:r>
              <a:rPr lang="es-ES" sz="1400" b="1" spc="3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CHAPTER 2</a:t>
            </a:r>
          </a:p>
        </p:txBody>
      </p:sp>
      <p:cxnSp>
        <p:nvCxnSpPr>
          <p:cNvPr id="21" name="Conector recto 20">
            <a:extLst>
              <a:ext uri="{FF2B5EF4-FFF2-40B4-BE49-F238E27FC236}">
                <a16:creationId xmlns:a16="http://schemas.microsoft.com/office/drawing/2014/main" id="{32366B48-7076-9F47-A0F2-F9EC81EDBCA1}"/>
              </a:ext>
            </a:extLst>
          </p:cNvPr>
          <p:cNvCxnSpPr>
            <a:cxnSpLocks/>
          </p:cNvCxnSpPr>
          <p:nvPr/>
        </p:nvCxnSpPr>
        <p:spPr>
          <a:xfrm>
            <a:off x="5888538" y="3010987"/>
            <a:ext cx="5871352" cy="0"/>
          </a:xfrm>
          <a:prstGeom prst="line">
            <a:avLst/>
          </a:prstGeom>
          <a:ln w="19050">
            <a:solidFill>
              <a:srgbClr val="E98300"/>
            </a:solidFill>
            <a:prstDash val="sysDot"/>
          </a:ln>
        </p:spPr>
        <p:style>
          <a:lnRef idx="1">
            <a:schemeClr val="accent1"/>
          </a:lnRef>
          <a:fillRef idx="0">
            <a:schemeClr val="accent1"/>
          </a:fillRef>
          <a:effectRef idx="0">
            <a:schemeClr val="accent1"/>
          </a:effectRef>
          <a:fontRef idx="minor">
            <a:schemeClr val="tx1"/>
          </a:fontRef>
        </p:style>
      </p:cxnSp>
      <p:sp>
        <p:nvSpPr>
          <p:cNvPr id="5" name="Título 4">
            <a:extLst>
              <a:ext uri="{FF2B5EF4-FFF2-40B4-BE49-F238E27FC236}">
                <a16:creationId xmlns:a16="http://schemas.microsoft.com/office/drawing/2014/main" id="{CEE22547-E055-F345-9D23-B792C8DC479F}"/>
              </a:ext>
            </a:extLst>
          </p:cNvPr>
          <p:cNvSpPr>
            <a:spLocks noGrp="1"/>
          </p:cNvSpPr>
          <p:nvPr>
            <p:ph type="title"/>
          </p:nvPr>
        </p:nvSpPr>
        <p:spPr/>
        <p:txBody>
          <a:bodyPr/>
          <a:lstStyle/>
          <a:p>
            <a:r>
              <a:rPr lang="es-ES" dirty="0"/>
              <a:t>INDEX</a:t>
            </a:r>
          </a:p>
        </p:txBody>
      </p:sp>
      <p:sp>
        <p:nvSpPr>
          <p:cNvPr id="15" name="Text Box 8">
            <a:extLst>
              <a:ext uri="{FF2B5EF4-FFF2-40B4-BE49-F238E27FC236}">
                <a16:creationId xmlns:a16="http://schemas.microsoft.com/office/drawing/2014/main" id="{2552E1A4-8F50-3E4C-868D-C94437ED5EB2}"/>
              </a:ext>
            </a:extLst>
          </p:cNvPr>
          <p:cNvSpPr txBox="1">
            <a:spLocks noChangeArrowheads="1"/>
          </p:cNvSpPr>
          <p:nvPr/>
        </p:nvSpPr>
        <p:spPr bwMode="auto">
          <a:xfrm>
            <a:off x="5888538" y="3196367"/>
            <a:ext cx="5802091" cy="494110"/>
          </a:xfrm>
          <a:prstGeom prst="rect">
            <a:avLst/>
          </a:prstGeom>
          <a:noFill/>
          <a:ln w="9525">
            <a:noFill/>
            <a:miter lim="800000"/>
            <a:headEnd/>
            <a:tailEnd/>
          </a:ln>
        </p:spPr>
        <p:txBody>
          <a:bodyPr wrap="square" lIns="0" tIns="0" rIns="0" bIns="0">
            <a:spAutoFit/>
          </a:bodyPr>
          <a:lstStyle/>
          <a:p>
            <a:pPr>
              <a:lnSpc>
                <a:spcPts val="1600"/>
              </a:lnSpc>
              <a:spcBef>
                <a:spcPts val="600"/>
              </a:spcBef>
            </a:pPr>
            <a:r>
              <a:rPr lang="es-ES" sz="2000" dirty="0" err="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Moving</a:t>
            </a:r>
            <a:r>
              <a:rPr lang="es-E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r>
              <a:rPr lang="es-ES" sz="2000" dirty="0" err="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over</a:t>
            </a:r>
            <a:endParaRPr lang="es-E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ts val="1600"/>
              </a:lnSpc>
              <a:spcBef>
                <a:spcPts val="600"/>
              </a:spcBef>
            </a:pPr>
            <a:r>
              <a:rPr lang="es-ES" sz="2000" b="1" dirty="0" err="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Digitalisation</a:t>
            </a:r>
            <a:r>
              <a:rPr lang="es-ES"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and Rolling Stock</a:t>
            </a:r>
          </a:p>
        </p:txBody>
      </p:sp>
      <p:sp>
        <p:nvSpPr>
          <p:cNvPr id="10" name="Text Box 8">
            <a:extLst>
              <a:ext uri="{FF2B5EF4-FFF2-40B4-BE49-F238E27FC236}">
                <a16:creationId xmlns:a16="http://schemas.microsoft.com/office/drawing/2014/main" id="{15DAF454-CECB-4996-9E79-A85BFA79728C}"/>
              </a:ext>
            </a:extLst>
          </p:cNvPr>
          <p:cNvSpPr txBox="1">
            <a:spLocks noChangeArrowheads="1"/>
          </p:cNvSpPr>
          <p:nvPr/>
        </p:nvSpPr>
        <p:spPr bwMode="auto">
          <a:xfrm>
            <a:off x="5957799" y="4046987"/>
            <a:ext cx="5857053" cy="215444"/>
          </a:xfrm>
          <a:prstGeom prst="rect">
            <a:avLst/>
          </a:prstGeom>
          <a:noFill/>
          <a:ln w="9525">
            <a:noFill/>
            <a:miter lim="800000"/>
            <a:headEnd/>
            <a:tailEnd/>
          </a:ln>
        </p:spPr>
        <p:txBody>
          <a:bodyPr wrap="square" lIns="0" tIns="0" rIns="0" bIns="0">
            <a:spAutoFit/>
          </a:bodyPr>
          <a:lstStyle/>
          <a:p>
            <a:r>
              <a:rPr lang="es-ES" sz="1400" b="1" spc="3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CHAPTER 3</a:t>
            </a:r>
          </a:p>
        </p:txBody>
      </p:sp>
      <p:cxnSp>
        <p:nvCxnSpPr>
          <p:cNvPr id="11" name="Conector recto 20">
            <a:extLst>
              <a:ext uri="{FF2B5EF4-FFF2-40B4-BE49-F238E27FC236}">
                <a16:creationId xmlns:a16="http://schemas.microsoft.com/office/drawing/2014/main" id="{96052791-D4D8-4B80-A369-55E5D4650052}"/>
              </a:ext>
            </a:extLst>
          </p:cNvPr>
          <p:cNvCxnSpPr>
            <a:cxnSpLocks/>
          </p:cNvCxnSpPr>
          <p:nvPr/>
        </p:nvCxnSpPr>
        <p:spPr>
          <a:xfrm>
            <a:off x="5957799" y="4345477"/>
            <a:ext cx="5871352" cy="0"/>
          </a:xfrm>
          <a:prstGeom prst="line">
            <a:avLst/>
          </a:prstGeom>
          <a:ln w="19050">
            <a:solidFill>
              <a:srgbClr val="E98300"/>
            </a:solidFill>
            <a:prstDash val="sysDot"/>
          </a:ln>
        </p:spPr>
        <p:style>
          <a:lnRef idx="1">
            <a:schemeClr val="accent1"/>
          </a:lnRef>
          <a:fillRef idx="0">
            <a:schemeClr val="accent1"/>
          </a:fillRef>
          <a:effectRef idx="0">
            <a:schemeClr val="accent1"/>
          </a:effectRef>
          <a:fontRef idx="minor">
            <a:schemeClr val="tx1"/>
          </a:fontRef>
        </p:style>
      </p:cxnSp>
      <p:sp>
        <p:nvSpPr>
          <p:cNvPr id="16" name="Text Box 8">
            <a:extLst>
              <a:ext uri="{FF2B5EF4-FFF2-40B4-BE49-F238E27FC236}">
                <a16:creationId xmlns:a16="http://schemas.microsoft.com/office/drawing/2014/main" id="{9315F3B8-F814-4901-BC53-801D522BFEAD}"/>
              </a:ext>
            </a:extLst>
          </p:cNvPr>
          <p:cNvSpPr txBox="1">
            <a:spLocks noChangeArrowheads="1"/>
          </p:cNvSpPr>
          <p:nvPr/>
        </p:nvSpPr>
        <p:spPr bwMode="auto">
          <a:xfrm>
            <a:off x="5957799" y="4530857"/>
            <a:ext cx="5802091" cy="752963"/>
          </a:xfrm>
          <a:prstGeom prst="rect">
            <a:avLst/>
          </a:prstGeom>
          <a:noFill/>
          <a:ln w="9525">
            <a:noFill/>
            <a:miter lim="800000"/>
            <a:headEnd/>
            <a:tailEnd/>
          </a:ln>
        </p:spPr>
        <p:txBody>
          <a:bodyPr wrap="square" lIns="0" tIns="0" rIns="0" bIns="0">
            <a:spAutoFit/>
          </a:bodyPr>
          <a:lstStyle/>
          <a:p>
            <a:pPr>
              <a:lnSpc>
                <a:spcPts val="1600"/>
              </a:lnSpc>
              <a:spcBef>
                <a:spcPts val="600"/>
              </a:spcBef>
            </a:pPr>
            <a:r>
              <a:rPr lang="es-ES" sz="2000" dirty="0" err="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Proposal</a:t>
            </a:r>
            <a:r>
              <a:rPr lang="es-E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r>
              <a:rPr lang="es-ES" sz="2000" dirty="0" err="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for</a:t>
            </a:r>
            <a:r>
              <a:rPr lang="es-E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r>
              <a:rPr lang="es-ES" sz="2000" dirty="0" err="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strengthening</a:t>
            </a:r>
            <a:r>
              <a:rPr lang="es-E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r>
              <a:rPr lang="es-ES" sz="2000" dirty="0" err="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verification</a:t>
            </a:r>
            <a:r>
              <a:rPr lang="es-E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r>
              <a:rPr lang="es-ES" sz="2000" dirty="0" err="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process</a:t>
            </a:r>
            <a:endParaRPr lang="es-ES" sz="2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ts val="1600"/>
              </a:lnSpc>
              <a:spcBef>
                <a:spcPts val="600"/>
              </a:spcBef>
            </a:pPr>
            <a:r>
              <a:rPr lang="en-US" sz="20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the STAIRCASE</a:t>
            </a:r>
          </a:p>
          <a:p>
            <a:pPr>
              <a:lnSpc>
                <a:spcPts val="1600"/>
              </a:lnSpc>
              <a:spcBef>
                <a:spcPts val="600"/>
              </a:spcBef>
            </a:pPr>
            <a:endParaRPr lang="es-ES" sz="1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0" name="Picture 19">
            <a:extLst>
              <a:ext uri="{FF2B5EF4-FFF2-40B4-BE49-F238E27FC236}">
                <a16:creationId xmlns:a16="http://schemas.microsoft.com/office/drawing/2014/main" id="{074DFD81-85B3-445A-9E62-6D073F0BB0BB}"/>
              </a:ext>
            </a:extLst>
          </p:cNvPr>
          <p:cNvPicPr>
            <a:picLocks noChangeAspect="1"/>
          </p:cNvPicPr>
          <p:nvPr/>
        </p:nvPicPr>
        <p:blipFill>
          <a:blip r:embed="rId2"/>
          <a:stretch>
            <a:fillRect/>
          </a:stretch>
        </p:blipFill>
        <p:spPr>
          <a:xfrm>
            <a:off x="10474072" y="5989388"/>
            <a:ext cx="1542253" cy="534648"/>
          </a:xfrm>
          <a:prstGeom prst="rect">
            <a:avLst/>
          </a:prstGeom>
        </p:spPr>
      </p:pic>
    </p:spTree>
    <p:extLst>
      <p:ext uri="{BB962C8B-B14F-4D97-AF65-F5344CB8AC3E}">
        <p14:creationId xmlns:p14="http://schemas.microsoft.com/office/powerpoint/2010/main" val="233649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Diagrama&#10;&#10;Descripción generada automáticamente">
            <a:extLst>
              <a:ext uri="{FF2B5EF4-FFF2-40B4-BE49-F238E27FC236}">
                <a16:creationId xmlns:a16="http://schemas.microsoft.com/office/drawing/2014/main" id="{8D7B61C7-BB58-6B41-AD7C-2F477A9DAC6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5" name="Redondear rectángulo de esquina del mismo lado 24">
            <a:extLst>
              <a:ext uri="{FF2B5EF4-FFF2-40B4-BE49-F238E27FC236}">
                <a16:creationId xmlns:a16="http://schemas.microsoft.com/office/drawing/2014/main" id="{F9A9A11E-D10D-F344-BA51-166EF683CAD5}"/>
              </a:ext>
            </a:extLst>
          </p:cNvPr>
          <p:cNvSpPr/>
          <p:nvPr/>
        </p:nvSpPr>
        <p:spPr>
          <a:xfrm rot="10800000">
            <a:off x="-1307806" y="1441596"/>
            <a:ext cx="8495413" cy="2264736"/>
          </a:xfrm>
          <a:prstGeom prst="round2SameRect">
            <a:avLst>
              <a:gd name="adj1" fmla="val 50000"/>
              <a:gd name="adj2"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dondear rectángulo de esquina del mismo lado 25">
            <a:extLst>
              <a:ext uri="{FF2B5EF4-FFF2-40B4-BE49-F238E27FC236}">
                <a16:creationId xmlns:a16="http://schemas.microsoft.com/office/drawing/2014/main" id="{DCB5821C-29EF-124C-A6E8-C32F4780BFDA}"/>
              </a:ext>
            </a:extLst>
          </p:cNvPr>
          <p:cNvSpPr/>
          <p:nvPr/>
        </p:nvSpPr>
        <p:spPr>
          <a:xfrm rot="10800000">
            <a:off x="430616" y="1803103"/>
            <a:ext cx="11342283" cy="2264736"/>
          </a:xfrm>
          <a:prstGeom prst="round2SameRect">
            <a:avLst>
              <a:gd name="adj1" fmla="val 50000"/>
              <a:gd name="adj2" fmla="val 50000"/>
            </a:avLst>
          </a:prstGeom>
          <a:solidFill>
            <a:srgbClr val="E9830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1" name="Imagen 20">
            <a:extLst>
              <a:ext uri="{FF2B5EF4-FFF2-40B4-BE49-F238E27FC236}">
                <a16:creationId xmlns:a16="http://schemas.microsoft.com/office/drawing/2014/main" id="{509B9D59-4A3B-694C-A96E-514003D58CA3}"/>
              </a:ext>
            </a:extLst>
          </p:cNvPr>
          <p:cNvPicPr>
            <a:picLocks noChangeAspect="1"/>
          </p:cNvPicPr>
          <p:nvPr/>
        </p:nvPicPr>
        <p:blipFill>
          <a:blip r:embed="rId3">
            <a:alphaModFix/>
            <a:lum bright="100000" contrast="100000"/>
          </a:blip>
          <a:stretch>
            <a:fillRect/>
          </a:stretch>
        </p:blipFill>
        <p:spPr>
          <a:xfrm>
            <a:off x="786956" y="2225727"/>
            <a:ext cx="2317602" cy="328156"/>
          </a:xfrm>
          <a:prstGeom prst="rect">
            <a:avLst/>
          </a:prstGeom>
        </p:spPr>
      </p:pic>
      <p:sp>
        <p:nvSpPr>
          <p:cNvPr id="36" name="CuadroTexto 35">
            <a:extLst>
              <a:ext uri="{FF2B5EF4-FFF2-40B4-BE49-F238E27FC236}">
                <a16:creationId xmlns:a16="http://schemas.microsoft.com/office/drawing/2014/main" id="{AA151354-A0A3-1C4F-A1AF-EE11CD7C3647}"/>
              </a:ext>
            </a:extLst>
          </p:cNvPr>
          <p:cNvSpPr txBox="1"/>
          <p:nvPr/>
        </p:nvSpPr>
        <p:spPr>
          <a:xfrm>
            <a:off x="928454" y="2651642"/>
            <a:ext cx="10374546" cy="846386"/>
          </a:xfrm>
          <a:prstGeom prst="rect">
            <a:avLst/>
          </a:prstGeom>
          <a:noFill/>
        </p:spPr>
        <p:txBody>
          <a:bodyPr wrap="square" rtlCol="0">
            <a:spAutoFit/>
          </a:bodyPr>
          <a:lstStyle/>
          <a:p>
            <a:pPr>
              <a:spcAft>
                <a:spcPts val="600"/>
              </a:spcAft>
            </a:pPr>
            <a:r>
              <a:rPr lang="es-ES" sz="24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CHAPTER 1</a:t>
            </a:r>
          </a:p>
          <a:p>
            <a:pPr>
              <a:spcAft>
                <a:spcPts val="600"/>
              </a:spcAft>
            </a:pPr>
            <a:r>
              <a:rPr lang="es-ES"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ERMTS </a:t>
            </a:r>
            <a:r>
              <a:rPr lang="es-ES" sz="2000" spc="3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Cambrian</a:t>
            </a:r>
            <a:r>
              <a:rPr lang="es-ES"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 Line</a:t>
            </a:r>
          </a:p>
        </p:txBody>
      </p:sp>
      <p:grpSp>
        <p:nvGrpSpPr>
          <p:cNvPr id="37" name="Grupo 36">
            <a:extLst>
              <a:ext uri="{FF2B5EF4-FFF2-40B4-BE49-F238E27FC236}">
                <a16:creationId xmlns:a16="http://schemas.microsoft.com/office/drawing/2014/main" id="{C944F48A-BA39-2541-8CB5-2B0AA61E4C21}"/>
              </a:ext>
            </a:extLst>
          </p:cNvPr>
          <p:cNvGrpSpPr/>
          <p:nvPr/>
        </p:nvGrpSpPr>
        <p:grpSpPr>
          <a:xfrm>
            <a:off x="-102870" y="5661025"/>
            <a:ext cx="12294871" cy="1196975"/>
            <a:chOff x="-102870" y="5661025"/>
            <a:chExt cx="12294871" cy="1196975"/>
          </a:xfrm>
        </p:grpSpPr>
        <p:sp>
          <p:nvSpPr>
            <p:cNvPr id="38" name="Redondear rectángulo de esquina del mismo lado 37">
              <a:extLst>
                <a:ext uri="{FF2B5EF4-FFF2-40B4-BE49-F238E27FC236}">
                  <a16:creationId xmlns:a16="http://schemas.microsoft.com/office/drawing/2014/main" id="{87843604-5951-1443-978F-7593139D4FFF}"/>
                </a:ext>
              </a:extLst>
            </p:cNvPr>
            <p:cNvSpPr/>
            <p:nvPr userDrawn="1"/>
          </p:nvSpPr>
          <p:spPr>
            <a:xfrm rot="5400000">
              <a:off x="5303521" y="571501"/>
              <a:ext cx="982980" cy="11590018"/>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9" name="Redondear rectángulo de esquina del mismo lado 38">
              <a:extLst>
                <a:ext uri="{FF2B5EF4-FFF2-40B4-BE49-F238E27FC236}">
                  <a16:creationId xmlns:a16="http://schemas.microsoft.com/office/drawing/2014/main" id="{1F28D0FC-5F99-1A46-AE10-AD1A16178647}"/>
                </a:ext>
              </a:extLst>
            </p:cNvPr>
            <p:cNvSpPr/>
            <p:nvPr userDrawn="1"/>
          </p:nvSpPr>
          <p:spPr>
            <a:xfrm rot="16200000">
              <a:off x="10627678" y="5293678"/>
              <a:ext cx="1196975" cy="1931670"/>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40" name="Grupo 39">
              <a:extLst>
                <a:ext uri="{FF2B5EF4-FFF2-40B4-BE49-F238E27FC236}">
                  <a16:creationId xmlns:a16="http://schemas.microsoft.com/office/drawing/2014/main" id="{CDE88CED-11FA-7243-9619-8C7AF6434ED1}"/>
                </a:ext>
              </a:extLst>
            </p:cNvPr>
            <p:cNvGrpSpPr/>
            <p:nvPr userDrawn="1"/>
          </p:nvGrpSpPr>
          <p:grpSpPr>
            <a:xfrm>
              <a:off x="-102870" y="5661025"/>
              <a:ext cx="2682886" cy="1196975"/>
              <a:chOff x="0" y="5655749"/>
              <a:chExt cx="2682886" cy="1196975"/>
            </a:xfrm>
          </p:grpSpPr>
          <p:grpSp>
            <p:nvGrpSpPr>
              <p:cNvPr id="50" name="Grupo 49">
                <a:extLst>
                  <a:ext uri="{FF2B5EF4-FFF2-40B4-BE49-F238E27FC236}">
                    <a16:creationId xmlns:a16="http://schemas.microsoft.com/office/drawing/2014/main" id="{3FEC8C1F-7F42-BC46-9863-FEA5B8513B33}"/>
                  </a:ext>
                </a:extLst>
              </p:cNvPr>
              <p:cNvGrpSpPr/>
              <p:nvPr/>
            </p:nvGrpSpPr>
            <p:grpSpPr>
              <a:xfrm>
                <a:off x="102870" y="5686864"/>
                <a:ext cx="2580016" cy="994413"/>
                <a:chOff x="-494925" y="5854835"/>
                <a:chExt cx="3205177" cy="994413"/>
              </a:xfrm>
            </p:grpSpPr>
            <p:sp>
              <p:nvSpPr>
                <p:cNvPr id="52" name="Redondear rectángulo de esquina del mismo lado 51">
                  <a:extLst>
                    <a:ext uri="{FF2B5EF4-FFF2-40B4-BE49-F238E27FC236}">
                      <a16:creationId xmlns:a16="http://schemas.microsoft.com/office/drawing/2014/main" id="{CBF60C3A-6E70-3041-B7A4-EBD33491D351}"/>
                    </a:ext>
                  </a:extLst>
                </p:cNvPr>
                <p:cNvSpPr/>
                <p:nvPr/>
              </p:nvSpPr>
              <p:spPr>
                <a:xfrm rot="5400000">
                  <a:off x="759049" y="4898045"/>
                  <a:ext cx="697230" cy="3205176"/>
                </a:xfrm>
                <a:prstGeom prst="round2SameRect">
                  <a:avLst>
                    <a:gd name="adj1" fmla="val 50000"/>
                    <a:gd name="adj2" fmla="val 0"/>
                  </a:avLst>
                </a:prstGeom>
                <a:noFill/>
                <a:ln w="13970">
                  <a:solidFill>
                    <a:srgbClr val="E98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3" name="Redondear rectángulo de esquina del mismo lado 52">
                  <a:extLst>
                    <a:ext uri="{FF2B5EF4-FFF2-40B4-BE49-F238E27FC236}">
                      <a16:creationId xmlns:a16="http://schemas.microsoft.com/office/drawing/2014/main" id="{93979BEB-E742-3C42-8730-01DF9CE5609F}"/>
                    </a:ext>
                  </a:extLst>
                </p:cNvPr>
                <p:cNvSpPr/>
                <p:nvPr/>
              </p:nvSpPr>
              <p:spPr>
                <a:xfrm rot="5400000">
                  <a:off x="512653" y="4847257"/>
                  <a:ext cx="885261" cy="2900417"/>
                </a:xfrm>
                <a:prstGeom prst="round2SameRect">
                  <a:avLst>
                    <a:gd name="adj1" fmla="val 50000"/>
                    <a:gd name="adj2" fmla="val 0"/>
                  </a:avLst>
                </a:prstGeom>
                <a:noFill/>
                <a:ln w="1397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51" name="Redondear rectángulo de esquina del mismo lado 50">
                <a:extLst>
                  <a:ext uri="{FF2B5EF4-FFF2-40B4-BE49-F238E27FC236}">
                    <a16:creationId xmlns:a16="http://schemas.microsoft.com/office/drawing/2014/main" id="{673A017F-3A9D-0541-8E91-BEBE5A89C4AF}"/>
                  </a:ext>
                </a:extLst>
              </p:cNvPr>
              <p:cNvSpPr/>
              <p:nvPr userDrawn="1"/>
            </p:nvSpPr>
            <p:spPr>
              <a:xfrm rot="5400000">
                <a:off x="367347" y="5288402"/>
                <a:ext cx="1196975" cy="1931670"/>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41" name="Grupo 40">
              <a:extLst>
                <a:ext uri="{FF2B5EF4-FFF2-40B4-BE49-F238E27FC236}">
                  <a16:creationId xmlns:a16="http://schemas.microsoft.com/office/drawing/2014/main" id="{43820561-2699-1249-B97B-43B011410C31}"/>
                </a:ext>
              </a:extLst>
            </p:cNvPr>
            <p:cNvGrpSpPr/>
            <p:nvPr userDrawn="1"/>
          </p:nvGrpSpPr>
          <p:grpSpPr>
            <a:xfrm>
              <a:off x="2772226" y="6056350"/>
              <a:ext cx="4074344" cy="567381"/>
              <a:chOff x="2824481" y="310540"/>
              <a:chExt cx="4074344" cy="567381"/>
            </a:xfrm>
          </p:grpSpPr>
          <p:sp>
            <p:nvSpPr>
              <p:cNvPr id="47" name="CuadroTexto 46">
                <a:extLst>
                  <a:ext uri="{FF2B5EF4-FFF2-40B4-BE49-F238E27FC236}">
                    <a16:creationId xmlns:a16="http://schemas.microsoft.com/office/drawing/2014/main" id="{5B7316F7-1AC6-E14A-8EA1-E2D4468B2223}"/>
                  </a:ext>
                </a:extLst>
              </p:cNvPr>
              <p:cNvSpPr txBox="1"/>
              <p:nvPr userDrawn="1"/>
            </p:nvSpPr>
            <p:spPr>
              <a:xfrm>
                <a:off x="2824481" y="310540"/>
                <a:ext cx="3479984" cy="261610"/>
              </a:xfrm>
              <a:prstGeom prst="rect">
                <a:avLst/>
              </a:prstGeom>
              <a:noFill/>
            </p:spPr>
            <p:txBody>
              <a:bodyPr wrap="square" rtlCol="0">
                <a:spAutoFit/>
              </a:bodyPr>
              <a:lstStyle/>
              <a:p>
                <a:pPr>
                  <a:spcAft>
                    <a:spcPts val="600"/>
                  </a:spcAft>
                </a:pPr>
                <a:r>
                  <a:rPr lang="es-ES" sz="1100" b="1" spc="300" dirty="0">
                    <a:solidFill>
                      <a:srgbClr val="006338"/>
                    </a:solidFill>
                    <a:latin typeface="Open Sans" panose="020B0606030504020204" pitchFamily="34" charset="0"/>
                    <a:ea typeface="Open Sans" panose="020B0606030504020204" pitchFamily="34" charset="0"/>
                    <a:cs typeface="Open Sans" panose="020B0606030504020204" pitchFamily="34" charset="0"/>
                  </a:rPr>
                  <a:t>IRSC 2022</a:t>
                </a:r>
              </a:p>
            </p:txBody>
          </p:sp>
          <p:sp>
            <p:nvSpPr>
              <p:cNvPr id="48" name="CuadroTexto 47">
                <a:extLst>
                  <a:ext uri="{FF2B5EF4-FFF2-40B4-BE49-F238E27FC236}">
                    <a16:creationId xmlns:a16="http://schemas.microsoft.com/office/drawing/2014/main" id="{F31F3815-DED1-C24A-B4E0-C554A848A678}"/>
                  </a:ext>
                </a:extLst>
              </p:cNvPr>
              <p:cNvSpPr txBox="1"/>
              <p:nvPr userDrawn="1"/>
            </p:nvSpPr>
            <p:spPr>
              <a:xfrm>
                <a:off x="2824481" y="510902"/>
                <a:ext cx="4074344" cy="215444"/>
              </a:xfrm>
              <a:prstGeom prst="rect">
                <a:avLst/>
              </a:prstGeom>
              <a:noFill/>
            </p:spPr>
            <p:txBody>
              <a:bodyPr wrap="square" rtlCol="0">
                <a:spAutoFit/>
              </a:bodyPr>
              <a:lstStyle/>
              <a:p>
                <a:pPr>
                  <a:spcAft>
                    <a:spcPts val="600"/>
                  </a:spcAft>
                </a:pPr>
                <a:r>
                  <a:rPr lang="es-ES" sz="800" spc="300" dirty="0">
                    <a:solidFill>
                      <a:srgbClr val="006338"/>
                    </a:solidFill>
                    <a:latin typeface="Open Sans" panose="020B0606030504020204" pitchFamily="34" charset="0"/>
                    <a:ea typeface="Open Sans" panose="020B0606030504020204" pitchFamily="34" charset="0"/>
                    <a:cs typeface="Open Sans" panose="020B0606030504020204" pitchFamily="34" charset="0"/>
                  </a:rPr>
                  <a:t>INTERNATIONAL RAILWAY SAFETY COUNCIL</a:t>
                </a:r>
              </a:p>
            </p:txBody>
          </p:sp>
          <p:sp>
            <p:nvSpPr>
              <p:cNvPr id="49" name="CuadroTexto 48">
                <a:extLst>
                  <a:ext uri="{FF2B5EF4-FFF2-40B4-BE49-F238E27FC236}">
                    <a16:creationId xmlns:a16="http://schemas.microsoft.com/office/drawing/2014/main" id="{6DBC30E8-CBE8-1340-9C68-02F9B21AD3E1}"/>
                  </a:ext>
                </a:extLst>
              </p:cNvPr>
              <p:cNvSpPr txBox="1"/>
              <p:nvPr userDrawn="1"/>
            </p:nvSpPr>
            <p:spPr>
              <a:xfrm>
                <a:off x="2824481" y="662477"/>
                <a:ext cx="3479984" cy="215444"/>
              </a:xfrm>
              <a:prstGeom prst="rect">
                <a:avLst/>
              </a:prstGeom>
              <a:noFill/>
            </p:spPr>
            <p:txBody>
              <a:bodyPr wrap="square" rtlCol="0">
                <a:spAutoFit/>
              </a:bodyPr>
              <a:lstStyle/>
              <a:p>
                <a:pPr>
                  <a:spcAft>
                    <a:spcPts val="600"/>
                  </a:spcAft>
                </a:pPr>
                <a:r>
                  <a:rPr lang="es-ES" sz="800" b="1" spc="300" dirty="0">
                    <a:solidFill>
                      <a:srgbClr val="E98300"/>
                    </a:solidFill>
                    <a:latin typeface="Open Sans" panose="020B0606030504020204" pitchFamily="34" charset="0"/>
                    <a:ea typeface="Open Sans" panose="020B0606030504020204" pitchFamily="34" charset="0"/>
                    <a:cs typeface="Open Sans" panose="020B0606030504020204" pitchFamily="34" charset="0"/>
                  </a:rPr>
                  <a:t>SEVILLA, OCTOBER 16-21, 2022</a:t>
                </a:r>
              </a:p>
            </p:txBody>
          </p:sp>
        </p:grpSp>
        <p:grpSp>
          <p:nvGrpSpPr>
            <p:cNvPr id="42" name="Grupo 41">
              <a:extLst>
                <a:ext uri="{FF2B5EF4-FFF2-40B4-BE49-F238E27FC236}">
                  <a16:creationId xmlns:a16="http://schemas.microsoft.com/office/drawing/2014/main" id="{F7F7790D-2968-6B41-8CDB-12A1668A4A38}"/>
                </a:ext>
              </a:extLst>
            </p:cNvPr>
            <p:cNvGrpSpPr/>
            <p:nvPr userDrawn="1"/>
          </p:nvGrpSpPr>
          <p:grpSpPr>
            <a:xfrm>
              <a:off x="6654799" y="6173855"/>
              <a:ext cx="3320091" cy="374084"/>
              <a:chOff x="8109092" y="6069635"/>
              <a:chExt cx="3923151" cy="442033"/>
            </a:xfrm>
          </p:grpSpPr>
          <p:sp>
            <p:nvSpPr>
              <p:cNvPr id="44" name="object 10">
                <a:extLst>
                  <a:ext uri="{FF2B5EF4-FFF2-40B4-BE49-F238E27FC236}">
                    <a16:creationId xmlns:a16="http://schemas.microsoft.com/office/drawing/2014/main" id="{C4E781D9-77DE-2B4B-A1E4-32097EEFA2D4}"/>
                  </a:ext>
                </a:extLst>
              </p:cNvPr>
              <p:cNvSpPr/>
              <p:nvPr userDrawn="1"/>
            </p:nvSpPr>
            <p:spPr>
              <a:xfrm>
                <a:off x="8109092" y="6069635"/>
                <a:ext cx="728438" cy="442033"/>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5" name="object 4">
                <a:extLst>
                  <a:ext uri="{FF2B5EF4-FFF2-40B4-BE49-F238E27FC236}">
                    <a16:creationId xmlns:a16="http://schemas.microsoft.com/office/drawing/2014/main" id="{72F6C029-E650-B44F-BB4F-41ABC5A558A9}"/>
                  </a:ext>
                </a:extLst>
              </p:cNvPr>
              <p:cNvSpPr/>
              <p:nvPr userDrawn="1"/>
            </p:nvSpPr>
            <p:spPr>
              <a:xfrm>
                <a:off x="9269383" y="6186099"/>
                <a:ext cx="1600382" cy="223887"/>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pic>
            <p:nvPicPr>
              <p:cNvPr id="46" name="Imagen 45">
                <a:extLst>
                  <a:ext uri="{FF2B5EF4-FFF2-40B4-BE49-F238E27FC236}">
                    <a16:creationId xmlns:a16="http://schemas.microsoft.com/office/drawing/2014/main" id="{3BBE3547-F80B-8844-B5C4-415AA79BED3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158750" y="6177262"/>
                <a:ext cx="873493" cy="268178"/>
              </a:xfrm>
              <a:prstGeom prst="rect">
                <a:avLst/>
              </a:prstGeom>
            </p:spPr>
          </p:pic>
        </p:grpSp>
        <p:pic>
          <p:nvPicPr>
            <p:cNvPr id="43" name="Imagen 42">
              <a:extLst>
                <a:ext uri="{FF2B5EF4-FFF2-40B4-BE49-F238E27FC236}">
                  <a16:creationId xmlns:a16="http://schemas.microsoft.com/office/drawing/2014/main" id="{94AE92DF-DEA6-B24A-A912-B6F76F72E06B}"/>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42038" y="5922333"/>
              <a:ext cx="1091943" cy="723015"/>
            </a:xfrm>
            <a:prstGeom prst="rect">
              <a:avLst/>
            </a:prstGeom>
          </p:spPr>
        </p:pic>
      </p:grpSp>
      <p:pic>
        <p:nvPicPr>
          <p:cNvPr id="27" name="Picture 26">
            <a:extLst>
              <a:ext uri="{FF2B5EF4-FFF2-40B4-BE49-F238E27FC236}">
                <a16:creationId xmlns:a16="http://schemas.microsoft.com/office/drawing/2014/main" id="{035E1308-139B-4750-87D2-CA3DEFC50E56}"/>
              </a:ext>
            </a:extLst>
          </p:cNvPr>
          <p:cNvPicPr>
            <a:picLocks noChangeAspect="1"/>
          </p:cNvPicPr>
          <p:nvPr/>
        </p:nvPicPr>
        <p:blipFill>
          <a:blip r:embed="rId8"/>
          <a:stretch>
            <a:fillRect/>
          </a:stretch>
        </p:blipFill>
        <p:spPr>
          <a:xfrm>
            <a:off x="10474072" y="5989388"/>
            <a:ext cx="1542253" cy="534648"/>
          </a:xfrm>
          <a:prstGeom prst="rect">
            <a:avLst/>
          </a:prstGeom>
        </p:spPr>
      </p:pic>
    </p:spTree>
    <p:extLst>
      <p:ext uri="{BB962C8B-B14F-4D97-AF65-F5344CB8AC3E}">
        <p14:creationId xmlns:p14="http://schemas.microsoft.com/office/powerpoint/2010/main" val="2069846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A3BDE-6F69-4108-AB9B-E27B72D6504B}"/>
              </a:ext>
            </a:extLst>
          </p:cNvPr>
          <p:cNvSpPr>
            <a:spLocks noGrp="1"/>
          </p:cNvSpPr>
          <p:nvPr>
            <p:ph type="title"/>
          </p:nvPr>
        </p:nvSpPr>
        <p:spPr/>
        <p:txBody>
          <a:bodyPr/>
          <a:lstStyle/>
          <a:p>
            <a:r>
              <a:rPr lang="nl-NL" dirty="0"/>
              <a:t>Preambule: ERMTS </a:t>
            </a:r>
            <a:r>
              <a:rPr lang="nl-NL" dirty="0" err="1"/>
              <a:t>Cambrian</a:t>
            </a:r>
            <a:r>
              <a:rPr lang="nl-NL" dirty="0"/>
              <a:t> line: </a:t>
            </a:r>
            <a:r>
              <a:rPr lang="en-GB" b="0" dirty="0"/>
              <a:t>Machynlleth signalling control centre [RAIB 17/2019]</a:t>
            </a:r>
            <a:endParaRPr lang="en-GB" dirty="0"/>
          </a:p>
        </p:txBody>
      </p:sp>
      <p:pic>
        <p:nvPicPr>
          <p:cNvPr id="6" name="Picture 5">
            <a:extLst>
              <a:ext uri="{FF2B5EF4-FFF2-40B4-BE49-F238E27FC236}">
                <a16:creationId xmlns:a16="http://schemas.microsoft.com/office/drawing/2014/main" id="{7026C90E-18E5-4D3F-A3C8-016E53E2BFE9}"/>
              </a:ext>
            </a:extLst>
          </p:cNvPr>
          <p:cNvPicPr>
            <a:picLocks noChangeAspect="1"/>
          </p:cNvPicPr>
          <p:nvPr/>
        </p:nvPicPr>
        <p:blipFill>
          <a:blip r:embed="rId3"/>
          <a:stretch>
            <a:fillRect/>
          </a:stretch>
        </p:blipFill>
        <p:spPr>
          <a:xfrm>
            <a:off x="667710" y="1252672"/>
            <a:ext cx="4203055" cy="2306458"/>
          </a:xfrm>
          <a:prstGeom prst="rect">
            <a:avLst/>
          </a:prstGeom>
        </p:spPr>
      </p:pic>
      <p:pic>
        <p:nvPicPr>
          <p:cNvPr id="7" name="Picture 6">
            <a:extLst>
              <a:ext uri="{FF2B5EF4-FFF2-40B4-BE49-F238E27FC236}">
                <a16:creationId xmlns:a16="http://schemas.microsoft.com/office/drawing/2014/main" id="{9434307C-2DFD-49AF-91D3-125FEE1CFD57}"/>
              </a:ext>
            </a:extLst>
          </p:cNvPr>
          <p:cNvPicPr>
            <a:picLocks noChangeAspect="1"/>
          </p:cNvPicPr>
          <p:nvPr/>
        </p:nvPicPr>
        <p:blipFill>
          <a:blip r:embed="rId4"/>
          <a:stretch>
            <a:fillRect/>
          </a:stretch>
        </p:blipFill>
        <p:spPr>
          <a:xfrm>
            <a:off x="5672328" y="1240264"/>
            <a:ext cx="3036560" cy="2278213"/>
          </a:xfrm>
          <a:prstGeom prst="rect">
            <a:avLst/>
          </a:prstGeom>
        </p:spPr>
      </p:pic>
      <p:sp>
        <p:nvSpPr>
          <p:cNvPr id="3" name="Rectangle 2">
            <a:extLst>
              <a:ext uri="{FF2B5EF4-FFF2-40B4-BE49-F238E27FC236}">
                <a16:creationId xmlns:a16="http://schemas.microsoft.com/office/drawing/2014/main" id="{C001D3E3-53B6-4409-903B-76C666DC2FBF}"/>
              </a:ext>
            </a:extLst>
          </p:cNvPr>
          <p:cNvSpPr/>
          <p:nvPr/>
        </p:nvSpPr>
        <p:spPr>
          <a:xfrm>
            <a:off x="5574792" y="3559130"/>
            <a:ext cx="3036560" cy="1754326"/>
          </a:xfrm>
          <a:prstGeom prst="rect">
            <a:avLst/>
          </a:prstGeom>
        </p:spPr>
        <p:txBody>
          <a:bodyPr wrap="square">
            <a:spAutoFit/>
          </a:bodyPr>
          <a:lstStyle/>
          <a:p>
            <a:r>
              <a:rPr lang="en-US" dirty="0">
                <a:solidFill>
                  <a:srgbClr val="221E1F"/>
                </a:solidFill>
                <a:latin typeface="Open Sans" panose="020B0606030504020204"/>
              </a:rPr>
              <a:t>Drivers did not see the TSR in their display so they crossed TSR areas at speeds they shouldn’t. No-one was hurt and no damage was done to equipment.  </a:t>
            </a:r>
            <a:endParaRPr lang="en-GB" dirty="0">
              <a:latin typeface="Open Sans" panose="020B0606030504020204"/>
            </a:endParaRPr>
          </a:p>
        </p:txBody>
      </p:sp>
      <p:sp>
        <p:nvSpPr>
          <p:cNvPr id="8" name="Rectangle 7">
            <a:extLst>
              <a:ext uri="{FF2B5EF4-FFF2-40B4-BE49-F238E27FC236}">
                <a16:creationId xmlns:a16="http://schemas.microsoft.com/office/drawing/2014/main" id="{C0D676FF-F1E0-4704-980B-331EC3E81DB8}"/>
              </a:ext>
            </a:extLst>
          </p:cNvPr>
          <p:cNvSpPr/>
          <p:nvPr/>
        </p:nvSpPr>
        <p:spPr>
          <a:xfrm>
            <a:off x="512231" y="3559130"/>
            <a:ext cx="3974486" cy="1754326"/>
          </a:xfrm>
          <a:prstGeom prst="rect">
            <a:avLst/>
          </a:prstGeom>
        </p:spPr>
        <p:txBody>
          <a:bodyPr wrap="square">
            <a:spAutoFit/>
          </a:bodyPr>
          <a:lstStyle/>
          <a:p>
            <a:r>
              <a:rPr lang="en-US" dirty="0">
                <a:latin typeface="Open Sans" panose="020B0606030504020204"/>
              </a:rPr>
              <a:t>Signaling system stopped transmitting temporary speed restriction data after it had experienced a shutdown and restart at around 23:10 </a:t>
            </a:r>
            <a:r>
              <a:rPr lang="en-US" dirty="0" err="1">
                <a:latin typeface="Open Sans" panose="020B0606030504020204"/>
              </a:rPr>
              <a:t>hrs</a:t>
            </a:r>
            <a:r>
              <a:rPr lang="en-US" dirty="0">
                <a:latin typeface="Open Sans" panose="020B0606030504020204"/>
              </a:rPr>
              <a:t> the previous evening.</a:t>
            </a:r>
            <a:endParaRPr lang="en-GB" dirty="0">
              <a:latin typeface="Open Sans" panose="020B0606030504020204"/>
            </a:endParaRPr>
          </a:p>
        </p:txBody>
      </p:sp>
      <p:pic>
        <p:nvPicPr>
          <p:cNvPr id="10" name="Picture 9">
            <a:extLst>
              <a:ext uri="{FF2B5EF4-FFF2-40B4-BE49-F238E27FC236}">
                <a16:creationId xmlns:a16="http://schemas.microsoft.com/office/drawing/2014/main" id="{6024F9F3-B4D3-4BC3-83C5-632B4088B375}"/>
              </a:ext>
            </a:extLst>
          </p:cNvPr>
          <p:cNvPicPr>
            <a:picLocks noChangeAspect="1"/>
          </p:cNvPicPr>
          <p:nvPr/>
        </p:nvPicPr>
        <p:blipFill>
          <a:blip r:embed="rId5"/>
          <a:stretch>
            <a:fillRect/>
          </a:stretch>
        </p:blipFill>
        <p:spPr>
          <a:xfrm>
            <a:off x="10474072" y="5989388"/>
            <a:ext cx="1542253" cy="534648"/>
          </a:xfrm>
          <a:prstGeom prst="rect">
            <a:avLst/>
          </a:prstGeom>
        </p:spPr>
      </p:pic>
      <p:sp>
        <p:nvSpPr>
          <p:cNvPr id="9" name="Rectangle 8">
            <a:extLst>
              <a:ext uri="{FF2B5EF4-FFF2-40B4-BE49-F238E27FC236}">
                <a16:creationId xmlns:a16="http://schemas.microsoft.com/office/drawing/2014/main" id="{66219328-73F6-4E5D-B754-D3E2303AAA0F}"/>
              </a:ext>
            </a:extLst>
          </p:cNvPr>
          <p:cNvSpPr/>
          <p:nvPr/>
        </p:nvSpPr>
        <p:spPr>
          <a:xfrm>
            <a:off x="1210925" y="5433070"/>
            <a:ext cx="10981075" cy="369332"/>
          </a:xfrm>
          <a:prstGeom prst="rect">
            <a:avLst/>
          </a:prstGeom>
        </p:spPr>
        <p:txBody>
          <a:bodyPr wrap="square">
            <a:spAutoFit/>
          </a:bodyPr>
          <a:lstStyle/>
          <a:p>
            <a:r>
              <a:rPr lang="en-GB" dirty="0"/>
              <a:t>https://www.gov.uk/raib-reports/report-17-2019-loss-of-safety-critical-signalling-data-on-the-cambrian-coast-line</a:t>
            </a:r>
          </a:p>
        </p:txBody>
      </p:sp>
    </p:spTree>
    <p:extLst>
      <p:ext uri="{BB962C8B-B14F-4D97-AF65-F5344CB8AC3E}">
        <p14:creationId xmlns:p14="http://schemas.microsoft.com/office/powerpoint/2010/main" val="195275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0084B8-1DC5-40CA-B3B9-B1D0E185FB69}"/>
              </a:ext>
            </a:extLst>
          </p:cNvPr>
          <p:cNvPicPr>
            <a:picLocks noChangeAspect="1"/>
          </p:cNvPicPr>
          <p:nvPr/>
        </p:nvPicPr>
        <p:blipFill>
          <a:blip r:embed="rId3"/>
          <a:stretch>
            <a:fillRect/>
          </a:stretch>
        </p:blipFill>
        <p:spPr>
          <a:xfrm>
            <a:off x="1407300" y="1121802"/>
            <a:ext cx="6176800" cy="4614394"/>
          </a:xfrm>
          <a:prstGeom prst="rect">
            <a:avLst/>
          </a:prstGeom>
        </p:spPr>
      </p:pic>
      <p:sp>
        <p:nvSpPr>
          <p:cNvPr id="2" name="Title 1">
            <a:extLst>
              <a:ext uri="{FF2B5EF4-FFF2-40B4-BE49-F238E27FC236}">
                <a16:creationId xmlns:a16="http://schemas.microsoft.com/office/drawing/2014/main" id="{D8F2DA0E-2DCE-4A5A-B195-7E2881B98FCA}"/>
              </a:ext>
            </a:extLst>
          </p:cNvPr>
          <p:cNvSpPr>
            <a:spLocks noGrp="1"/>
          </p:cNvSpPr>
          <p:nvPr>
            <p:ph type="title"/>
          </p:nvPr>
        </p:nvSpPr>
        <p:spPr/>
        <p:txBody>
          <a:bodyPr/>
          <a:lstStyle/>
          <a:p>
            <a:r>
              <a:rPr lang="nl-NL" dirty="0"/>
              <a:t>Complex digital system </a:t>
            </a:r>
            <a:r>
              <a:rPr lang="nl-NL" dirty="0" err="1"/>
              <a:t>confounded</a:t>
            </a:r>
            <a:r>
              <a:rPr lang="nl-NL" dirty="0"/>
              <a:t> </a:t>
            </a:r>
            <a:r>
              <a:rPr lang="nl-NL" dirty="0" err="1"/>
              <a:t>safety</a:t>
            </a:r>
            <a:r>
              <a:rPr lang="nl-NL" dirty="0"/>
              <a:t> assessment </a:t>
            </a:r>
            <a:r>
              <a:rPr lang="en-GB" dirty="0"/>
              <a:t>[RAIB 17/2019]</a:t>
            </a:r>
          </a:p>
        </p:txBody>
      </p:sp>
      <p:sp>
        <p:nvSpPr>
          <p:cNvPr id="4" name="Oval 3">
            <a:extLst>
              <a:ext uri="{FF2B5EF4-FFF2-40B4-BE49-F238E27FC236}">
                <a16:creationId xmlns:a16="http://schemas.microsoft.com/office/drawing/2014/main" id="{61A3A660-FB84-44C3-8344-91AB53B54FEC}"/>
              </a:ext>
            </a:extLst>
          </p:cNvPr>
          <p:cNvSpPr/>
          <p:nvPr/>
        </p:nvSpPr>
        <p:spPr>
          <a:xfrm>
            <a:off x="6235257" y="3067913"/>
            <a:ext cx="876822" cy="21043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FEA0651-F218-46CE-9E43-DEF26B90B36F}"/>
              </a:ext>
            </a:extLst>
          </p:cNvPr>
          <p:cNvSpPr txBox="1"/>
          <p:nvPr/>
        </p:nvSpPr>
        <p:spPr>
          <a:xfrm>
            <a:off x="7696301" y="1442871"/>
            <a:ext cx="3204660" cy="2308324"/>
          </a:xfrm>
          <a:prstGeom prst="rect">
            <a:avLst/>
          </a:prstGeom>
          <a:noFill/>
          <a:ln w="38100">
            <a:solidFill>
              <a:srgbClr val="FF0000"/>
            </a:solidFill>
          </a:ln>
        </p:spPr>
        <p:txBody>
          <a:bodyPr wrap="none" rtlCol="0">
            <a:spAutoFit/>
          </a:bodyPr>
          <a:lstStyle/>
          <a:p>
            <a:r>
              <a:rPr lang="nl-NL" sz="2400" dirty="0" err="1">
                <a:solidFill>
                  <a:srgbClr val="FF0000"/>
                </a:solidFill>
              </a:rPr>
              <a:t>Internally</a:t>
            </a:r>
            <a:r>
              <a:rPr lang="nl-NL" sz="2400" dirty="0">
                <a:solidFill>
                  <a:srgbClr val="FF0000"/>
                </a:solidFill>
              </a:rPr>
              <a:t> </a:t>
            </a:r>
            <a:r>
              <a:rPr lang="nl-NL" sz="2400" dirty="0" err="1">
                <a:solidFill>
                  <a:srgbClr val="FF0000"/>
                </a:solidFill>
              </a:rPr>
              <a:t>triggered</a:t>
            </a:r>
            <a:r>
              <a:rPr lang="nl-NL" sz="2400" dirty="0">
                <a:solidFill>
                  <a:srgbClr val="FF0000"/>
                </a:solidFill>
              </a:rPr>
              <a:t> </a:t>
            </a:r>
          </a:p>
          <a:p>
            <a:r>
              <a:rPr lang="nl-NL" sz="2400" dirty="0">
                <a:solidFill>
                  <a:srgbClr val="FF0000"/>
                </a:solidFill>
              </a:rPr>
              <a:t>software rollover (reset)</a:t>
            </a:r>
          </a:p>
          <a:p>
            <a:r>
              <a:rPr lang="nl-NL" sz="2400" dirty="0" err="1">
                <a:solidFill>
                  <a:srgbClr val="FF0000"/>
                </a:solidFill>
              </a:rPr>
              <a:t>due</a:t>
            </a:r>
            <a:r>
              <a:rPr lang="nl-NL" sz="2400" dirty="0">
                <a:solidFill>
                  <a:srgbClr val="FF0000"/>
                </a:solidFill>
              </a:rPr>
              <a:t> to </a:t>
            </a:r>
            <a:r>
              <a:rPr lang="nl-NL" sz="2400" dirty="0" err="1">
                <a:solidFill>
                  <a:srgbClr val="FF0000"/>
                </a:solidFill>
              </a:rPr>
              <a:t>conflincting</a:t>
            </a:r>
            <a:r>
              <a:rPr lang="nl-NL" sz="2400" dirty="0">
                <a:solidFill>
                  <a:srgbClr val="FF0000"/>
                </a:solidFill>
              </a:rPr>
              <a:t> </a:t>
            </a:r>
          </a:p>
          <a:p>
            <a:r>
              <a:rPr lang="nl-NL" sz="2400" dirty="0" err="1">
                <a:solidFill>
                  <a:srgbClr val="FF0000"/>
                </a:solidFill>
              </a:rPr>
              <a:t>movement</a:t>
            </a:r>
            <a:r>
              <a:rPr lang="nl-NL" sz="2400" dirty="0">
                <a:solidFill>
                  <a:srgbClr val="FF0000"/>
                </a:solidFill>
              </a:rPr>
              <a:t> </a:t>
            </a:r>
            <a:r>
              <a:rPr lang="nl-NL" sz="2400" dirty="0" err="1">
                <a:solidFill>
                  <a:srgbClr val="FF0000"/>
                </a:solidFill>
              </a:rPr>
              <a:t>authorities</a:t>
            </a:r>
            <a:r>
              <a:rPr lang="nl-NL" sz="2400" dirty="0">
                <a:solidFill>
                  <a:srgbClr val="FF0000"/>
                </a:solidFill>
              </a:rPr>
              <a:t> </a:t>
            </a:r>
          </a:p>
          <a:p>
            <a:r>
              <a:rPr lang="nl-NL" sz="2400" dirty="0">
                <a:solidFill>
                  <a:srgbClr val="FF0000"/>
                </a:solidFill>
              </a:rPr>
              <a:t>(10-12 per </a:t>
            </a:r>
            <a:r>
              <a:rPr lang="nl-NL" sz="2400" dirty="0" err="1">
                <a:solidFill>
                  <a:srgbClr val="FF0000"/>
                </a:solidFill>
              </a:rPr>
              <a:t>year</a:t>
            </a:r>
            <a:r>
              <a:rPr lang="nl-NL" sz="2400" dirty="0">
                <a:solidFill>
                  <a:srgbClr val="FF0000"/>
                </a:solidFill>
              </a:rPr>
              <a:t>!) </a:t>
            </a:r>
          </a:p>
          <a:p>
            <a:r>
              <a:rPr lang="nl-NL" sz="2400" dirty="0">
                <a:solidFill>
                  <a:srgbClr val="FF0000"/>
                </a:solidFill>
              </a:rPr>
              <a:t>TSR in memory: lost.</a:t>
            </a:r>
            <a:endParaRPr lang="en-GB" sz="2400" dirty="0">
              <a:solidFill>
                <a:srgbClr val="FF0000"/>
              </a:solidFill>
            </a:endParaRPr>
          </a:p>
        </p:txBody>
      </p:sp>
      <p:sp>
        <p:nvSpPr>
          <p:cNvPr id="7" name="Oval 6">
            <a:extLst>
              <a:ext uri="{FF2B5EF4-FFF2-40B4-BE49-F238E27FC236}">
                <a16:creationId xmlns:a16="http://schemas.microsoft.com/office/drawing/2014/main" id="{ED356224-236F-4791-9CDC-AC818D5A1755}"/>
              </a:ext>
            </a:extLst>
          </p:cNvPr>
          <p:cNvSpPr/>
          <p:nvPr/>
        </p:nvSpPr>
        <p:spPr>
          <a:xfrm>
            <a:off x="5292288" y="4014215"/>
            <a:ext cx="591246" cy="6001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55098D34-3D7F-42B1-B8A1-094EA847F7CA}"/>
              </a:ext>
            </a:extLst>
          </p:cNvPr>
          <p:cNvSpPr txBox="1"/>
          <p:nvPr/>
        </p:nvSpPr>
        <p:spPr>
          <a:xfrm>
            <a:off x="7696301" y="4120100"/>
            <a:ext cx="4031809" cy="1200329"/>
          </a:xfrm>
          <a:prstGeom prst="rect">
            <a:avLst/>
          </a:prstGeom>
          <a:noFill/>
          <a:ln w="38100">
            <a:solidFill>
              <a:srgbClr val="FF0000"/>
            </a:solidFill>
          </a:ln>
        </p:spPr>
        <p:txBody>
          <a:bodyPr wrap="none" rtlCol="0">
            <a:spAutoFit/>
          </a:bodyPr>
          <a:lstStyle/>
          <a:p>
            <a:r>
              <a:rPr lang="nl-NL" sz="2400" dirty="0">
                <a:solidFill>
                  <a:srgbClr val="FF0000"/>
                </a:solidFill>
              </a:rPr>
              <a:t>TSR was </a:t>
            </a:r>
            <a:r>
              <a:rPr lang="nl-NL" sz="2400" dirty="0" err="1">
                <a:solidFill>
                  <a:srgbClr val="FF0000"/>
                </a:solidFill>
              </a:rPr>
              <a:t>not</a:t>
            </a:r>
            <a:r>
              <a:rPr lang="nl-NL" sz="2400" dirty="0">
                <a:solidFill>
                  <a:srgbClr val="FF0000"/>
                </a:solidFill>
              </a:rPr>
              <a:t> </a:t>
            </a:r>
            <a:r>
              <a:rPr lang="nl-NL" sz="2400" dirty="0" err="1">
                <a:solidFill>
                  <a:srgbClr val="FF0000"/>
                </a:solidFill>
              </a:rPr>
              <a:t>communicated</a:t>
            </a:r>
            <a:r>
              <a:rPr lang="nl-NL" sz="2400" dirty="0">
                <a:solidFill>
                  <a:srgbClr val="FF0000"/>
                </a:solidFill>
              </a:rPr>
              <a:t> to:</a:t>
            </a:r>
          </a:p>
          <a:p>
            <a:pPr marL="457200" indent="-457200">
              <a:buAutoNum type="alphaLcParenR"/>
            </a:pPr>
            <a:r>
              <a:rPr lang="nl-NL" sz="2400" dirty="0">
                <a:solidFill>
                  <a:srgbClr val="FF0000"/>
                </a:solidFill>
              </a:rPr>
              <a:t>RBC/TMI/Driver</a:t>
            </a:r>
          </a:p>
          <a:p>
            <a:pPr marL="457200" indent="-457200">
              <a:buAutoNum type="alphaLcParenR"/>
            </a:pPr>
            <a:r>
              <a:rPr lang="nl-NL" sz="2400" dirty="0">
                <a:solidFill>
                  <a:srgbClr val="FF0000"/>
                </a:solidFill>
              </a:rPr>
              <a:t>RBC/</a:t>
            </a:r>
            <a:r>
              <a:rPr lang="nl-NL" sz="2400" dirty="0" err="1">
                <a:solidFill>
                  <a:srgbClr val="FF0000"/>
                </a:solidFill>
              </a:rPr>
              <a:t>Signaller</a:t>
            </a:r>
            <a:endParaRPr lang="en-GB" sz="2400" dirty="0">
              <a:solidFill>
                <a:srgbClr val="FF0000"/>
              </a:solidFill>
            </a:endParaRPr>
          </a:p>
        </p:txBody>
      </p:sp>
      <p:cxnSp>
        <p:nvCxnSpPr>
          <p:cNvPr id="10" name="Straight Arrow Connector 9">
            <a:extLst>
              <a:ext uri="{FF2B5EF4-FFF2-40B4-BE49-F238E27FC236}">
                <a16:creationId xmlns:a16="http://schemas.microsoft.com/office/drawing/2014/main" id="{DFF15425-878A-4A0E-B626-6CB1E3CEAED0}"/>
              </a:ext>
            </a:extLst>
          </p:cNvPr>
          <p:cNvCxnSpPr/>
          <p:nvPr/>
        </p:nvCxnSpPr>
        <p:spPr>
          <a:xfrm>
            <a:off x="7014575" y="2828835"/>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C13C7B0-BEB8-4444-B5A5-0C46103B1883}"/>
              </a:ext>
            </a:extLst>
          </p:cNvPr>
          <p:cNvCxnSpPr>
            <a:stCxn id="4" idx="7"/>
            <a:endCxn id="5" idx="1"/>
          </p:cNvCxnSpPr>
          <p:nvPr/>
        </p:nvCxnSpPr>
        <p:spPr>
          <a:xfrm flipV="1">
            <a:off x="6983671" y="2597033"/>
            <a:ext cx="712630" cy="7790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Arc 12">
            <a:extLst>
              <a:ext uri="{FF2B5EF4-FFF2-40B4-BE49-F238E27FC236}">
                <a16:creationId xmlns:a16="http://schemas.microsoft.com/office/drawing/2014/main" id="{5B982E37-ECD6-4986-9698-848D4E59FF46}"/>
              </a:ext>
            </a:extLst>
          </p:cNvPr>
          <p:cNvSpPr/>
          <p:nvPr/>
        </p:nvSpPr>
        <p:spPr>
          <a:xfrm rot="4349456" flipV="1">
            <a:off x="5796189" y="2370496"/>
            <a:ext cx="2826636" cy="3489506"/>
          </a:xfrm>
          <a:prstGeom prst="arc">
            <a:avLst>
              <a:gd name="adj1" fmla="val 16200000"/>
              <a:gd name="adj2" fmla="val 768218"/>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14" name="Picture 13">
            <a:extLst>
              <a:ext uri="{FF2B5EF4-FFF2-40B4-BE49-F238E27FC236}">
                <a16:creationId xmlns:a16="http://schemas.microsoft.com/office/drawing/2014/main" id="{D8F4A573-6D21-425B-A6CF-615D6724E8C5}"/>
              </a:ext>
            </a:extLst>
          </p:cNvPr>
          <p:cNvPicPr>
            <a:picLocks noChangeAspect="1"/>
          </p:cNvPicPr>
          <p:nvPr/>
        </p:nvPicPr>
        <p:blipFill>
          <a:blip r:embed="rId4"/>
          <a:stretch>
            <a:fillRect/>
          </a:stretch>
        </p:blipFill>
        <p:spPr>
          <a:xfrm>
            <a:off x="10474072" y="5989388"/>
            <a:ext cx="1542253" cy="534648"/>
          </a:xfrm>
          <a:prstGeom prst="rect">
            <a:avLst/>
          </a:prstGeom>
        </p:spPr>
      </p:pic>
      <p:sp>
        <p:nvSpPr>
          <p:cNvPr id="15" name="TextBox 14">
            <a:extLst>
              <a:ext uri="{FF2B5EF4-FFF2-40B4-BE49-F238E27FC236}">
                <a16:creationId xmlns:a16="http://schemas.microsoft.com/office/drawing/2014/main" id="{10388029-6163-4044-B13C-C433F2829679}"/>
              </a:ext>
            </a:extLst>
          </p:cNvPr>
          <p:cNvSpPr txBox="1"/>
          <p:nvPr/>
        </p:nvSpPr>
        <p:spPr>
          <a:xfrm>
            <a:off x="458305" y="2524897"/>
            <a:ext cx="5008487" cy="461665"/>
          </a:xfrm>
          <a:prstGeom prst="rect">
            <a:avLst/>
          </a:prstGeom>
          <a:noFill/>
          <a:ln w="38100">
            <a:solidFill>
              <a:srgbClr val="FF0000"/>
            </a:solidFill>
          </a:ln>
        </p:spPr>
        <p:txBody>
          <a:bodyPr wrap="none" rtlCol="0">
            <a:spAutoFit/>
          </a:bodyPr>
          <a:lstStyle/>
          <a:p>
            <a:r>
              <a:rPr lang="nl-NL" sz="2400" dirty="0">
                <a:solidFill>
                  <a:srgbClr val="FF0000"/>
                </a:solidFill>
              </a:rPr>
              <a:t>GEST in failure mode (latent </a:t>
            </a:r>
            <a:r>
              <a:rPr lang="nl-NL" sz="2400" dirty="0" err="1">
                <a:solidFill>
                  <a:srgbClr val="FF0000"/>
                </a:solidFill>
              </a:rPr>
              <a:t>condition</a:t>
            </a:r>
            <a:r>
              <a:rPr lang="nl-NL" sz="2400" dirty="0">
                <a:solidFill>
                  <a:srgbClr val="FF0000"/>
                </a:solidFill>
              </a:rPr>
              <a:t>)</a:t>
            </a:r>
            <a:endParaRPr lang="en-GB" sz="2400" dirty="0">
              <a:solidFill>
                <a:srgbClr val="FF0000"/>
              </a:solidFill>
            </a:endParaRPr>
          </a:p>
        </p:txBody>
      </p:sp>
      <p:sp>
        <p:nvSpPr>
          <p:cNvPr id="16" name="Oval 15">
            <a:extLst>
              <a:ext uri="{FF2B5EF4-FFF2-40B4-BE49-F238E27FC236}">
                <a16:creationId xmlns:a16="http://schemas.microsoft.com/office/drawing/2014/main" id="{D0E2F45F-B81B-416F-A609-0EEDEDBB9E86}"/>
              </a:ext>
            </a:extLst>
          </p:cNvPr>
          <p:cNvSpPr/>
          <p:nvPr/>
        </p:nvSpPr>
        <p:spPr>
          <a:xfrm>
            <a:off x="4252811" y="3262110"/>
            <a:ext cx="876822" cy="21043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7" name="Straight Arrow Connector 16">
            <a:extLst>
              <a:ext uri="{FF2B5EF4-FFF2-40B4-BE49-F238E27FC236}">
                <a16:creationId xmlns:a16="http://schemas.microsoft.com/office/drawing/2014/main" id="{BE067A8C-8DCC-4F14-86E9-7C4C4A054094}"/>
              </a:ext>
            </a:extLst>
          </p:cNvPr>
          <p:cNvCxnSpPr>
            <a:cxnSpLocks/>
          </p:cNvCxnSpPr>
          <p:nvPr/>
        </p:nvCxnSpPr>
        <p:spPr>
          <a:xfrm flipH="1" flipV="1">
            <a:off x="3720635" y="2986562"/>
            <a:ext cx="609647" cy="76463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631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B4A1E23-BC35-7942-85A1-A59CE2E717BD}"/>
              </a:ext>
            </a:extLst>
          </p:cNvPr>
          <p:cNvSpPr>
            <a:spLocks noGrp="1"/>
          </p:cNvSpPr>
          <p:nvPr>
            <p:ph type="title"/>
          </p:nvPr>
        </p:nvSpPr>
        <p:spPr/>
        <p:txBody>
          <a:bodyPr lIns="288000" tIns="288000" rIns="288000" bIns="288000"/>
          <a:lstStyle/>
          <a:p>
            <a:r>
              <a:rPr lang="es-ES" dirty="0"/>
              <a:t>RAIB </a:t>
            </a:r>
            <a:r>
              <a:rPr lang="es-ES" dirty="0" err="1"/>
              <a:t>recommendations</a:t>
            </a:r>
            <a:endParaRPr lang="es-ES" dirty="0"/>
          </a:p>
        </p:txBody>
      </p:sp>
      <p:sp>
        <p:nvSpPr>
          <p:cNvPr id="9" name="Marcador de texto 8">
            <a:extLst>
              <a:ext uri="{FF2B5EF4-FFF2-40B4-BE49-F238E27FC236}">
                <a16:creationId xmlns:a16="http://schemas.microsoft.com/office/drawing/2014/main" id="{812D8E72-D5E6-004A-99DA-C8C110793A41}"/>
              </a:ext>
            </a:extLst>
          </p:cNvPr>
          <p:cNvSpPr>
            <a:spLocks noGrp="1"/>
          </p:cNvSpPr>
          <p:nvPr>
            <p:ph type="body" sz="quarter" idx="10"/>
          </p:nvPr>
        </p:nvSpPr>
        <p:spPr>
          <a:xfrm>
            <a:off x="334962" y="800100"/>
            <a:ext cx="5527218" cy="4376738"/>
          </a:xfrm>
        </p:spPr>
        <p:txBody>
          <a:bodyPr>
            <a:noAutofit/>
          </a:bodyPr>
          <a:lstStyle/>
          <a:p>
            <a:pPr marL="0" indent="0">
              <a:buNone/>
            </a:pPr>
            <a:r>
              <a:rPr lang="en-US" sz="2000" dirty="0">
                <a:solidFill>
                  <a:schemeClr val="tx1"/>
                </a:solidFill>
              </a:rPr>
              <a:t>IMs {..} aided by the wider rail industry, should </a:t>
            </a:r>
            <a:r>
              <a:rPr lang="en-US" sz="2000" b="1" dirty="0">
                <a:solidFill>
                  <a:schemeClr val="tx1"/>
                </a:solidFill>
              </a:rPr>
              <a:t>improve its safety assurance </a:t>
            </a:r>
            <a:r>
              <a:rPr lang="en-US" sz="2000" dirty="0">
                <a:solidFill>
                  <a:schemeClr val="tx1"/>
                </a:solidFill>
              </a:rPr>
              <a:t>process for </a:t>
            </a:r>
            <a:r>
              <a:rPr lang="en-US" sz="2000" u="sng" dirty="0">
                <a:solidFill>
                  <a:schemeClr val="tx1"/>
                </a:solidFill>
              </a:rPr>
              <a:t>high integrity software-based systems </a:t>
            </a:r>
            <a:r>
              <a:rPr lang="en-US" sz="2000" dirty="0">
                <a:solidFill>
                  <a:schemeClr val="bg1">
                    <a:lumMod val="50000"/>
                  </a:schemeClr>
                </a:solidFill>
              </a:rPr>
              <a:t>and </a:t>
            </a:r>
            <a:r>
              <a:rPr lang="en-US" sz="2000" b="1" dirty="0">
                <a:solidFill>
                  <a:schemeClr val="bg1">
                    <a:lumMod val="50000"/>
                  </a:schemeClr>
                </a:solidFill>
              </a:rPr>
              <a:t>improve safety learning </a:t>
            </a:r>
            <a:r>
              <a:rPr lang="en-US" sz="2000" dirty="0">
                <a:solidFill>
                  <a:schemeClr val="bg1">
                    <a:lumMod val="50000"/>
                  </a:schemeClr>
                </a:solidFill>
              </a:rPr>
              <a:t>from failures of such systems, and develop a process to </a:t>
            </a:r>
            <a:r>
              <a:rPr lang="en-US" sz="2000" b="1" dirty="0">
                <a:solidFill>
                  <a:schemeClr val="bg1">
                    <a:lumMod val="50000"/>
                  </a:schemeClr>
                </a:solidFill>
              </a:rPr>
              <a:t>capture data </a:t>
            </a:r>
            <a:r>
              <a:rPr lang="en-US" sz="2000" dirty="0">
                <a:solidFill>
                  <a:schemeClr val="bg1">
                    <a:lumMod val="50000"/>
                  </a:schemeClr>
                </a:solidFill>
              </a:rPr>
              <a:t>needed to understand these failures. </a:t>
            </a:r>
          </a:p>
          <a:p>
            <a:pPr marL="0" indent="0">
              <a:buNone/>
            </a:pPr>
            <a:r>
              <a:rPr lang="en-US" sz="2000" dirty="0">
                <a:solidFill>
                  <a:schemeClr val="bg1">
                    <a:lumMod val="50000"/>
                  </a:schemeClr>
                </a:solidFill>
              </a:rPr>
              <a:t>{..} should </a:t>
            </a:r>
            <a:r>
              <a:rPr lang="en-US" sz="2000" b="1" dirty="0">
                <a:solidFill>
                  <a:schemeClr val="bg1">
                    <a:lumMod val="50000"/>
                  </a:schemeClr>
                </a:solidFill>
              </a:rPr>
              <a:t>review its safety assurance processes</a:t>
            </a:r>
            <a:r>
              <a:rPr lang="en-US" sz="2000" dirty="0">
                <a:solidFill>
                  <a:schemeClr val="bg1">
                    <a:lumMod val="50000"/>
                  </a:schemeClr>
                </a:solidFill>
              </a:rPr>
              <a:t> in the light of the learning from this investigation, and should provide a technical solution for the Cambrian lines that avoids the need for </a:t>
            </a:r>
            <a:r>
              <a:rPr lang="en-US" sz="2000" dirty="0" err="1">
                <a:solidFill>
                  <a:schemeClr val="bg1">
                    <a:lumMod val="50000"/>
                  </a:schemeClr>
                </a:solidFill>
              </a:rPr>
              <a:t>signallers</a:t>
            </a:r>
            <a:r>
              <a:rPr lang="en-US" sz="2000" dirty="0">
                <a:solidFill>
                  <a:schemeClr val="bg1">
                    <a:lumMod val="50000"/>
                  </a:schemeClr>
                </a:solidFill>
              </a:rPr>
              <a:t> to verify automatically uploaded speed restrictions. </a:t>
            </a:r>
          </a:p>
        </p:txBody>
      </p:sp>
      <p:sp>
        <p:nvSpPr>
          <p:cNvPr id="12" name="Marcador de texto 8">
            <a:extLst>
              <a:ext uri="{FF2B5EF4-FFF2-40B4-BE49-F238E27FC236}">
                <a16:creationId xmlns:a16="http://schemas.microsoft.com/office/drawing/2014/main" id="{3A39B388-7896-45F0-9BA1-4FDB5834DBA1}"/>
              </a:ext>
            </a:extLst>
          </p:cNvPr>
          <p:cNvSpPr txBox="1">
            <a:spLocks/>
          </p:cNvSpPr>
          <p:nvPr/>
        </p:nvSpPr>
        <p:spPr>
          <a:xfrm>
            <a:off x="5998815" y="800100"/>
            <a:ext cx="5527218" cy="4376738"/>
          </a:xfrm>
          <a:prstGeom prst="rect">
            <a:avLst/>
          </a:prstGeom>
        </p:spPr>
        <p:txBody>
          <a:bodyPr vert="horz" lIns="288000" tIns="288000" rIns="288000" bIns="288000" rtlCol="0">
            <a:noAutofit/>
          </a:bodyPr>
          <a:lstStyle>
            <a:lvl1pPr marL="228600" indent="-228600" algn="l" defTabSz="914400" rtl="0" eaLnBrk="1" latinLnBrk="0" hangingPunct="1">
              <a:lnSpc>
                <a:spcPct val="100000"/>
              </a:lnSpc>
              <a:spcBef>
                <a:spcPts val="600"/>
              </a:spcBef>
              <a:spcAft>
                <a:spcPts val="600"/>
              </a:spcAft>
              <a:buClr>
                <a:srgbClr val="006338"/>
              </a:buClr>
              <a:buFont typeface="Arial" panose="020B0604020202020204" pitchFamily="34" charset="0"/>
              <a:buChar char="•"/>
              <a:defRPr sz="16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00000"/>
              </a:lnSpc>
              <a:spcBef>
                <a:spcPts val="600"/>
              </a:spcBef>
              <a:spcAft>
                <a:spcPts val="600"/>
              </a:spcAft>
              <a:buClr>
                <a:srgbClr val="E98300"/>
              </a:buClr>
              <a:buFont typeface="Courier New" panose="02070309020205020404" pitchFamily="49" charset="0"/>
              <a:buChar char="o"/>
              <a:defRPr sz="14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00000"/>
              </a:lnSpc>
              <a:spcBef>
                <a:spcPts val="600"/>
              </a:spcBef>
              <a:spcAft>
                <a:spcPts val="600"/>
              </a:spcAft>
              <a:buClr>
                <a:srgbClr val="E98300"/>
              </a:buClr>
              <a:buFont typeface="Wingdings" pitchFamily="2" charset="2"/>
              <a:buChar char="§"/>
              <a:defRPr sz="12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00000"/>
              </a:lnSpc>
              <a:spcBef>
                <a:spcPts val="600"/>
              </a:spcBef>
              <a:spcAft>
                <a:spcPts val="600"/>
              </a:spcAft>
              <a:buClr>
                <a:srgbClr val="E98300"/>
              </a:buClr>
              <a:buFont typeface="Wingdings" pitchFamily="2" charset="2"/>
              <a:buChar char="ü"/>
              <a:defRPr sz="11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00000"/>
              </a:lnSpc>
              <a:spcBef>
                <a:spcPts val="600"/>
              </a:spcBef>
              <a:spcAft>
                <a:spcPts val="600"/>
              </a:spcAft>
              <a:buClr>
                <a:srgbClr val="006338"/>
              </a:buClr>
              <a:buFont typeface="Arial" panose="020B0604020202020204" pitchFamily="34" charset="0"/>
              <a:buChar char="•"/>
              <a:defRPr sz="1100" kern="12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006338"/>
                </a:solidFill>
              </a:rPr>
              <a:t>Drivers {..} </a:t>
            </a:r>
            <a:r>
              <a:rPr lang="en-US" sz="2000" b="1" dirty="0"/>
              <a:t>reporting inconsistencies information</a:t>
            </a:r>
            <a:r>
              <a:rPr lang="en-US" sz="2000" dirty="0"/>
              <a:t> provided to them; </a:t>
            </a:r>
            <a:r>
              <a:rPr lang="en-US" sz="2000" dirty="0">
                <a:solidFill>
                  <a:schemeClr val="bg1">
                    <a:lumMod val="50000"/>
                  </a:schemeClr>
                </a:solidFill>
              </a:rPr>
              <a:t>the need for ISA to </a:t>
            </a:r>
            <a:r>
              <a:rPr lang="en-US" sz="2000" b="1" dirty="0">
                <a:solidFill>
                  <a:schemeClr val="bg1">
                    <a:lumMod val="50000"/>
                  </a:schemeClr>
                </a:solidFill>
              </a:rPr>
              <a:t>understand the scope of checks </a:t>
            </a:r>
            <a:r>
              <a:rPr lang="en-US" sz="2000" dirty="0">
                <a:solidFill>
                  <a:schemeClr val="bg1">
                    <a:lumMod val="50000"/>
                  </a:schemeClr>
                </a:solidFill>
              </a:rPr>
              <a:t>undertaken by other bodies and to apply extra vigilance if documents form part of a non-standard process; the importance of </a:t>
            </a:r>
            <a:r>
              <a:rPr lang="en-US" sz="2000" b="1" dirty="0">
                <a:solidFill>
                  <a:schemeClr val="bg1">
                    <a:lumMod val="50000"/>
                  </a:schemeClr>
                </a:solidFill>
              </a:rPr>
              <a:t>clients undertaking their client role when procuring high integrity software</a:t>
            </a:r>
            <a:r>
              <a:rPr lang="en-US" sz="2000" dirty="0">
                <a:solidFill>
                  <a:schemeClr val="bg1">
                    <a:lumMod val="50000"/>
                  </a:schemeClr>
                </a:solidFill>
              </a:rPr>
              <a:t>; and achieving the specified level of safety when implementing temporary speed restrictions in ERTMS. </a:t>
            </a:r>
            <a:endParaRPr lang="es-ES" sz="2000" dirty="0">
              <a:solidFill>
                <a:schemeClr val="bg1">
                  <a:lumMod val="50000"/>
                </a:schemeClr>
              </a:solidFill>
            </a:endParaRPr>
          </a:p>
        </p:txBody>
      </p:sp>
      <p:pic>
        <p:nvPicPr>
          <p:cNvPr id="13" name="Picture 12">
            <a:extLst>
              <a:ext uri="{FF2B5EF4-FFF2-40B4-BE49-F238E27FC236}">
                <a16:creationId xmlns:a16="http://schemas.microsoft.com/office/drawing/2014/main" id="{D52D69D7-9ADA-40A3-B887-BAC344140B2C}"/>
              </a:ext>
            </a:extLst>
          </p:cNvPr>
          <p:cNvPicPr>
            <a:picLocks noChangeAspect="1"/>
          </p:cNvPicPr>
          <p:nvPr/>
        </p:nvPicPr>
        <p:blipFill>
          <a:blip r:embed="rId2"/>
          <a:stretch>
            <a:fillRect/>
          </a:stretch>
        </p:blipFill>
        <p:spPr>
          <a:xfrm>
            <a:off x="10474072" y="5989388"/>
            <a:ext cx="1542253" cy="534648"/>
          </a:xfrm>
          <a:prstGeom prst="rect">
            <a:avLst/>
          </a:prstGeom>
        </p:spPr>
      </p:pic>
      <p:sp>
        <p:nvSpPr>
          <p:cNvPr id="14" name="Rectangle 13">
            <a:extLst>
              <a:ext uri="{FF2B5EF4-FFF2-40B4-BE49-F238E27FC236}">
                <a16:creationId xmlns:a16="http://schemas.microsoft.com/office/drawing/2014/main" id="{16FA4961-D4A7-4C86-98DF-6A3B09E1EE99}"/>
              </a:ext>
            </a:extLst>
          </p:cNvPr>
          <p:cNvSpPr/>
          <p:nvPr/>
        </p:nvSpPr>
        <p:spPr>
          <a:xfrm>
            <a:off x="1210925" y="5433070"/>
            <a:ext cx="10981075" cy="369332"/>
          </a:xfrm>
          <a:prstGeom prst="rect">
            <a:avLst/>
          </a:prstGeom>
        </p:spPr>
        <p:txBody>
          <a:bodyPr wrap="square">
            <a:spAutoFit/>
          </a:bodyPr>
          <a:lstStyle/>
          <a:p>
            <a:r>
              <a:rPr lang="en-GB" dirty="0"/>
              <a:t>https://www.gov.uk/raib-reports/report-17-2019-loss-of-safety-critical-signalling-data-on-the-cambrian-coast-line</a:t>
            </a:r>
          </a:p>
        </p:txBody>
      </p:sp>
      <p:sp>
        <p:nvSpPr>
          <p:cNvPr id="7" name="Redondear rectángulo de esquina del mismo lado 11">
            <a:extLst>
              <a:ext uri="{FF2B5EF4-FFF2-40B4-BE49-F238E27FC236}">
                <a16:creationId xmlns:a16="http://schemas.microsoft.com/office/drawing/2014/main" id="{FA9EDC4D-0073-4E75-B6A2-5D0B5BD42B80}"/>
              </a:ext>
            </a:extLst>
          </p:cNvPr>
          <p:cNvSpPr/>
          <p:nvPr/>
        </p:nvSpPr>
        <p:spPr>
          <a:xfrm rot="10800000">
            <a:off x="6289645" y="4454967"/>
            <a:ext cx="5726679" cy="1066801"/>
          </a:xfrm>
          <a:prstGeom prst="round2SameRect">
            <a:avLst>
              <a:gd name="adj1" fmla="val 50000"/>
              <a:gd name="adj2" fmla="val 50000"/>
            </a:avLst>
          </a:prstGeom>
          <a:solidFill>
            <a:srgbClr val="E9830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CuadroTexto 12">
            <a:extLst>
              <a:ext uri="{FF2B5EF4-FFF2-40B4-BE49-F238E27FC236}">
                <a16:creationId xmlns:a16="http://schemas.microsoft.com/office/drawing/2014/main" id="{36BA8F3C-17F1-40A0-B1C1-DCDEED7C1AC2}"/>
              </a:ext>
            </a:extLst>
          </p:cNvPr>
          <p:cNvSpPr txBox="1"/>
          <p:nvPr/>
        </p:nvSpPr>
        <p:spPr>
          <a:xfrm>
            <a:off x="6615650" y="4543668"/>
            <a:ext cx="5576350" cy="889402"/>
          </a:xfrm>
          <a:prstGeom prst="rect">
            <a:avLst/>
          </a:prstGeom>
          <a:noFill/>
        </p:spPr>
        <p:txBody>
          <a:bodyPr wrap="square" lIns="288000" tIns="288000" rIns="288000" bIns="288000" rtlCol="0">
            <a:spAutoFit/>
          </a:bodyPr>
          <a:lstStyle/>
          <a:p>
            <a:pPr>
              <a:spcAft>
                <a:spcPts val="600"/>
              </a:spcAft>
            </a:pPr>
            <a:r>
              <a:rPr lang="es-ES"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r>
              <a:rPr lang="es-ES" sz="2000" spc="3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Better</a:t>
            </a:r>
            <a:r>
              <a:rPr lang="es-ES"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 safety </a:t>
            </a:r>
            <a:r>
              <a:rPr lang="es-ES" sz="2000" spc="3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assurance</a:t>
            </a:r>
            <a:r>
              <a:rPr lang="es-ES"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S" sz="2000" spc="3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needed</a:t>
            </a:r>
            <a:r>
              <a:rPr lang="es-ES"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40708949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descr="Un tren pasando por unos rieles&#10;&#10;Descripción generada automáticamente">
            <a:extLst>
              <a:ext uri="{FF2B5EF4-FFF2-40B4-BE49-F238E27FC236}">
                <a16:creationId xmlns:a16="http://schemas.microsoft.com/office/drawing/2014/main" id="{B6E861E4-E3B1-E14C-89FE-4177F1B0A1A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700" y="0"/>
            <a:ext cx="12233507" cy="6248400"/>
          </a:xfrm>
          <a:prstGeom prst="rect">
            <a:avLst/>
          </a:prstGeom>
        </p:spPr>
      </p:pic>
      <p:sp>
        <p:nvSpPr>
          <p:cNvPr id="25" name="Redondear rectángulo de esquina del mismo lado 24">
            <a:extLst>
              <a:ext uri="{FF2B5EF4-FFF2-40B4-BE49-F238E27FC236}">
                <a16:creationId xmlns:a16="http://schemas.microsoft.com/office/drawing/2014/main" id="{F9A9A11E-D10D-F344-BA51-166EF683CAD5}"/>
              </a:ext>
            </a:extLst>
          </p:cNvPr>
          <p:cNvSpPr/>
          <p:nvPr/>
        </p:nvSpPr>
        <p:spPr>
          <a:xfrm rot="10800000">
            <a:off x="-1307806" y="1441596"/>
            <a:ext cx="8495413" cy="2264736"/>
          </a:xfrm>
          <a:prstGeom prst="round2SameRect">
            <a:avLst>
              <a:gd name="adj1" fmla="val 50000"/>
              <a:gd name="adj2"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dondear rectángulo de esquina del mismo lado 25">
            <a:extLst>
              <a:ext uri="{FF2B5EF4-FFF2-40B4-BE49-F238E27FC236}">
                <a16:creationId xmlns:a16="http://schemas.microsoft.com/office/drawing/2014/main" id="{DCB5821C-29EF-124C-A6E8-C32F4780BFDA}"/>
              </a:ext>
            </a:extLst>
          </p:cNvPr>
          <p:cNvSpPr/>
          <p:nvPr/>
        </p:nvSpPr>
        <p:spPr>
          <a:xfrm rot="10800000">
            <a:off x="430616" y="1803103"/>
            <a:ext cx="11342283" cy="2264736"/>
          </a:xfrm>
          <a:prstGeom prst="round2SameRect">
            <a:avLst>
              <a:gd name="adj1" fmla="val 50000"/>
              <a:gd name="adj2" fmla="val 50000"/>
            </a:avLst>
          </a:prstGeom>
          <a:solidFill>
            <a:srgbClr val="E9830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1" name="Imagen 20">
            <a:extLst>
              <a:ext uri="{FF2B5EF4-FFF2-40B4-BE49-F238E27FC236}">
                <a16:creationId xmlns:a16="http://schemas.microsoft.com/office/drawing/2014/main" id="{509B9D59-4A3B-694C-A96E-514003D58CA3}"/>
              </a:ext>
            </a:extLst>
          </p:cNvPr>
          <p:cNvPicPr>
            <a:picLocks noChangeAspect="1"/>
          </p:cNvPicPr>
          <p:nvPr/>
        </p:nvPicPr>
        <p:blipFill>
          <a:blip r:embed="rId3">
            <a:alphaModFix/>
            <a:lum bright="100000" contrast="100000"/>
          </a:blip>
          <a:stretch>
            <a:fillRect/>
          </a:stretch>
        </p:blipFill>
        <p:spPr>
          <a:xfrm>
            <a:off x="786956" y="2225727"/>
            <a:ext cx="2317602" cy="328156"/>
          </a:xfrm>
          <a:prstGeom prst="rect">
            <a:avLst/>
          </a:prstGeom>
        </p:spPr>
      </p:pic>
      <p:sp>
        <p:nvSpPr>
          <p:cNvPr id="36" name="CuadroTexto 35">
            <a:extLst>
              <a:ext uri="{FF2B5EF4-FFF2-40B4-BE49-F238E27FC236}">
                <a16:creationId xmlns:a16="http://schemas.microsoft.com/office/drawing/2014/main" id="{AA151354-A0A3-1C4F-A1AF-EE11CD7C3647}"/>
              </a:ext>
            </a:extLst>
          </p:cNvPr>
          <p:cNvSpPr txBox="1"/>
          <p:nvPr/>
        </p:nvSpPr>
        <p:spPr>
          <a:xfrm>
            <a:off x="928454" y="2651642"/>
            <a:ext cx="10374546" cy="846386"/>
          </a:xfrm>
          <a:prstGeom prst="rect">
            <a:avLst/>
          </a:prstGeom>
          <a:noFill/>
        </p:spPr>
        <p:txBody>
          <a:bodyPr wrap="square" rtlCol="0">
            <a:spAutoFit/>
          </a:bodyPr>
          <a:lstStyle/>
          <a:p>
            <a:pPr>
              <a:spcAft>
                <a:spcPts val="600"/>
              </a:spcAft>
            </a:pPr>
            <a:r>
              <a:rPr lang="es-ES" sz="2400" b="1"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CHAPTER 2</a:t>
            </a:r>
          </a:p>
          <a:p>
            <a:pPr>
              <a:spcAft>
                <a:spcPts val="600"/>
              </a:spcAft>
            </a:pPr>
            <a:r>
              <a:rPr lang="es-ES" sz="2000" spc="3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Digitalisation</a:t>
            </a:r>
            <a:r>
              <a:rPr lang="es-ES"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ES" sz="2000" spc="3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of</a:t>
            </a:r>
            <a:r>
              <a:rPr lang="es-ES" sz="2000" spc="300" dirty="0">
                <a:solidFill>
                  <a:schemeClr val="bg1"/>
                </a:solidFill>
                <a:latin typeface="Open Sans" panose="020B0606030504020204" pitchFamily="34" charset="0"/>
                <a:ea typeface="Open Sans" panose="020B0606030504020204" pitchFamily="34" charset="0"/>
                <a:cs typeface="Open Sans" panose="020B0606030504020204" pitchFamily="34" charset="0"/>
              </a:rPr>
              <a:t> Rolling stock </a:t>
            </a:r>
          </a:p>
        </p:txBody>
      </p:sp>
      <p:grpSp>
        <p:nvGrpSpPr>
          <p:cNvPr id="37" name="Grupo 36">
            <a:extLst>
              <a:ext uri="{FF2B5EF4-FFF2-40B4-BE49-F238E27FC236}">
                <a16:creationId xmlns:a16="http://schemas.microsoft.com/office/drawing/2014/main" id="{C944F48A-BA39-2541-8CB5-2B0AA61E4C21}"/>
              </a:ext>
            </a:extLst>
          </p:cNvPr>
          <p:cNvGrpSpPr/>
          <p:nvPr/>
        </p:nvGrpSpPr>
        <p:grpSpPr>
          <a:xfrm>
            <a:off x="-102870" y="5661025"/>
            <a:ext cx="12294871" cy="1196975"/>
            <a:chOff x="-102870" y="5661025"/>
            <a:chExt cx="12294871" cy="1196975"/>
          </a:xfrm>
        </p:grpSpPr>
        <p:sp>
          <p:nvSpPr>
            <p:cNvPr id="38" name="Redondear rectángulo de esquina del mismo lado 37">
              <a:extLst>
                <a:ext uri="{FF2B5EF4-FFF2-40B4-BE49-F238E27FC236}">
                  <a16:creationId xmlns:a16="http://schemas.microsoft.com/office/drawing/2014/main" id="{87843604-5951-1443-978F-7593139D4FFF}"/>
                </a:ext>
              </a:extLst>
            </p:cNvPr>
            <p:cNvSpPr/>
            <p:nvPr userDrawn="1"/>
          </p:nvSpPr>
          <p:spPr>
            <a:xfrm rot="5400000">
              <a:off x="5303521" y="571501"/>
              <a:ext cx="982980" cy="11590018"/>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9" name="Redondear rectángulo de esquina del mismo lado 38">
              <a:extLst>
                <a:ext uri="{FF2B5EF4-FFF2-40B4-BE49-F238E27FC236}">
                  <a16:creationId xmlns:a16="http://schemas.microsoft.com/office/drawing/2014/main" id="{1F28D0FC-5F99-1A46-AE10-AD1A16178647}"/>
                </a:ext>
              </a:extLst>
            </p:cNvPr>
            <p:cNvSpPr/>
            <p:nvPr userDrawn="1"/>
          </p:nvSpPr>
          <p:spPr>
            <a:xfrm rot="16200000">
              <a:off x="10627678" y="5293678"/>
              <a:ext cx="1196975" cy="1931670"/>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40" name="Grupo 39">
              <a:extLst>
                <a:ext uri="{FF2B5EF4-FFF2-40B4-BE49-F238E27FC236}">
                  <a16:creationId xmlns:a16="http://schemas.microsoft.com/office/drawing/2014/main" id="{CDE88CED-11FA-7243-9619-8C7AF6434ED1}"/>
                </a:ext>
              </a:extLst>
            </p:cNvPr>
            <p:cNvGrpSpPr/>
            <p:nvPr userDrawn="1"/>
          </p:nvGrpSpPr>
          <p:grpSpPr>
            <a:xfrm>
              <a:off x="-102870" y="5661025"/>
              <a:ext cx="2682886" cy="1196975"/>
              <a:chOff x="0" y="5655749"/>
              <a:chExt cx="2682886" cy="1196975"/>
            </a:xfrm>
          </p:grpSpPr>
          <p:grpSp>
            <p:nvGrpSpPr>
              <p:cNvPr id="50" name="Grupo 49">
                <a:extLst>
                  <a:ext uri="{FF2B5EF4-FFF2-40B4-BE49-F238E27FC236}">
                    <a16:creationId xmlns:a16="http://schemas.microsoft.com/office/drawing/2014/main" id="{3FEC8C1F-7F42-BC46-9863-FEA5B8513B33}"/>
                  </a:ext>
                </a:extLst>
              </p:cNvPr>
              <p:cNvGrpSpPr/>
              <p:nvPr/>
            </p:nvGrpSpPr>
            <p:grpSpPr>
              <a:xfrm>
                <a:off x="102870" y="5686864"/>
                <a:ext cx="2580016" cy="994413"/>
                <a:chOff x="-494925" y="5854835"/>
                <a:chExt cx="3205177" cy="994413"/>
              </a:xfrm>
            </p:grpSpPr>
            <p:sp>
              <p:nvSpPr>
                <p:cNvPr id="52" name="Redondear rectángulo de esquina del mismo lado 51">
                  <a:extLst>
                    <a:ext uri="{FF2B5EF4-FFF2-40B4-BE49-F238E27FC236}">
                      <a16:creationId xmlns:a16="http://schemas.microsoft.com/office/drawing/2014/main" id="{CBF60C3A-6E70-3041-B7A4-EBD33491D351}"/>
                    </a:ext>
                  </a:extLst>
                </p:cNvPr>
                <p:cNvSpPr/>
                <p:nvPr/>
              </p:nvSpPr>
              <p:spPr>
                <a:xfrm rot="5400000">
                  <a:off x="759049" y="4898045"/>
                  <a:ext cx="697230" cy="3205176"/>
                </a:xfrm>
                <a:prstGeom prst="round2SameRect">
                  <a:avLst>
                    <a:gd name="adj1" fmla="val 50000"/>
                    <a:gd name="adj2" fmla="val 0"/>
                  </a:avLst>
                </a:prstGeom>
                <a:noFill/>
                <a:ln w="13970">
                  <a:solidFill>
                    <a:srgbClr val="E98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3" name="Redondear rectángulo de esquina del mismo lado 52">
                  <a:extLst>
                    <a:ext uri="{FF2B5EF4-FFF2-40B4-BE49-F238E27FC236}">
                      <a16:creationId xmlns:a16="http://schemas.microsoft.com/office/drawing/2014/main" id="{93979BEB-E742-3C42-8730-01DF9CE5609F}"/>
                    </a:ext>
                  </a:extLst>
                </p:cNvPr>
                <p:cNvSpPr/>
                <p:nvPr/>
              </p:nvSpPr>
              <p:spPr>
                <a:xfrm rot="5400000">
                  <a:off x="512653" y="4847257"/>
                  <a:ext cx="885261" cy="2900417"/>
                </a:xfrm>
                <a:prstGeom prst="round2SameRect">
                  <a:avLst>
                    <a:gd name="adj1" fmla="val 50000"/>
                    <a:gd name="adj2" fmla="val 0"/>
                  </a:avLst>
                </a:prstGeom>
                <a:noFill/>
                <a:ln w="1397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
            <p:nvSpPr>
              <p:cNvPr id="51" name="Redondear rectángulo de esquina del mismo lado 50">
                <a:extLst>
                  <a:ext uri="{FF2B5EF4-FFF2-40B4-BE49-F238E27FC236}">
                    <a16:creationId xmlns:a16="http://schemas.microsoft.com/office/drawing/2014/main" id="{673A017F-3A9D-0541-8E91-BEBE5A89C4AF}"/>
                  </a:ext>
                </a:extLst>
              </p:cNvPr>
              <p:cNvSpPr/>
              <p:nvPr userDrawn="1"/>
            </p:nvSpPr>
            <p:spPr>
              <a:xfrm rot="5400000">
                <a:off x="367347" y="5288402"/>
                <a:ext cx="1196975" cy="1931670"/>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41" name="Grupo 40">
              <a:extLst>
                <a:ext uri="{FF2B5EF4-FFF2-40B4-BE49-F238E27FC236}">
                  <a16:creationId xmlns:a16="http://schemas.microsoft.com/office/drawing/2014/main" id="{43820561-2699-1249-B97B-43B011410C31}"/>
                </a:ext>
              </a:extLst>
            </p:cNvPr>
            <p:cNvGrpSpPr/>
            <p:nvPr userDrawn="1"/>
          </p:nvGrpSpPr>
          <p:grpSpPr>
            <a:xfrm>
              <a:off x="2772226" y="6056350"/>
              <a:ext cx="4074344" cy="567381"/>
              <a:chOff x="2824481" y="310540"/>
              <a:chExt cx="4074344" cy="567381"/>
            </a:xfrm>
          </p:grpSpPr>
          <p:sp>
            <p:nvSpPr>
              <p:cNvPr id="47" name="CuadroTexto 46">
                <a:extLst>
                  <a:ext uri="{FF2B5EF4-FFF2-40B4-BE49-F238E27FC236}">
                    <a16:creationId xmlns:a16="http://schemas.microsoft.com/office/drawing/2014/main" id="{5B7316F7-1AC6-E14A-8EA1-E2D4468B2223}"/>
                  </a:ext>
                </a:extLst>
              </p:cNvPr>
              <p:cNvSpPr txBox="1"/>
              <p:nvPr userDrawn="1"/>
            </p:nvSpPr>
            <p:spPr>
              <a:xfrm>
                <a:off x="2824481" y="310540"/>
                <a:ext cx="3479984" cy="261610"/>
              </a:xfrm>
              <a:prstGeom prst="rect">
                <a:avLst/>
              </a:prstGeom>
              <a:noFill/>
            </p:spPr>
            <p:txBody>
              <a:bodyPr wrap="square" rtlCol="0">
                <a:spAutoFit/>
              </a:bodyPr>
              <a:lstStyle/>
              <a:p>
                <a:pPr>
                  <a:spcAft>
                    <a:spcPts val="600"/>
                  </a:spcAft>
                </a:pPr>
                <a:r>
                  <a:rPr lang="es-ES" sz="1100" b="1" spc="300" dirty="0">
                    <a:solidFill>
                      <a:srgbClr val="006338"/>
                    </a:solidFill>
                    <a:latin typeface="Open Sans" panose="020B0606030504020204" pitchFamily="34" charset="0"/>
                    <a:ea typeface="Open Sans" panose="020B0606030504020204" pitchFamily="34" charset="0"/>
                    <a:cs typeface="Open Sans" panose="020B0606030504020204" pitchFamily="34" charset="0"/>
                  </a:rPr>
                  <a:t>IRSC 2022</a:t>
                </a:r>
              </a:p>
            </p:txBody>
          </p:sp>
          <p:sp>
            <p:nvSpPr>
              <p:cNvPr id="48" name="CuadroTexto 47">
                <a:extLst>
                  <a:ext uri="{FF2B5EF4-FFF2-40B4-BE49-F238E27FC236}">
                    <a16:creationId xmlns:a16="http://schemas.microsoft.com/office/drawing/2014/main" id="{F31F3815-DED1-C24A-B4E0-C554A848A678}"/>
                  </a:ext>
                </a:extLst>
              </p:cNvPr>
              <p:cNvSpPr txBox="1"/>
              <p:nvPr userDrawn="1"/>
            </p:nvSpPr>
            <p:spPr>
              <a:xfrm>
                <a:off x="2824481" y="510902"/>
                <a:ext cx="4074344" cy="215444"/>
              </a:xfrm>
              <a:prstGeom prst="rect">
                <a:avLst/>
              </a:prstGeom>
              <a:noFill/>
            </p:spPr>
            <p:txBody>
              <a:bodyPr wrap="square" rtlCol="0">
                <a:spAutoFit/>
              </a:bodyPr>
              <a:lstStyle/>
              <a:p>
                <a:pPr>
                  <a:spcAft>
                    <a:spcPts val="600"/>
                  </a:spcAft>
                </a:pPr>
                <a:r>
                  <a:rPr lang="es-ES" sz="800" spc="300" dirty="0">
                    <a:solidFill>
                      <a:srgbClr val="006338"/>
                    </a:solidFill>
                    <a:latin typeface="Open Sans" panose="020B0606030504020204" pitchFamily="34" charset="0"/>
                    <a:ea typeface="Open Sans" panose="020B0606030504020204" pitchFamily="34" charset="0"/>
                    <a:cs typeface="Open Sans" panose="020B0606030504020204" pitchFamily="34" charset="0"/>
                  </a:rPr>
                  <a:t>INTERNATIONAL RAILWAY SAFETY COUNCIL</a:t>
                </a:r>
              </a:p>
            </p:txBody>
          </p:sp>
          <p:sp>
            <p:nvSpPr>
              <p:cNvPr id="49" name="CuadroTexto 48">
                <a:extLst>
                  <a:ext uri="{FF2B5EF4-FFF2-40B4-BE49-F238E27FC236}">
                    <a16:creationId xmlns:a16="http://schemas.microsoft.com/office/drawing/2014/main" id="{6DBC30E8-CBE8-1340-9C68-02F9B21AD3E1}"/>
                  </a:ext>
                </a:extLst>
              </p:cNvPr>
              <p:cNvSpPr txBox="1"/>
              <p:nvPr userDrawn="1"/>
            </p:nvSpPr>
            <p:spPr>
              <a:xfrm>
                <a:off x="2824481" y="662477"/>
                <a:ext cx="3479984" cy="215444"/>
              </a:xfrm>
              <a:prstGeom prst="rect">
                <a:avLst/>
              </a:prstGeom>
              <a:noFill/>
            </p:spPr>
            <p:txBody>
              <a:bodyPr wrap="square" rtlCol="0">
                <a:spAutoFit/>
              </a:bodyPr>
              <a:lstStyle/>
              <a:p>
                <a:pPr>
                  <a:spcAft>
                    <a:spcPts val="600"/>
                  </a:spcAft>
                </a:pPr>
                <a:r>
                  <a:rPr lang="es-ES" sz="800" b="1" spc="300" dirty="0">
                    <a:solidFill>
                      <a:srgbClr val="E98300"/>
                    </a:solidFill>
                    <a:latin typeface="Open Sans" panose="020B0606030504020204" pitchFamily="34" charset="0"/>
                    <a:ea typeface="Open Sans" panose="020B0606030504020204" pitchFamily="34" charset="0"/>
                    <a:cs typeface="Open Sans" panose="020B0606030504020204" pitchFamily="34" charset="0"/>
                  </a:rPr>
                  <a:t>SEVILLA, OCTOBER 16-21, 2022</a:t>
                </a:r>
              </a:p>
            </p:txBody>
          </p:sp>
        </p:grpSp>
        <p:grpSp>
          <p:nvGrpSpPr>
            <p:cNvPr id="42" name="Grupo 41">
              <a:extLst>
                <a:ext uri="{FF2B5EF4-FFF2-40B4-BE49-F238E27FC236}">
                  <a16:creationId xmlns:a16="http://schemas.microsoft.com/office/drawing/2014/main" id="{F7F7790D-2968-6B41-8CDB-12A1668A4A38}"/>
                </a:ext>
              </a:extLst>
            </p:cNvPr>
            <p:cNvGrpSpPr/>
            <p:nvPr userDrawn="1"/>
          </p:nvGrpSpPr>
          <p:grpSpPr>
            <a:xfrm>
              <a:off x="6654799" y="6173855"/>
              <a:ext cx="3320091" cy="374084"/>
              <a:chOff x="8109092" y="6069635"/>
              <a:chExt cx="3923151" cy="442033"/>
            </a:xfrm>
          </p:grpSpPr>
          <p:sp>
            <p:nvSpPr>
              <p:cNvPr id="44" name="object 10">
                <a:extLst>
                  <a:ext uri="{FF2B5EF4-FFF2-40B4-BE49-F238E27FC236}">
                    <a16:creationId xmlns:a16="http://schemas.microsoft.com/office/drawing/2014/main" id="{C4E781D9-77DE-2B4B-A1E4-32097EEFA2D4}"/>
                  </a:ext>
                </a:extLst>
              </p:cNvPr>
              <p:cNvSpPr/>
              <p:nvPr userDrawn="1"/>
            </p:nvSpPr>
            <p:spPr>
              <a:xfrm>
                <a:off x="8109092" y="6069635"/>
                <a:ext cx="728438" cy="442033"/>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5" name="object 4">
                <a:extLst>
                  <a:ext uri="{FF2B5EF4-FFF2-40B4-BE49-F238E27FC236}">
                    <a16:creationId xmlns:a16="http://schemas.microsoft.com/office/drawing/2014/main" id="{72F6C029-E650-B44F-BB4F-41ABC5A558A9}"/>
                  </a:ext>
                </a:extLst>
              </p:cNvPr>
              <p:cNvSpPr/>
              <p:nvPr userDrawn="1"/>
            </p:nvSpPr>
            <p:spPr>
              <a:xfrm>
                <a:off x="9269383" y="6186099"/>
                <a:ext cx="1600382" cy="223887"/>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pic>
            <p:nvPicPr>
              <p:cNvPr id="46" name="Imagen 45">
                <a:extLst>
                  <a:ext uri="{FF2B5EF4-FFF2-40B4-BE49-F238E27FC236}">
                    <a16:creationId xmlns:a16="http://schemas.microsoft.com/office/drawing/2014/main" id="{3BBE3547-F80B-8844-B5C4-415AA79BED3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158750" y="6177262"/>
                <a:ext cx="873493" cy="268178"/>
              </a:xfrm>
              <a:prstGeom prst="rect">
                <a:avLst/>
              </a:prstGeom>
            </p:spPr>
          </p:pic>
        </p:grpSp>
        <p:pic>
          <p:nvPicPr>
            <p:cNvPr id="43" name="Imagen 42">
              <a:extLst>
                <a:ext uri="{FF2B5EF4-FFF2-40B4-BE49-F238E27FC236}">
                  <a16:creationId xmlns:a16="http://schemas.microsoft.com/office/drawing/2014/main" id="{94AE92DF-DEA6-B24A-A912-B6F76F72E06B}"/>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42038" y="5922333"/>
              <a:ext cx="1091943" cy="723015"/>
            </a:xfrm>
            <a:prstGeom prst="rect">
              <a:avLst/>
            </a:prstGeom>
          </p:spPr>
        </p:pic>
      </p:grpSp>
      <p:pic>
        <p:nvPicPr>
          <p:cNvPr id="27" name="Picture 26">
            <a:extLst>
              <a:ext uri="{FF2B5EF4-FFF2-40B4-BE49-F238E27FC236}">
                <a16:creationId xmlns:a16="http://schemas.microsoft.com/office/drawing/2014/main" id="{B7C7514C-C6D0-4476-A91B-D5D0ABA9474F}"/>
              </a:ext>
            </a:extLst>
          </p:cNvPr>
          <p:cNvPicPr>
            <a:picLocks noChangeAspect="1"/>
          </p:cNvPicPr>
          <p:nvPr/>
        </p:nvPicPr>
        <p:blipFill>
          <a:blip r:embed="rId8"/>
          <a:stretch>
            <a:fillRect/>
          </a:stretch>
        </p:blipFill>
        <p:spPr>
          <a:xfrm>
            <a:off x="10474072" y="5989388"/>
            <a:ext cx="1542253" cy="534648"/>
          </a:xfrm>
          <a:prstGeom prst="rect">
            <a:avLst/>
          </a:prstGeom>
        </p:spPr>
      </p:pic>
    </p:spTree>
    <p:extLst>
      <p:ext uri="{BB962C8B-B14F-4D97-AF65-F5344CB8AC3E}">
        <p14:creationId xmlns:p14="http://schemas.microsoft.com/office/powerpoint/2010/main" val="9811996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D72446A8976D6446BFE3893CF8F2D7F3" ma:contentTypeVersion="16" ma:contentTypeDescription="Crear nuevo documento." ma:contentTypeScope="" ma:versionID="1665eb82c7a9d2289698329b3bfa8d3d">
  <xsd:schema xmlns:xsd="http://www.w3.org/2001/XMLSchema" xmlns:xs="http://www.w3.org/2001/XMLSchema" xmlns:p="http://schemas.microsoft.com/office/2006/metadata/properties" xmlns:ns2="816b7941-46f7-4e51-bc00-e766c5829c4c" xmlns:ns3="f690fe1c-d010-406e-80cc-90103b9435ab" targetNamespace="http://schemas.microsoft.com/office/2006/metadata/properties" ma:root="true" ma:fieldsID="838870176c4a91c7100f666cedbfa83c" ns2:_="" ns3:_="">
    <xsd:import namespace="816b7941-46f7-4e51-bc00-e766c5829c4c"/>
    <xsd:import namespace="f690fe1c-d010-406e-80cc-90103b9435a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6b7941-46f7-4e51-bc00-e766c5829c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c5f77948-cb74-4db9-9d42-99e13121e59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690fe1c-d010-406e-80cc-90103b9435ab" elementFormDefault="qualified">
    <xsd:import namespace="http://schemas.microsoft.com/office/2006/documentManagement/types"/>
    <xsd:import namespace="http://schemas.microsoft.com/office/infopath/2007/PartnerControls"/>
    <xsd:element name="SharedWithUsers" ma:index="1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920133ff-a8f6-4fdf-973f-dc4bcb07f637}" ma:internalName="TaxCatchAll" ma:showField="CatchAllData" ma:web="f690fe1c-d010-406e-80cc-90103b9435a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690fe1c-d010-406e-80cc-90103b9435ab" xsi:nil="true"/>
    <lcf76f155ced4ddcb4097134ff3c332f xmlns="816b7941-46f7-4e51-bc00-e766c5829c4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CEB8E4-8D5B-481B-AF75-B6C48F16C7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6b7941-46f7-4e51-bc00-e766c5829c4c"/>
    <ds:schemaRef ds:uri="f690fe1c-d010-406e-80cc-90103b9435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AB6BB8-30B6-4819-95F3-B6442DE39AF1}">
  <ds:schemaRefs>
    <ds:schemaRef ds:uri="http://schemas.microsoft.com/office/2006/metadata/properties"/>
    <ds:schemaRef ds:uri="http://schemas.microsoft.com/office/infopath/2007/PartnerControls"/>
    <ds:schemaRef ds:uri="f690fe1c-d010-406e-80cc-90103b9435ab"/>
    <ds:schemaRef ds:uri="816b7941-46f7-4e51-bc00-e766c5829c4c"/>
  </ds:schemaRefs>
</ds:datastoreItem>
</file>

<file path=customXml/itemProps3.xml><?xml version="1.0" encoding="utf-8"?>
<ds:datastoreItem xmlns:ds="http://schemas.openxmlformats.org/officeDocument/2006/customXml" ds:itemID="{A7D2AD6B-1FDB-4057-9B24-AF2B3C9669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4574</TotalTime>
  <Words>1995</Words>
  <Application>Microsoft Office PowerPoint</Application>
  <PresentationFormat>Widescreen</PresentationFormat>
  <Paragraphs>174</Paragraphs>
  <Slides>26</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Courier New</vt:lpstr>
      <vt:lpstr>Open Sans</vt:lpstr>
      <vt:lpstr>Wingdings</vt:lpstr>
      <vt:lpstr>Tema de Office</vt:lpstr>
      <vt:lpstr>PowerPoint Presentation</vt:lpstr>
      <vt:lpstr>PowerPoint Presentation</vt:lpstr>
      <vt:lpstr>PowerPoint Presentation</vt:lpstr>
      <vt:lpstr>INDEX</vt:lpstr>
      <vt:lpstr>PowerPoint Presentation</vt:lpstr>
      <vt:lpstr>Preambule: ERMTS Cambrian line: Machynlleth signalling control centre [RAIB 17/2019]</vt:lpstr>
      <vt:lpstr>Complex digital system confounded safety assessment [RAIB 17/2019]</vt:lpstr>
      <vt:lpstr>RAIB recommendations</vt:lpstr>
      <vt:lpstr>PowerPoint Presentation</vt:lpstr>
      <vt:lpstr>And software Solutions are promoted by industry in a broad sense</vt:lpstr>
      <vt:lpstr>Rolling stock at the pinnacle of digitalization </vt:lpstr>
      <vt:lpstr>Security zones</vt:lpstr>
      <vt:lpstr>Safety Standards built on systems engineering with V&amp;V cycle</vt:lpstr>
      <vt:lpstr>But software engineering is quite a different animal</vt:lpstr>
      <vt:lpstr>PowerPoint Presentation</vt:lpstr>
      <vt:lpstr>So we want to bring the validation forward in steps: the STAIRCASE</vt:lpstr>
      <vt:lpstr>When fundamental changes are needed</vt:lpstr>
      <vt:lpstr>Outline safety case: pre contract</vt:lpstr>
      <vt:lpstr>Preliminary safety case: early post-contract</vt:lpstr>
      <vt:lpstr>Validated safety case: asset authorisation</vt:lpstr>
      <vt:lpstr>O&amp;M safety case: operating in a dynamic environment</vt:lpstr>
      <vt:lpstr>Returning to RAIB recommendations</vt:lpstr>
      <vt:lpstr>Conclusions for the STAIRCASE</vt:lpstr>
      <vt:lpstr>Call to Action. </vt:lpstr>
      <vt:lpstr>Further reading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 .Cristina Sanz Regueiro</dc:creator>
  <cp:lastModifiedBy>Ann Mills</cp:lastModifiedBy>
  <cp:revision>226</cp:revision>
  <dcterms:created xsi:type="dcterms:W3CDTF">2019-03-07T07:56:29Z</dcterms:created>
  <dcterms:modified xsi:type="dcterms:W3CDTF">2023-02-23T12:20:32Z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0x010100D72446A8976D6446BFE3893CF8F2D7F3</vt:lpwstr>
  </property>
  <property fmtid="{D5CDD505-2E9C-101B-9397-08002B2CF9AE}" pid="3" name="Order">
    <vt:r8>7497600</vt:r8>
  </property>
  <property fmtid="{D5CDD505-2E9C-101B-9397-08002B2CF9AE}" pid="4" name="AuthorIds_UIVersion_31744">
    <vt:lpwstr>4</vt:lpwstr>
  </property>
  <property fmtid="{D5CDD505-2E9C-101B-9397-08002B2CF9AE}" pid="5" name="ComplianceAssetId">
    <vt:lpwstr/>
  </property>
</Properties>
</file>