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22.jpg" ContentType="image/jp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410" r:id="rId5"/>
    <p:sldId id="310" r:id="rId6"/>
    <p:sldId id="412" r:id="rId7"/>
    <p:sldId id="371" r:id="rId8"/>
    <p:sldId id="414" r:id="rId9"/>
    <p:sldId id="420" r:id="rId10"/>
    <p:sldId id="422" r:id="rId11"/>
    <p:sldId id="416" r:id="rId12"/>
    <p:sldId id="419" r:id="rId13"/>
    <p:sldId id="421" r:id="rId14"/>
    <p:sldId id="423" r:id="rId15"/>
    <p:sldId id="424" r:id="rId16"/>
    <p:sldId id="417" r:id="rId17"/>
    <p:sldId id="560" r:id="rId18"/>
    <p:sldId id="294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11"/>
    <a:srgbClr val="006338"/>
    <a:srgbClr val="E98300"/>
    <a:srgbClr val="EFFAFA"/>
    <a:srgbClr val="EDF8F8"/>
    <a:srgbClr val="FFFFFF"/>
    <a:srgbClr val="00303E"/>
    <a:srgbClr val="007788"/>
    <a:srgbClr val="0096D6"/>
    <a:srgbClr val="009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46" autoAdjust="0"/>
    <p:restoredTop sz="94670"/>
  </p:normalViewPr>
  <p:slideViewPr>
    <p:cSldViewPr snapToGrid="0">
      <p:cViewPr varScale="1">
        <p:scale>
          <a:sx n="62" d="100"/>
          <a:sy n="62" d="100"/>
        </p:scale>
        <p:origin x="10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FB6DF5-ACD9-41A0-8541-CF65AFCBEBAE}" type="doc">
      <dgm:prSet loTypeId="urn:microsoft.com/office/officeart/2005/8/layout/chevron1" loCatId="process" qsTypeId="urn:microsoft.com/office/officeart/2005/8/quickstyle/simple3" qsCatId="simple" csTypeId="urn:microsoft.com/office/officeart/2005/8/colors/colorful3" csCatId="colorful" phldr="1"/>
      <dgm:spPr/>
    </dgm:pt>
    <dgm:pt modelId="{44FA2B1A-352D-4A7D-B33A-5DE735DBAE07}">
      <dgm:prSet phldrT="[Teksti]"/>
      <dgm:spPr/>
      <dgm:t>
        <a:bodyPr/>
        <a:lstStyle/>
        <a:p>
          <a:r>
            <a:rPr lang="fi-FI" dirty="0"/>
            <a:t>2020</a:t>
          </a:r>
        </a:p>
      </dgm:t>
    </dgm:pt>
    <dgm:pt modelId="{9A975490-5D4A-43DA-8359-88D188517794}" type="parTrans" cxnId="{0AC551F5-9C4D-46A2-96F8-835FD3951144}">
      <dgm:prSet/>
      <dgm:spPr/>
      <dgm:t>
        <a:bodyPr/>
        <a:lstStyle/>
        <a:p>
          <a:endParaRPr lang="fi-FI"/>
        </a:p>
      </dgm:t>
    </dgm:pt>
    <dgm:pt modelId="{B9BE91A8-3FD2-470B-ADE7-20BA5EB8E3F2}" type="sibTrans" cxnId="{0AC551F5-9C4D-46A2-96F8-835FD3951144}">
      <dgm:prSet/>
      <dgm:spPr/>
      <dgm:t>
        <a:bodyPr/>
        <a:lstStyle/>
        <a:p>
          <a:endParaRPr lang="fi-FI"/>
        </a:p>
      </dgm:t>
    </dgm:pt>
    <dgm:pt modelId="{971F6A59-D601-4175-BC1B-E46DBB02186A}">
      <dgm:prSet phldrT="[Teksti]"/>
      <dgm:spPr/>
      <dgm:t>
        <a:bodyPr/>
        <a:lstStyle/>
        <a:p>
          <a:r>
            <a:rPr lang="fi-FI" dirty="0"/>
            <a:t>2021</a:t>
          </a:r>
        </a:p>
      </dgm:t>
    </dgm:pt>
    <dgm:pt modelId="{66D90F48-6409-436A-8619-99B99B526084}" type="parTrans" cxnId="{F8C3A77F-3ED9-45B3-9E9C-B9BC50191261}">
      <dgm:prSet/>
      <dgm:spPr/>
      <dgm:t>
        <a:bodyPr/>
        <a:lstStyle/>
        <a:p>
          <a:endParaRPr lang="fi-FI"/>
        </a:p>
      </dgm:t>
    </dgm:pt>
    <dgm:pt modelId="{FB7A1A7A-901F-49EA-AA7E-BF45A2F649AA}" type="sibTrans" cxnId="{F8C3A77F-3ED9-45B3-9E9C-B9BC50191261}">
      <dgm:prSet/>
      <dgm:spPr/>
      <dgm:t>
        <a:bodyPr/>
        <a:lstStyle/>
        <a:p>
          <a:endParaRPr lang="fi-FI"/>
        </a:p>
      </dgm:t>
    </dgm:pt>
    <dgm:pt modelId="{8B851A61-845F-4D5F-9836-11CD8336F91E}">
      <dgm:prSet phldrT="[Teksti]"/>
      <dgm:spPr/>
      <dgm:t>
        <a:bodyPr/>
        <a:lstStyle/>
        <a:p>
          <a:r>
            <a:rPr lang="fi-FI" dirty="0"/>
            <a:t>2022</a:t>
          </a:r>
        </a:p>
      </dgm:t>
    </dgm:pt>
    <dgm:pt modelId="{E7A51032-AF55-44C2-B940-2ED64D7A8AF3}" type="parTrans" cxnId="{2C003AC8-1367-4415-9FC8-90B7E833E4B9}">
      <dgm:prSet/>
      <dgm:spPr/>
      <dgm:t>
        <a:bodyPr/>
        <a:lstStyle/>
        <a:p>
          <a:endParaRPr lang="fi-FI"/>
        </a:p>
      </dgm:t>
    </dgm:pt>
    <dgm:pt modelId="{567A6B85-31A3-4EA4-86CE-D1D53D43F6C5}" type="sibTrans" cxnId="{2C003AC8-1367-4415-9FC8-90B7E833E4B9}">
      <dgm:prSet/>
      <dgm:spPr/>
      <dgm:t>
        <a:bodyPr/>
        <a:lstStyle/>
        <a:p>
          <a:endParaRPr lang="fi-FI"/>
        </a:p>
      </dgm:t>
    </dgm:pt>
    <dgm:pt modelId="{36E76C81-1CA0-40C4-A0B9-E53D3EB979C3}">
      <dgm:prSet phldrT="[Teksti]"/>
      <dgm:spPr/>
      <dgm:t>
        <a:bodyPr/>
        <a:lstStyle/>
        <a:p>
          <a:r>
            <a:rPr lang="fi-FI" dirty="0"/>
            <a:t>2023</a:t>
          </a:r>
        </a:p>
      </dgm:t>
    </dgm:pt>
    <dgm:pt modelId="{C5CF42ED-CF47-4018-A775-9FC8BA77DC6A}" type="parTrans" cxnId="{8FF4638D-846F-4C47-B118-2045D785BCB5}">
      <dgm:prSet/>
      <dgm:spPr/>
      <dgm:t>
        <a:bodyPr/>
        <a:lstStyle/>
        <a:p>
          <a:endParaRPr lang="fi-FI"/>
        </a:p>
      </dgm:t>
    </dgm:pt>
    <dgm:pt modelId="{165214D7-F97C-4BE4-9322-189DD44A2FAE}" type="sibTrans" cxnId="{8FF4638D-846F-4C47-B118-2045D785BCB5}">
      <dgm:prSet/>
      <dgm:spPr/>
      <dgm:t>
        <a:bodyPr/>
        <a:lstStyle/>
        <a:p>
          <a:endParaRPr lang="fi-FI"/>
        </a:p>
      </dgm:t>
    </dgm:pt>
    <dgm:pt modelId="{A132803D-5D7F-4140-AC23-579C07DC28B0}">
      <dgm:prSet phldrT="[Teksti]"/>
      <dgm:spPr/>
      <dgm:t>
        <a:bodyPr/>
        <a:lstStyle/>
        <a:p>
          <a:r>
            <a:rPr lang="fi-FI" dirty="0"/>
            <a:t>2024</a:t>
          </a:r>
        </a:p>
      </dgm:t>
    </dgm:pt>
    <dgm:pt modelId="{4992DBC9-BCCF-4760-A081-1CF05A7CDE1F}" type="parTrans" cxnId="{A676682D-E3C2-4F89-8C4A-75FE14A265CA}">
      <dgm:prSet/>
      <dgm:spPr/>
      <dgm:t>
        <a:bodyPr/>
        <a:lstStyle/>
        <a:p>
          <a:endParaRPr lang="fi-FI"/>
        </a:p>
      </dgm:t>
    </dgm:pt>
    <dgm:pt modelId="{5B26381C-E341-4306-A938-0E102316EDDE}" type="sibTrans" cxnId="{A676682D-E3C2-4F89-8C4A-75FE14A265CA}">
      <dgm:prSet/>
      <dgm:spPr/>
      <dgm:t>
        <a:bodyPr/>
        <a:lstStyle/>
        <a:p>
          <a:endParaRPr lang="fi-FI"/>
        </a:p>
      </dgm:t>
    </dgm:pt>
    <dgm:pt modelId="{3233A651-9A74-4721-B702-1FC3099BB31C}" type="pres">
      <dgm:prSet presAssocID="{50FB6DF5-ACD9-41A0-8541-CF65AFCBEBAE}" presName="Name0" presStyleCnt="0">
        <dgm:presLayoutVars>
          <dgm:dir/>
          <dgm:animLvl val="lvl"/>
          <dgm:resizeHandles val="exact"/>
        </dgm:presLayoutVars>
      </dgm:prSet>
      <dgm:spPr/>
    </dgm:pt>
    <dgm:pt modelId="{77F53079-077B-4CDF-8925-D8EAC2BA9DDD}" type="pres">
      <dgm:prSet presAssocID="{44FA2B1A-352D-4A7D-B33A-5DE735DBAE07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3E6AAA8E-25BA-4F84-A1B3-07E7332DDB23}" type="pres">
      <dgm:prSet presAssocID="{B9BE91A8-3FD2-470B-ADE7-20BA5EB8E3F2}" presName="parTxOnlySpace" presStyleCnt="0"/>
      <dgm:spPr/>
    </dgm:pt>
    <dgm:pt modelId="{BFD367F0-283E-4537-BFAE-F3F2D29ED2FA}" type="pres">
      <dgm:prSet presAssocID="{971F6A59-D601-4175-BC1B-E46DBB02186A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18DE546A-FA5B-47DA-BFF6-798FE3E3FBEF}" type="pres">
      <dgm:prSet presAssocID="{FB7A1A7A-901F-49EA-AA7E-BF45A2F649AA}" presName="parTxOnlySpace" presStyleCnt="0"/>
      <dgm:spPr/>
    </dgm:pt>
    <dgm:pt modelId="{87EA3971-D2B7-432A-B895-A5CED4A5EC49}" type="pres">
      <dgm:prSet presAssocID="{8B851A61-845F-4D5F-9836-11CD8336F91E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FAE4D389-49EF-4C54-90AD-717138026DDE}" type="pres">
      <dgm:prSet presAssocID="{567A6B85-31A3-4EA4-86CE-D1D53D43F6C5}" presName="parTxOnlySpace" presStyleCnt="0"/>
      <dgm:spPr/>
    </dgm:pt>
    <dgm:pt modelId="{4F8F69C0-B83B-49B9-AF4D-CC76481B6008}" type="pres">
      <dgm:prSet presAssocID="{36E76C81-1CA0-40C4-A0B9-E53D3EB979C3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923740F9-FDB4-4E0A-A05C-616FA6885A43}" type="pres">
      <dgm:prSet presAssocID="{165214D7-F97C-4BE4-9322-189DD44A2FAE}" presName="parTxOnlySpace" presStyleCnt="0"/>
      <dgm:spPr/>
    </dgm:pt>
    <dgm:pt modelId="{AF114FA3-2F62-4466-A9D5-252A12AC04AA}" type="pres">
      <dgm:prSet presAssocID="{A132803D-5D7F-4140-AC23-579C07DC28B0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9A1F8E11-F74F-4D35-8DEA-6D96B2A49A2A}" type="presOf" srcId="{36E76C81-1CA0-40C4-A0B9-E53D3EB979C3}" destId="{4F8F69C0-B83B-49B9-AF4D-CC76481B6008}" srcOrd="0" destOrd="0" presId="urn:microsoft.com/office/officeart/2005/8/layout/chevron1"/>
    <dgm:cxn modelId="{C073A71C-FAB8-4087-8C0C-2522DA7C1BB8}" type="presOf" srcId="{971F6A59-D601-4175-BC1B-E46DBB02186A}" destId="{BFD367F0-283E-4537-BFAE-F3F2D29ED2FA}" srcOrd="0" destOrd="0" presId="urn:microsoft.com/office/officeart/2005/8/layout/chevron1"/>
    <dgm:cxn modelId="{A676682D-E3C2-4F89-8C4A-75FE14A265CA}" srcId="{50FB6DF5-ACD9-41A0-8541-CF65AFCBEBAE}" destId="{A132803D-5D7F-4140-AC23-579C07DC28B0}" srcOrd="4" destOrd="0" parTransId="{4992DBC9-BCCF-4760-A081-1CF05A7CDE1F}" sibTransId="{5B26381C-E341-4306-A938-0E102316EDDE}"/>
    <dgm:cxn modelId="{F8C3A77F-3ED9-45B3-9E9C-B9BC50191261}" srcId="{50FB6DF5-ACD9-41A0-8541-CF65AFCBEBAE}" destId="{971F6A59-D601-4175-BC1B-E46DBB02186A}" srcOrd="1" destOrd="0" parTransId="{66D90F48-6409-436A-8619-99B99B526084}" sibTransId="{FB7A1A7A-901F-49EA-AA7E-BF45A2F649AA}"/>
    <dgm:cxn modelId="{8FF4638D-846F-4C47-B118-2045D785BCB5}" srcId="{50FB6DF5-ACD9-41A0-8541-CF65AFCBEBAE}" destId="{36E76C81-1CA0-40C4-A0B9-E53D3EB979C3}" srcOrd="3" destOrd="0" parTransId="{C5CF42ED-CF47-4018-A775-9FC8BA77DC6A}" sibTransId="{165214D7-F97C-4BE4-9322-189DD44A2FAE}"/>
    <dgm:cxn modelId="{24BA0F92-2018-4A2B-85CE-12BDD0E865BC}" type="presOf" srcId="{8B851A61-845F-4D5F-9836-11CD8336F91E}" destId="{87EA3971-D2B7-432A-B895-A5CED4A5EC49}" srcOrd="0" destOrd="0" presId="urn:microsoft.com/office/officeart/2005/8/layout/chevron1"/>
    <dgm:cxn modelId="{25215EAA-10BF-4F2A-B270-869A94E0566A}" type="presOf" srcId="{50FB6DF5-ACD9-41A0-8541-CF65AFCBEBAE}" destId="{3233A651-9A74-4721-B702-1FC3099BB31C}" srcOrd="0" destOrd="0" presId="urn:microsoft.com/office/officeart/2005/8/layout/chevron1"/>
    <dgm:cxn modelId="{E687D5B1-DFD6-4AC1-8747-61D0021516AE}" type="presOf" srcId="{A132803D-5D7F-4140-AC23-579C07DC28B0}" destId="{AF114FA3-2F62-4466-A9D5-252A12AC04AA}" srcOrd="0" destOrd="0" presId="urn:microsoft.com/office/officeart/2005/8/layout/chevron1"/>
    <dgm:cxn modelId="{2C003AC8-1367-4415-9FC8-90B7E833E4B9}" srcId="{50FB6DF5-ACD9-41A0-8541-CF65AFCBEBAE}" destId="{8B851A61-845F-4D5F-9836-11CD8336F91E}" srcOrd="2" destOrd="0" parTransId="{E7A51032-AF55-44C2-B940-2ED64D7A8AF3}" sibTransId="{567A6B85-31A3-4EA4-86CE-D1D53D43F6C5}"/>
    <dgm:cxn modelId="{D2F328CD-41E1-4F37-BAAB-D79C8187B91D}" type="presOf" srcId="{44FA2B1A-352D-4A7D-B33A-5DE735DBAE07}" destId="{77F53079-077B-4CDF-8925-D8EAC2BA9DDD}" srcOrd="0" destOrd="0" presId="urn:microsoft.com/office/officeart/2005/8/layout/chevron1"/>
    <dgm:cxn modelId="{0AC551F5-9C4D-46A2-96F8-835FD3951144}" srcId="{50FB6DF5-ACD9-41A0-8541-CF65AFCBEBAE}" destId="{44FA2B1A-352D-4A7D-B33A-5DE735DBAE07}" srcOrd="0" destOrd="0" parTransId="{9A975490-5D4A-43DA-8359-88D188517794}" sibTransId="{B9BE91A8-3FD2-470B-ADE7-20BA5EB8E3F2}"/>
    <dgm:cxn modelId="{C644333F-DECC-4FF8-A580-360C312E82A8}" type="presParOf" srcId="{3233A651-9A74-4721-B702-1FC3099BB31C}" destId="{77F53079-077B-4CDF-8925-D8EAC2BA9DDD}" srcOrd="0" destOrd="0" presId="urn:microsoft.com/office/officeart/2005/8/layout/chevron1"/>
    <dgm:cxn modelId="{BA3F0E60-60A7-4ADA-B7E8-A2CA2C09DD7A}" type="presParOf" srcId="{3233A651-9A74-4721-B702-1FC3099BB31C}" destId="{3E6AAA8E-25BA-4F84-A1B3-07E7332DDB23}" srcOrd="1" destOrd="0" presId="urn:microsoft.com/office/officeart/2005/8/layout/chevron1"/>
    <dgm:cxn modelId="{0BDC23C5-0D2F-4759-9DBA-1C4727EFFA6D}" type="presParOf" srcId="{3233A651-9A74-4721-B702-1FC3099BB31C}" destId="{BFD367F0-283E-4537-BFAE-F3F2D29ED2FA}" srcOrd="2" destOrd="0" presId="urn:microsoft.com/office/officeart/2005/8/layout/chevron1"/>
    <dgm:cxn modelId="{0E0AB754-86F9-4AB3-AAA7-38CD57DD53E8}" type="presParOf" srcId="{3233A651-9A74-4721-B702-1FC3099BB31C}" destId="{18DE546A-FA5B-47DA-BFF6-798FE3E3FBEF}" srcOrd="3" destOrd="0" presId="urn:microsoft.com/office/officeart/2005/8/layout/chevron1"/>
    <dgm:cxn modelId="{C49CE162-2F04-4B07-992F-BD053134D8DA}" type="presParOf" srcId="{3233A651-9A74-4721-B702-1FC3099BB31C}" destId="{87EA3971-D2B7-432A-B895-A5CED4A5EC49}" srcOrd="4" destOrd="0" presId="urn:microsoft.com/office/officeart/2005/8/layout/chevron1"/>
    <dgm:cxn modelId="{04E705A2-82B8-40F4-BB50-BA69B3643882}" type="presParOf" srcId="{3233A651-9A74-4721-B702-1FC3099BB31C}" destId="{FAE4D389-49EF-4C54-90AD-717138026DDE}" srcOrd="5" destOrd="0" presId="urn:microsoft.com/office/officeart/2005/8/layout/chevron1"/>
    <dgm:cxn modelId="{A31E720A-0055-4CAD-A255-06F03E0F71A9}" type="presParOf" srcId="{3233A651-9A74-4721-B702-1FC3099BB31C}" destId="{4F8F69C0-B83B-49B9-AF4D-CC76481B6008}" srcOrd="6" destOrd="0" presId="urn:microsoft.com/office/officeart/2005/8/layout/chevron1"/>
    <dgm:cxn modelId="{9764742B-3FD9-435B-8093-7F7563B71666}" type="presParOf" srcId="{3233A651-9A74-4721-B702-1FC3099BB31C}" destId="{923740F9-FDB4-4E0A-A05C-616FA6885A43}" srcOrd="7" destOrd="0" presId="urn:microsoft.com/office/officeart/2005/8/layout/chevron1"/>
    <dgm:cxn modelId="{E6A44FDB-33A3-441F-A628-7AB0B6BCD02D}" type="presParOf" srcId="{3233A651-9A74-4721-B702-1FC3099BB31C}" destId="{AF114FA3-2F62-4466-A9D5-252A12AC04A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53079-077B-4CDF-8925-D8EAC2BA9DDD}">
      <dsp:nvSpPr>
        <dsp:cNvPr id="0" name=""/>
        <dsp:cNvSpPr/>
      </dsp:nvSpPr>
      <dsp:spPr>
        <a:xfrm>
          <a:off x="1667" y="103338"/>
          <a:ext cx="1483840" cy="59353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2020</a:t>
          </a:r>
        </a:p>
      </dsp:txBody>
      <dsp:txXfrm>
        <a:off x="298435" y="103338"/>
        <a:ext cx="890304" cy="593536"/>
      </dsp:txXfrm>
    </dsp:sp>
    <dsp:sp modelId="{BFD367F0-283E-4537-BFAE-F3F2D29ED2FA}">
      <dsp:nvSpPr>
        <dsp:cNvPr id="0" name=""/>
        <dsp:cNvSpPr/>
      </dsp:nvSpPr>
      <dsp:spPr>
        <a:xfrm>
          <a:off x="1337123" y="103338"/>
          <a:ext cx="1483840" cy="593536"/>
        </a:xfrm>
        <a:prstGeom prst="chevron">
          <a:avLst/>
        </a:prstGeom>
        <a:gradFill rotWithShape="0">
          <a:gsLst>
            <a:gs pos="0">
              <a:schemeClr val="accent3">
                <a:hueOff val="677650"/>
                <a:satOff val="25000"/>
                <a:lumOff val="-367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677650"/>
                <a:satOff val="25000"/>
                <a:lumOff val="-367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677650"/>
                <a:satOff val="25000"/>
                <a:lumOff val="-367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2021</a:t>
          </a:r>
        </a:p>
      </dsp:txBody>
      <dsp:txXfrm>
        <a:off x="1633891" y="103338"/>
        <a:ext cx="890304" cy="593536"/>
      </dsp:txXfrm>
    </dsp:sp>
    <dsp:sp modelId="{87EA3971-D2B7-432A-B895-A5CED4A5EC49}">
      <dsp:nvSpPr>
        <dsp:cNvPr id="0" name=""/>
        <dsp:cNvSpPr/>
      </dsp:nvSpPr>
      <dsp:spPr>
        <a:xfrm>
          <a:off x="2672579" y="103338"/>
          <a:ext cx="1483840" cy="593536"/>
        </a:xfrm>
        <a:prstGeom prst="chevron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2022</a:t>
          </a:r>
        </a:p>
      </dsp:txBody>
      <dsp:txXfrm>
        <a:off x="2969347" y="103338"/>
        <a:ext cx="890304" cy="593536"/>
      </dsp:txXfrm>
    </dsp:sp>
    <dsp:sp modelId="{4F8F69C0-B83B-49B9-AF4D-CC76481B6008}">
      <dsp:nvSpPr>
        <dsp:cNvPr id="0" name=""/>
        <dsp:cNvSpPr/>
      </dsp:nvSpPr>
      <dsp:spPr>
        <a:xfrm>
          <a:off x="4008035" y="103338"/>
          <a:ext cx="1483840" cy="593536"/>
        </a:xfrm>
        <a:prstGeom prst="chevron">
          <a:avLst/>
        </a:prstGeom>
        <a:gradFill rotWithShape="0">
          <a:gsLst>
            <a:gs pos="0">
              <a:schemeClr val="accent3">
                <a:hueOff val="2032949"/>
                <a:satOff val="75000"/>
                <a:lumOff val="-1102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032949"/>
                <a:satOff val="75000"/>
                <a:lumOff val="-1102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032949"/>
                <a:satOff val="75000"/>
                <a:lumOff val="-1102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2023</a:t>
          </a:r>
        </a:p>
      </dsp:txBody>
      <dsp:txXfrm>
        <a:off x="4304803" y="103338"/>
        <a:ext cx="890304" cy="593536"/>
      </dsp:txXfrm>
    </dsp:sp>
    <dsp:sp modelId="{AF114FA3-2F62-4466-A9D5-252A12AC04AA}">
      <dsp:nvSpPr>
        <dsp:cNvPr id="0" name=""/>
        <dsp:cNvSpPr/>
      </dsp:nvSpPr>
      <dsp:spPr>
        <a:xfrm>
          <a:off x="5343491" y="103338"/>
          <a:ext cx="1483840" cy="593536"/>
        </a:xfrm>
        <a:prstGeom prst="chevron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2024</a:t>
          </a:r>
        </a:p>
      </dsp:txBody>
      <dsp:txXfrm>
        <a:off x="5640259" y="103338"/>
        <a:ext cx="890304" cy="593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4B763E8-FC97-0C46-9E82-6C5B771914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4C5051D-7649-E844-96E5-8C2DF29BC7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ED264B1-7171-034C-A91F-A0F91827B5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90EF2-ECF1-784C-953E-7A84E2D9CB7D}" type="slidenum">
              <a:rPr lang="es-ES" smtClean="0"/>
              <a:t>‹#›</a:t>
            </a:fld>
            <a:endParaRPr lang="es-E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859157D-EFE0-2948-9DC9-99EF199C5F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C222E-33A0-7449-BA90-863A1B660FD0}" type="datetimeFigureOut">
              <a:rPr lang="es-ES" smtClean="0"/>
              <a:t>21/02/2023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003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66193-5D08-4945-968E-CBBA49C431AC}" type="datetimeFigureOut">
              <a:rPr lang="es-ES" smtClean="0"/>
              <a:t>21/02/2023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B1BD6-652B-6E4F-9797-CF80B2FBAB9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2830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B1BD6-652B-6E4F-9797-CF80B2FBAB9B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9477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Ev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1A69C75-405E-3D49-AB50-636B11E2EB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Rectángulo 39">
            <a:extLst>
              <a:ext uri="{FF2B5EF4-FFF2-40B4-BE49-F238E27FC236}">
                <a16:creationId xmlns:a16="http://schemas.microsoft.com/office/drawing/2014/main" id="{03096A3C-2CAE-8642-A387-43F5C6B476F6}"/>
              </a:ext>
            </a:extLst>
          </p:cNvPr>
          <p:cNvSpPr/>
          <p:nvPr userDrawn="1"/>
        </p:nvSpPr>
        <p:spPr>
          <a:xfrm>
            <a:off x="1" y="0"/>
            <a:ext cx="36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4" name="16 Imagen" descr="Diagonal.png">
            <a:extLst>
              <a:ext uri="{FF2B5EF4-FFF2-40B4-BE49-F238E27FC236}">
                <a16:creationId xmlns:a16="http://schemas.microsoft.com/office/drawing/2014/main" id="{16BB102E-E2A4-4749-B482-291ED6535E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4427" y="3719237"/>
            <a:ext cx="1563627" cy="3139446"/>
          </a:xfrm>
          <a:prstGeom prst="rect">
            <a:avLst/>
          </a:prstGeom>
        </p:spPr>
      </p:pic>
      <p:sp>
        <p:nvSpPr>
          <p:cNvPr id="35" name="Redondear rectángulo de esquina del mismo lado 34">
            <a:extLst>
              <a:ext uri="{FF2B5EF4-FFF2-40B4-BE49-F238E27FC236}">
                <a16:creationId xmlns:a16="http://schemas.microsoft.com/office/drawing/2014/main" id="{EB822455-2059-844B-98A4-F7069DB1C6AB}"/>
              </a:ext>
            </a:extLst>
          </p:cNvPr>
          <p:cNvSpPr/>
          <p:nvPr userDrawn="1"/>
        </p:nvSpPr>
        <p:spPr>
          <a:xfrm rot="5400000">
            <a:off x="5303521" y="571501"/>
            <a:ext cx="982980" cy="1159001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7A02D192-654A-A345-9A82-2A3515A21AA0}"/>
              </a:ext>
            </a:extLst>
          </p:cNvPr>
          <p:cNvGrpSpPr/>
          <p:nvPr/>
        </p:nvGrpSpPr>
        <p:grpSpPr>
          <a:xfrm>
            <a:off x="-180756" y="5692140"/>
            <a:ext cx="2760771" cy="994412"/>
            <a:chOff x="-719479" y="5854835"/>
            <a:chExt cx="3429730" cy="994412"/>
          </a:xfrm>
        </p:grpSpPr>
        <p:sp>
          <p:nvSpPr>
            <p:cNvPr id="46" name="Redondear rectángulo de esquina del mismo lado 45">
              <a:extLst>
                <a:ext uri="{FF2B5EF4-FFF2-40B4-BE49-F238E27FC236}">
                  <a16:creationId xmlns:a16="http://schemas.microsoft.com/office/drawing/2014/main" id="{E3B5DF85-22EA-B744-83B5-C7B35A5F89B9}"/>
                </a:ext>
              </a:extLst>
            </p:cNvPr>
            <p:cNvSpPr/>
            <p:nvPr/>
          </p:nvSpPr>
          <p:spPr>
            <a:xfrm rot="5400000">
              <a:off x="646771" y="4785767"/>
              <a:ext cx="697230" cy="342973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1397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7" name="Redondear rectángulo de esquina del mismo lado 46">
              <a:extLst>
                <a:ext uri="{FF2B5EF4-FFF2-40B4-BE49-F238E27FC236}">
                  <a16:creationId xmlns:a16="http://schemas.microsoft.com/office/drawing/2014/main" id="{A821B80E-06B1-E349-91DE-4EAB6404F929}"/>
                </a:ext>
              </a:extLst>
            </p:cNvPr>
            <p:cNvSpPr/>
            <p:nvPr/>
          </p:nvSpPr>
          <p:spPr>
            <a:xfrm rot="5400000">
              <a:off x="440003" y="4774608"/>
              <a:ext cx="885261" cy="3045715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1397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521B54D3-1E79-6548-8595-07B42446AFC5}"/>
              </a:ext>
            </a:extLst>
          </p:cNvPr>
          <p:cNvGrpSpPr/>
          <p:nvPr userDrawn="1"/>
        </p:nvGrpSpPr>
        <p:grpSpPr>
          <a:xfrm>
            <a:off x="5475768" y="6061995"/>
            <a:ext cx="5567012" cy="593214"/>
            <a:chOff x="8109092" y="6069635"/>
            <a:chExt cx="4148253" cy="442033"/>
          </a:xfrm>
        </p:grpSpPr>
        <p:sp>
          <p:nvSpPr>
            <p:cNvPr id="55" name="object 10">
              <a:extLst>
                <a:ext uri="{FF2B5EF4-FFF2-40B4-BE49-F238E27FC236}">
                  <a16:creationId xmlns:a16="http://schemas.microsoft.com/office/drawing/2014/main" id="{980C8000-717D-1C40-90F7-0AD2B08F7826}"/>
                </a:ext>
              </a:extLst>
            </p:cNvPr>
            <p:cNvSpPr/>
            <p:nvPr userDrawn="1"/>
          </p:nvSpPr>
          <p:spPr>
            <a:xfrm>
              <a:off x="8109092" y="6069635"/>
              <a:ext cx="728438" cy="442033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4">
              <a:extLst>
                <a:ext uri="{FF2B5EF4-FFF2-40B4-BE49-F238E27FC236}">
                  <a16:creationId xmlns:a16="http://schemas.microsoft.com/office/drawing/2014/main" id="{628B0BF2-0437-BE45-BA4F-0FFC4F708D87}"/>
                </a:ext>
              </a:extLst>
            </p:cNvPr>
            <p:cNvSpPr/>
            <p:nvPr userDrawn="1"/>
          </p:nvSpPr>
          <p:spPr>
            <a:xfrm>
              <a:off x="9374431" y="6186099"/>
              <a:ext cx="1600382" cy="2238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Imagen 56">
              <a:extLst>
                <a:ext uri="{FF2B5EF4-FFF2-40B4-BE49-F238E27FC236}">
                  <a16:creationId xmlns:a16="http://schemas.microsoft.com/office/drawing/2014/main" id="{BE75787F-E73B-DB4E-BD84-36CB9E8FB8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83852" y="6177263"/>
              <a:ext cx="873493" cy="2681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686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>
            <a:extLst>
              <a:ext uri="{FF2B5EF4-FFF2-40B4-BE49-F238E27FC236}">
                <a16:creationId xmlns:a16="http://schemas.microsoft.com/office/drawing/2014/main" id="{03096A3C-2CAE-8642-A387-43F5C6B476F6}"/>
              </a:ext>
            </a:extLst>
          </p:cNvPr>
          <p:cNvSpPr/>
          <p:nvPr userDrawn="1"/>
        </p:nvSpPr>
        <p:spPr>
          <a:xfrm>
            <a:off x="1" y="0"/>
            <a:ext cx="36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960D3BAC-0921-674A-AC5B-D607C1191030}"/>
              </a:ext>
            </a:extLst>
          </p:cNvPr>
          <p:cNvSpPr/>
          <p:nvPr userDrawn="1"/>
        </p:nvSpPr>
        <p:spPr>
          <a:xfrm>
            <a:off x="11843875" y="0"/>
            <a:ext cx="36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4" name="16 Imagen" descr="Diagonal.png">
            <a:extLst>
              <a:ext uri="{FF2B5EF4-FFF2-40B4-BE49-F238E27FC236}">
                <a16:creationId xmlns:a16="http://schemas.microsoft.com/office/drawing/2014/main" id="{16BB102E-E2A4-4749-B482-291ED6535E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4427" y="3719237"/>
            <a:ext cx="1563627" cy="3139446"/>
          </a:xfrm>
          <a:prstGeom prst="rect">
            <a:avLst/>
          </a:prstGeom>
        </p:spPr>
      </p:pic>
      <p:pic>
        <p:nvPicPr>
          <p:cNvPr id="26" name="Imagen 25" descr="Un tren en las vías pasando junto a una carretera&#10;&#10;Descripción generada automáticamente">
            <a:extLst>
              <a:ext uri="{FF2B5EF4-FFF2-40B4-BE49-F238E27FC236}">
                <a16:creationId xmlns:a16="http://schemas.microsoft.com/office/drawing/2014/main" id="{B65DFD50-D27E-534A-95F7-D511CC61E5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4" name="Grupo 23">
            <a:extLst>
              <a:ext uri="{FF2B5EF4-FFF2-40B4-BE49-F238E27FC236}">
                <a16:creationId xmlns:a16="http://schemas.microsoft.com/office/drawing/2014/main" id="{7CE2873F-7F95-8140-9EAA-69B2B8B56EAF}"/>
              </a:ext>
            </a:extLst>
          </p:cNvPr>
          <p:cNvGrpSpPr/>
          <p:nvPr userDrawn="1"/>
        </p:nvGrpSpPr>
        <p:grpSpPr>
          <a:xfrm>
            <a:off x="-102870" y="5661025"/>
            <a:ext cx="12294871" cy="1196975"/>
            <a:chOff x="-102870" y="5661025"/>
            <a:chExt cx="12294871" cy="1196975"/>
          </a:xfrm>
        </p:grpSpPr>
        <p:sp>
          <p:nvSpPr>
            <p:cNvPr id="35" name="Redondear rectángulo de esquina del mismo lado 34">
              <a:extLst>
                <a:ext uri="{FF2B5EF4-FFF2-40B4-BE49-F238E27FC236}">
                  <a16:creationId xmlns:a16="http://schemas.microsoft.com/office/drawing/2014/main" id="{119C50F7-E4F0-2B49-8E10-3326311A8B40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6" name="Redondear rectángulo de esquina del mismo lado 35">
              <a:extLst>
                <a:ext uri="{FF2B5EF4-FFF2-40B4-BE49-F238E27FC236}">
                  <a16:creationId xmlns:a16="http://schemas.microsoft.com/office/drawing/2014/main" id="{0B77056D-76D7-1F49-8AA4-4CB955DF1BAA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0608A9B1-4C71-0443-B6C4-A538427CDE01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53" name="Grupo 52">
                <a:extLst>
                  <a:ext uri="{FF2B5EF4-FFF2-40B4-BE49-F238E27FC236}">
                    <a16:creationId xmlns:a16="http://schemas.microsoft.com/office/drawing/2014/main" id="{E5C036B9-DDFE-714B-8EC6-28976F936BD5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55" name="Redondear rectángulo de esquina del mismo lado 54">
                  <a:extLst>
                    <a:ext uri="{FF2B5EF4-FFF2-40B4-BE49-F238E27FC236}">
                      <a16:creationId xmlns:a16="http://schemas.microsoft.com/office/drawing/2014/main" id="{05F86DE8-28B4-E542-AE41-AC154140BB20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6" name="Redondear rectángulo de esquina del mismo lado 55">
                  <a:extLst>
                    <a:ext uri="{FF2B5EF4-FFF2-40B4-BE49-F238E27FC236}">
                      <a16:creationId xmlns:a16="http://schemas.microsoft.com/office/drawing/2014/main" id="{AF722B8B-E396-9148-BA78-79994632207C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54" name="Redondear rectángulo de esquina del mismo lado 53">
                <a:extLst>
                  <a:ext uri="{FF2B5EF4-FFF2-40B4-BE49-F238E27FC236}">
                    <a16:creationId xmlns:a16="http://schemas.microsoft.com/office/drawing/2014/main" id="{8FFF6926-0BB0-8B4A-8DC0-62F3C6964E01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1DB695D6-65B5-A04F-96C5-2701D751FCBD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50" name="CuadroTexto 49">
                <a:extLst>
                  <a:ext uri="{FF2B5EF4-FFF2-40B4-BE49-F238E27FC236}">
                    <a16:creationId xmlns:a16="http://schemas.microsoft.com/office/drawing/2014/main" id="{9EFFD84B-1153-3E4C-A454-58E34D41A443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ACA9F628-8FAB-0744-8090-94AA7C02BB4F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52" name="CuadroTexto 51">
                <a:extLst>
                  <a:ext uri="{FF2B5EF4-FFF2-40B4-BE49-F238E27FC236}">
                    <a16:creationId xmlns:a16="http://schemas.microsoft.com/office/drawing/2014/main" id="{AC23730B-0B4A-AB44-BA6C-F29B7DD121BF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 dirty="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id="{C58C2C89-0327-0D4A-AB96-F2082321A19D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47" name="object 10">
                <a:extLst>
                  <a:ext uri="{FF2B5EF4-FFF2-40B4-BE49-F238E27FC236}">
                    <a16:creationId xmlns:a16="http://schemas.microsoft.com/office/drawing/2014/main" id="{5C86515A-1813-3C42-808D-0A57C834EF60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4">
                <a:extLst>
                  <a:ext uri="{FF2B5EF4-FFF2-40B4-BE49-F238E27FC236}">
                    <a16:creationId xmlns:a16="http://schemas.microsoft.com/office/drawing/2014/main" id="{5DDAD963-1EA5-ED40-819D-4AFD4C49B497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9" name="Imagen 48">
                <a:extLst>
                  <a:ext uri="{FF2B5EF4-FFF2-40B4-BE49-F238E27FC236}">
                    <a16:creationId xmlns:a16="http://schemas.microsoft.com/office/drawing/2014/main" id="{25D78E7D-4D18-2342-B665-2ED3A35B30D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46" name="Imagen 45">
              <a:extLst>
                <a:ext uri="{FF2B5EF4-FFF2-40B4-BE49-F238E27FC236}">
                  <a16:creationId xmlns:a16="http://schemas.microsoft.com/office/drawing/2014/main" id="{FAA270E7-ECC2-664B-AB5F-B9B3A00511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12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Index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 descr="Un tren en las vías pasando junto a una carretera&#10;&#10;Descripción generada automáticamente">
            <a:extLst>
              <a:ext uri="{FF2B5EF4-FFF2-40B4-BE49-F238E27FC236}">
                <a16:creationId xmlns:a16="http://schemas.microsoft.com/office/drawing/2014/main" id="{94859456-01C9-1B48-BA0F-DCF4544B8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alphaModFix amt="6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BA71A8F-5E91-1940-AC0E-33550C97960A}"/>
              </a:ext>
            </a:extLst>
          </p:cNvPr>
          <p:cNvSpPr/>
          <p:nvPr userDrawn="1"/>
        </p:nvSpPr>
        <p:spPr>
          <a:xfrm>
            <a:off x="0" y="0"/>
            <a:ext cx="12192000" cy="217170"/>
          </a:xfrm>
          <a:prstGeom prst="rect">
            <a:avLst/>
          </a:prstGeom>
          <a:solidFill>
            <a:srgbClr val="006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9AB4219F-EE26-9046-856A-685222FE00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335886"/>
            <a:ext cx="11522075" cy="464214"/>
          </a:xfrm>
        </p:spPr>
        <p:txBody>
          <a:bodyPr lIns="288000" tIns="288000" rIns="288000" bIns="288000">
            <a:noAutofit/>
          </a:bodyPr>
          <a:lstStyle>
            <a:lvl1pPr>
              <a:defRPr sz="2000" b="1" i="0">
                <a:solidFill>
                  <a:srgbClr val="0063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TITLE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49453719-DE8A-9F4D-B57E-51591C5125B9}"/>
              </a:ext>
            </a:extLst>
          </p:cNvPr>
          <p:cNvGrpSpPr/>
          <p:nvPr userDrawn="1"/>
        </p:nvGrpSpPr>
        <p:grpSpPr>
          <a:xfrm>
            <a:off x="-102870" y="5661025"/>
            <a:ext cx="12294871" cy="1196975"/>
            <a:chOff x="-102870" y="5661025"/>
            <a:chExt cx="12294871" cy="1196975"/>
          </a:xfrm>
        </p:grpSpPr>
        <p:sp>
          <p:nvSpPr>
            <p:cNvPr id="24" name="Redondear rectángulo de esquina del mismo lado 23">
              <a:extLst>
                <a:ext uri="{FF2B5EF4-FFF2-40B4-BE49-F238E27FC236}">
                  <a16:creationId xmlns:a16="http://schemas.microsoft.com/office/drawing/2014/main" id="{5C5AB72D-44B8-4B4C-9DE8-863D2AD7C051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5" name="Redondear rectángulo de esquina del mismo lado 24">
              <a:extLst>
                <a:ext uri="{FF2B5EF4-FFF2-40B4-BE49-F238E27FC236}">
                  <a16:creationId xmlns:a16="http://schemas.microsoft.com/office/drawing/2014/main" id="{BD0AC41A-0392-0E4D-ADBF-0CBB7194C411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125A388E-3BD8-314A-AC71-18BED7E0B88F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55" name="Grupo 54">
                <a:extLst>
                  <a:ext uri="{FF2B5EF4-FFF2-40B4-BE49-F238E27FC236}">
                    <a16:creationId xmlns:a16="http://schemas.microsoft.com/office/drawing/2014/main" id="{9D42B86B-005E-6545-920A-475CF573E4D5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57" name="Redondear rectángulo de esquina del mismo lado 56">
                  <a:extLst>
                    <a:ext uri="{FF2B5EF4-FFF2-40B4-BE49-F238E27FC236}">
                      <a16:creationId xmlns:a16="http://schemas.microsoft.com/office/drawing/2014/main" id="{B37ABD45-2EC3-354E-8572-8D9D14EA382A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8" name="Redondear rectángulo de esquina del mismo lado 57">
                  <a:extLst>
                    <a:ext uri="{FF2B5EF4-FFF2-40B4-BE49-F238E27FC236}">
                      <a16:creationId xmlns:a16="http://schemas.microsoft.com/office/drawing/2014/main" id="{8F32E81D-9C4A-BC49-B996-5E7C77ACA2C2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56" name="Redondear rectángulo de esquina del mismo lado 55">
                <a:extLst>
                  <a:ext uri="{FF2B5EF4-FFF2-40B4-BE49-F238E27FC236}">
                    <a16:creationId xmlns:a16="http://schemas.microsoft.com/office/drawing/2014/main" id="{DED4D8AD-2787-764E-B3A8-A40F6A102BFA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9E46E52C-5A76-E746-8132-6EB5D850BFEC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52" name="CuadroTexto 51">
                <a:extLst>
                  <a:ext uri="{FF2B5EF4-FFF2-40B4-BE49-F238E27FC236}">
                    <a16:creationId xmlns:a16="http://schemas.microsoft.com/office/drawing/2014/main" id="{E510DC35-E850-2B42-9EBD-37C452D21888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53" name="CuadroTexto 52">
                <a:extLst>
                  <a:ext uri="{FF2B5EF4-FFF2-40B4-BE49-F238E27FC236}">
                    <a16:creationId xmlns:a16="http://schemas.microsoft.com/office/drawing/2014/main" id="{7269D429-4AE8-2A42-8408-288BA29F71A3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54" name="CuadroTexto 53">
                <a:extLst>
                  <a:ext uri="{FF2B5EF4-FFF2-40B4-BE49-F238E27FC236}">
                    <a16:creationId xmlns:a16="http://schemas.microsoft.com/office/drawing/2014/main" id="{63936D1B-CAC9-7745-ACD5-8980ADFC6C95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 dirty="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FD4353C0-C48B-BD49-ABA6-412B39AB7D63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49" name="object 10">
                <a:extLst>
                  <a:ext uri="{FF2B5EF4-FFF2-40B4-BE49-F238E27FC236}">
                    <a16:creationId xmlns:a16="http://schemas.microsoft.com/office/drawing/2014/main" id="{2C53147C-48E8-E64D-B5C9-5FB6FC8E6D88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4">
                <a:extLst>
                  <a:ext uri="{FF2B5EF4-FFF2-40B4-BE49-F238E27FC236}">
                    <a16:creationId xmlns:a16="http://schemas.microsoft.com/office/drawing/2014/main" id="{FEA4398F-8F77-B04D-897A-A05D9641BF68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1" name="Imagen 50">
                <a:extLst>
                  <a:ext uri="{FF2B5EF4-FFF2-40B4-BE49-F238E27FC236}">
                    <a16:creationId xmlns:a16="http://schemas.microsoft.com/office/drawing/2014/main" id="{4C03E87E-16F4-534C-9878-176AD3673D4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44" name="Imagen 43">
              <a:extLst>
                <a:ext uri="{FF2B5EF4-FFF2-40B4-BE49-F238E27FC236}">
                  <a16:creationId xmlns:a16="http://schemas.microsoft.com/office/drawing/2014/main" id="{46707617-10F5-E047-BF57-E7DDEDEA8C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416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407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216" userDrawn="1">
          <p15:clr>
            <a:srgbClr val="FBAE40"/>
          </p15:clr>
        </p15:guide>
        <p15:guide id="5" orient="horz" pos="50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Content_slid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FBA71A8F-5E91-1940-AC0E-33550C97960A}"/>
              </a:ext>
            </a:extLst>
          </p:cNvPr>
          <p:cNvSpPr/>
          <p:nvPr userDrawn="1"/>
        </p:nvSpPr>
        <p:spPr>
          <a:xfrm>
            <a:off x="0" y="0"/>
            <a:ext cx="12192000" cy="217170"/>
          </a:xfrm>
          <a:prstGeom prst="rect">
            <a:avLst/>
          </a:prstGeom>
          <a:solidFill>
            <a:srgbClr val="006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F12CBBBA-09E0-8840-A76F-E912E5DDFBF5}"/>
              </a:ext>
            </a:extLst>
          </p:cNvPr>
          <p:cNvGrpSpPr/>
          <p:nvPr userDrawn="1"/>
        </p:nvGrpSpPr>
        <p:grpSpPr>
          <a:xfrm>
            <a:off x="-102870" y="5661025"/>
            <a:ext cx="12294871" cy="1196975"/>
            <a:chOff x="-102870" y="5661025"/>
            <a:chExt cx="12294871" cy="1196975"/>
          </a:xfrm>
        </p:grpSpPr>
        <p:sp>
          <p:nvSpPr>
            <p:cNvPr id="29" name="Redondear rectángulo de esquina del mismo lado 28">
              <a:extLst>
                <a:ext uri="{FF2B5EF4-FFF2-40B4-BE49-F238E27FC236}">
                  <a16:creationId xmlns:a16="http://schemas.microsoft.com/office/drawing/2014/main" id="{27467E64-9A20-2B44-B22F-C4D66DCC846D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3" name="Redondear rectángulo de esquina del mismo lado 22">
              <a:extLst>
                <a:ext uri="{FF2B5EF4-FFF2-40B4-BE49-F238E27FC236}">
                  <a16:creationId xmlns:a16="http://schemas.microsoft.com/office/drawing/2014/main" id="{2E326D4D-DC4E-2A42-AB56-B3C0D55613D8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DB0AABD1-E8B8-EC40-A81E-B1920203912B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42" name="Grupo 41">
                <a:extLst>
                  <a:ext uri="{FF2B5EF4-FFF2-40B4-BE49-F238E27FC236}">
                    <a16:creationId xmlns:a16="http://schemas.microsoft.com/office/drawing/2014/main" id="{0DBD872C-177B-D945-99F3-014AE22A6D73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44" name="Redondear rectángulo de esquina del mismo lado 43">
                  <a:extLst>
                    <a:ext uri="{FF2B5EF4-FFF2-40B4-BE49-F238E27FC236}">
                      <a16:creationId xmlns:a16="http://schemas.microsoft.com/office/drawing/2014/main" id="{8B2C33F9-CBD1-E24B-93A4-C718CFABCB68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45" name="Redondear rectángulo de esquina del mismo lado 44">
                  <a:extLst>
                    <a:ext uri="{FF2B5EF4-FFF2-40B4-BE49-F238E27FC236}">
                      <a16:creationId xmlns:a16="http://schemas.microsoft.com/office/drawing/2014/main" id="{1AF70714-8BF8-7647-8667-86CB6D9D5F33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43" name="Redondear rectángulo de esquina del mismo lado 42">
                <a:extLst>
                  <a:ext uri="{FF2B5EF4-FFF2-40B4-BE49-F238E27FC236}">
                    <a16:creationId xmlns:a16="http://schemas.microsoft.com/office/drawing/2014/main" id="{C6CC7CB3-BDC0-7746-B9FD-CF7C112105EC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92D04893-3B26-BA4F-B28C-70E117B29774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687CDAFB-4461-1842-BA0C-B1918B1CE346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40" name="CuadroTexto 39">
                <a:extLst>
                  <a:ext uri="{FF2B5EF4-FFF2-40B4-BE49-F238E27FC236}">
                    <a16:creationId xmlns:a16="http://schemas.microsoft.com/office/drawing/2014/main" id="{4D5913F8-F507-8B47-8984-6CBCAFC04E86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41" name="CuadroTexto 40">
                <a:extLst>
                  <a:ext uri="{FF2B5EF4-FFF2-40B4-BE49-F238E27FC236}">
                    <a16:creationId xmlns:a16="http://schemas.microsoft.com/office/drawing/2014/main" id="{CB276B82-0B15-7B4D-B07D-1AD68CB4BFD4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 dirty="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302A3859-9F19-B946-9897-84144494EC88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36" name="object 10">
                <a:extLst>
                  <a:ext uri="{FF2B5EF4-FFF2-40B4-BE49-F238E27FC236}">
                    <a16:creationId xmlns:a16="http://schemas.microsoft.com/office/drawing/2014/main" id="{3881F4FE-99E3-514C-8E33-3BBAE171B507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4">
                <a:extLst>
                  <a:ext uri="{FF2B5EF4-FFF2-40B4-BE49-F238E27FC236}">
                    <a16:creationId xmlns:a16="http://schemas.microsoft.com/office/drawing/2014/main" id="{F2B91247-DB7F-1645-B972-CC524B7F4299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38" name="Imagen 37">
                <a:extLst>
                  <a:ext uri="{FF2B5EF4-FFF2-40B4-BE49-F238E27FC236}">
                    <a16:creationId xmlns:a16="http://schemas.microsoft.com/office/drawing/2014/main" id="{AF76DCA8-93CE-5247-8A6A-4F5E1998197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2B83B11B-860D-B34C-BD80-01FF47A5DB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3494B9D4-F93F-734C-8899-A878EC077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342901"/>
            <a:ext cx="11522075" cy="457199"/>
          </a:xfrm>
        </p:spPr>
        <p:txBody>
          <a:bodyPr lIns="288000" tIns="288000" rIns="288000" bIns="288000">
            <a:noAutofit/>
          </a:bodyPr>
          <a:lstStyle>
            <a:lvl1pPr>
              <a:defRPr sz="2000" b="1" spc="0">
                <a:solidFill>
                  <a:srgbClr val="0063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68227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407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216" userDrawn="1">
          <p15:clr>
            <a:srgbClr val="FBAE40"/>
          </p15:clr>
        </p15:guide>
        <p15:guide id="5" orient="horz" pos="504" userDrawn="1">
          <p15:clr>
            <a:srgbClr val="FBAE40"/>
          </p15:clr>
        </p15:guide>
        <p15:guide id="6" orient="horz" pos="6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Content_slid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FBA71A8F-5E91-1940-AC0E-33550C97960A}"/>
              </a:ext>
            </a:extLst>
          </p:cNvPr>
          <p:cNvSpPr/>
          <p:nvPr userDrawn="1"/>
        </p:nvSpPr>
        <p:spPr>
          <a:xfrm>
            <a:off x="0" y="0"/>
            <a:ext cx="12192000" cy="217170"/>
          </a:xfrm>
          <a:prstGeom prst="rect">
            <a:avLst/>
          </a:prstGeom>
          <a:solidFill>
            <a:srgbClr val="006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4864670B-8BD9-BD4C-8ED0-242779E6DE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342901"/>
            <a:ext cx="11522075" cy="457199"/>
          </a:xfrm>
        </p:spPr>
        <p:txBody>
          <a:bodyPr lIns="288000" tIns="288000" rIns="288000" bIns="288000" anchor="ctr">
            <a:noAutofit/>
          </a:bodyPr>
          <a:lstStyle>
            <a:lvl1pPr>
              <a:defRPr sz="2000" b="1" i="0">
                <a:solidFill>
                  <a:srgbClr val="0063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TITLE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3A396C4C-82E6-D449-9C9D-07BDE1EF0E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963" y="1031875"/>
            <a:ext cx="5365750" cy="4376738"/>
          </a:xfrm>
        </p:spPr>
        <p:txBody>
          <a:bodyPr lIns="288000" tIns="288000" rIns="288000" bIns="28800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338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8300"/>
              </a:buClr>
              <a:buFont typeface="Courier New" panose="02070309020205020404" pitchFamily="49" charset="0"/>
              <a:buChar char="o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8300"/>
              </a:buClr>
              <a:buFont typeface="Wingdings" pitchFamily="2" charset="2"/>
              <a:buChar char="§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8300"/>
              </a:buClr>
              <a:buFont typeface="Wingdings" pitchFamily="2" charset="2"/>
              <a:buChar char="ü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338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</p:txBody>
      </p:sp>
      <p:sp>
        <p:nvSpPr>
          <p:cNvPr id="27" name="Marcador de texto 7">
            <a:extLst>
              <a:ext uri="{FF2B5EF4-FFF2-40B4-BE49-F238E27FC236}">
                <a16:creationId xmlns:a16="http://schemas.microsoft.com/office/drawing/2014/main" id="{C2965C6E-F779-9D49-ABEE-639E5C2BF7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6363" y="1031875"/>
            <a:ext cx="5400675" cy="4376738"/>
          </a:xfrm>
        </p:spPr>
        <p:txBody>
          <a:bodyPr lIns="288000" tIns="288000" rIns="288000" bIns="28800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338"/>
              </a:buClr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338"/>
              </a:buClr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338"/>
              </a:buClr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338"/>
              </a:buClr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338"/>
              </a:buClr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4E0CBCE4-1D28-9149-BF0F-AD2AE0B99A35}"/>
              </a:ext>
            </a:extLst>
          </p:cNvPr>
          <p:cNvGrpSpPr/>
          <p:nvPr userDrawn="1"/>
        </p:nvGrpSpPr>
        <p:grpSpPr>
          <a:xfrm>
            <a:off x="-102870" y="5661025"/>
            <a:ext cx="12294871" cy="1196975"/>
            <a:chOff x="-102870" y="5661025"/>
            <a:chExt cx="12294871" cy="1196975"/>
          </a:xfrm>
        </p:grpSpPr>
        <p:sp>
          <p:nvSpPr>
            <p:cNvPr id="25" name="Redondear rectángulo de esquina del mismo lado 24">
              <a:extLst>
                <a:ext uri="{FF2B5EF4-FFF2-40B4-BE49-F238E27FC236}">
                  <a16:creationId xmlns:a16="http://schemas.microsoft.com/office/drawing/2014/main" id="{A036D2D3-D46B-3C44-BBE9-373F3C623C08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6" name="Redondear rectángulo de esquina del mismo lado 25">
              <a:extLst>
                <a:ext uri="{FF2B5EF4-FFF2-40B4-BE49-F238E27FC236}">
                  <a16:creationId xmlns:a16="http://schemas.microsoft.com/office/drawing/2014/main" id="{A7A4CE8B-7CA6-CB4E-848F-4F9A0D7B71B0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22328851-14B5-494C-BBBA-8C5E32B3400C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56" name="Grupo 55">
                <a:extLst>
                  <a:ext uri="{FF2B5EF4-FFF2-40B4-BE49-F238E27FC236}">
                    <a16:creationId xmlns:a16="http://schemas.microsoft.com/office/drawing/2014/main" id="{48E1845A-1503-FC4D-824F-F4A240C0D53E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58" name="Redondear rectángulo de esquina del mismo lado 57">
                  <a:extLst>
                    <a:ext uri="{FF2B5EF4-FFF2-40B4-BE49-F238E27FC236}">
                      <a16:creationId xmlns:a16="http://schemas.microsoft.com/office/drawing/2014/main" id="{BF923527-C7F3-5547-9DAA-FB28B6ECF877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9" name="Redondear rectángulo de esquina del mismo lado 58">
                  <a:extLst>
                    <a:ext uri="{FF2B5EF4-FFF2-40B4-BE49-F238E27FC236}">
                      <a16:creationId xmlns:a16="http://schemas.microsoft.com/office/drawing/2014/main" id="{30E31FA8-5A91-8C42-99FD-733A784CC7A2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57" name="Redondear rectángulo de esquina del mismo lado 56">
                <a:extLst>
                  <a:ext uri="{FF2B5EF4-FFF2-40B4-BE49-F238E27FC236}">
                    <a16:creationId xmlns:a16="http://schemas.microsoft.com/office/drawing/2014/main" id="{F0D301B4-203E-FC44-9BCC-CEFC4593BF70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7" name="Grupo 46">
              <a:extLst>
                <a:ext uri="{FF2B5EF4-FFF2-40B4-BE49-F238E27FC236}">
                  <a16:creationId xmlns:a16="http://schemas.microsoft.com/office/drawing/2014/main" id="{AFE216CA-A38B-A945-BA64-98700E452C79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53" name="CuadroTexto 52">
                <a:extLst>
                  <a:ext uri="{FF2B5EF4-FFF2-40B4-BE49-F238E27FC236}">
                    <a16:creationId xmlns:a16="http://schemas.microsoft.com/office/drawing/2014/main" id="{485FFD5B-1972-EC4B-9C01-BCAF42AD6CDC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54" name="CuadroTexto 53">
                <a:extLst>
                  <a:ext uri="{FF2B5EF4-FFF2-40B4-BE49-F238E27FC236}">
                    <a16:creationId xmlns:a16="http://schemas.microsoft.com/office/drawing/2014/main" id="{E817CA49-3469-2B41-9455-EB4CE277A443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55" name="CuadroTexto 54">
                <a:extLst>
                  <a:ext uri="{FF2B5EF4-FFF2-40B4-BE49-F238E27FC236}">
                    <a16:creationId xmlns:a16="http://schemas.microsoft.com/office/drawing/2014/main" id="{F6B2DB53-3B04-5048-BAD6-7674250B0C86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 dirty="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48" name="Grupo 47">
              <a:extLst>
                <a:ext uri="{FF2B5EF4-FFF2-40B4-BE49-F238E27FC236}">
                  <a16:creationId xmlns:a16="http://schemas.microsoft.com/office/drawing/2014/main" id="{28895CB3-E5D0-7240-9844-8BD96DF8CCD7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50" name="object 10">
                <a:extLst>
                  <a:ext uri="{FF2B5EF4-FFF2-40B4-BE49-F238E27FC236}">
                    <a16:creationId xmlns:a16="http://schemas.microsoft.com/office/drawing/2014/main" id="{83295FF1-4E54-0040-A0FA-7D7C9D9CD40B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4">
                <a:extLst>
                  <a:ext uri="{FF2B5EF4-FFF2-40B4-BE49-F238E27FC236}">
                    <a16:creationId xmlns:a16="http://schemas.microsoft.com/office/drawing/2014/main" id="{04D421FE-F6BF-4242-8442-2DE5E58E3AD5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2" name="Imagen 51">
                <a:extLst>
                  <a:ext uri="{FF2B5EF4-FFF2-40B4-BE49-F238E27FC236}">
                    <a16:creationId xmlns:a16="http://schemas.microsoft.com/office/drawing/2014/main" id="{C5FBB82A-FC71-5641-B8D7-1F019AC52F8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3ECA7067-4911-FD41-AA33-DC7472DC51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259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407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216" userDrawn="1">
          <p15:clr>
            <a:srgbClr val="FBAE40"/>
          </p15:clr>
        </p15:guide>
        <p15:guide id="5" orient="horz" pos="504" userDrawn="1">
          <p15:clr>
            <a:srgbClr val="FBAE40"/>
          </p15:clr>
        </p15:guide>
        <p15:guide id="6" pos="4067" userDrawn="1">
          <p15:clr>
            <a:srgbClr val="FBAE40"/>
          </p15:clr>
        </p15:guide>
        <p15:guide id="7" pos="3591" userDrawn="1">
          <p15:clr>
            <a:srgbClr val="FBAE40"/>
          </p15:clr>
        </p15:guide>
        <p15:guide id="8" orient="horz" pos="6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Closur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puente en el campo&#10;&#10;Descripción generada automáticamente">
            <a:extLst>
              <a:ext uri="{FF2B5EF4-FFF2-40B4-BE49-F238E27FC236}">
                <a16:creationId xmlns:a16="http://schemas.microsoft.com/office/drawing/2014/main" id="{56D810B9-689F-C348-9E81-AFFB4AD40C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D56A3A7-030A-D54D-A000-683C68B5A43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338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60364065-A66A-764A-B949-CFFA1835A46F}"/>
              </a:ext>
            </a:extLst>
          </p:cNvPr>
          <p:cNvSpPr/>
          <p:nvPr userDrawn="1"/>
        </p:nvSpPr>
        <p:spPr>
          <a:xfrm>
            <a:off x="4793497" y="4360752"/>
            <a:ext cx="26050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sz="16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www.irsc2022.com</a:t>
            </a:r>
          </a:p>
        </p:txBody>
      </p:sp>
      <p:pic>
        <p:nvPicPr>
          <p:cNvPr id="35" name="Imagen 3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842F56FF-9808-984F-B35D-6391D4F5A2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4300" y="1581377"/>
            <a:ext cx="2997200" cy="2313014"/>
          </a:xfrm>
          <a:prstGeom prst="rect">
            <a:avLst/>
          </a:prstGeom>
        </p:spPr>
      </p:pic>
      <p:grpSp>
        <p:nvGrpSpPr>
          <p:cNvPr id="36" name="Grupo 35">
            <a:extLst>
              <a:ext uri="{FF2B5EF4-FFF2-40B4-BE49-F238E27FC236}">
                <a16:creationId xmlns:a16="http://schemas.microsoft.com/office/drawing/2014/main" id="{008142FF-8A95-8746-B2F2-338ECEF1395A}"/>
              </a:ext>
            </a:extLst>
          </p:cNvPr>
          <p:cNvGrpSpPr/>
          <p:nvPr userDrawn="1"/>
        </p:nvGrpSpPr>
        <p:grpSpPr>
          <a:xfrm>
            <a:off x="1968262" y="5501736"/>
            <a:ext cx="8255476" cy="801656"/>
            <a:chOff x="2217595" y="5661224"/>
            <a:chExt cx="8255476" cy="801656"/>
          </a:xfrm>
        </p:grpSpPr>
        <p:sp>
          <p:nvSpPr>
            <p:cNvPr id="37" name="object 10">
              <a:extLst>
                <a:ext uri="{FF2B5EF4-FFF2-40B4-BE49-F238E27FC236}">
                  <a16:creationId xmlns:a16="http://schemas.microsoft.com/office/drawing/2014/main" id="{EF72A299-5A90-CF48-8A04-906EF8E779F0}"/>
                </a:ext>
              </a:extLst>
            </p:cNvPr>
            <p:cNvSpPr/>
            <p:nvPr userDrawn="1"/>
          </p:nvSpPr>
          <p:spPr>
            <a:xfrm>
              <a:off x="2217595" y="5661224"/>
              <a:ext cx="1321072" cy="8016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4">
              <a:extLst>
                <a:ext uri="{FF2B5EF4-FFF2-40B4-BE49-F238E27FC236}">
                  <a16:creationId xmlns:a16="http://schemas.microsoft.com/office/drawing/2014/main" id="{44E1254D-0942-AC48-A187-075C758D927E}"/>
                </a:ext>
              </a:extLst>
            </p:cNvPr>
            <p:cNvSpPr/>
            <p:nvPr userDrawn="1"/>
          </p:nvSpPr>
          <p:spPr>
            <a:xfrm>
              <a:off x="4762598" y="5859036"/>
              <a:ext cx="2902402" cy="40603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0131CA2E-B8DB-8B4F-9F52-9499093810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88931" y="5818873"/>
              <a:ext cx="1584140" cy="486358"/>
            </a:xfrm>
            <a:prstGeom prst="rect">
              <a:avLst/>
            </a:prstGeom>
          </p:spPr>
        </p:pic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9B163762-FC22-7742-87DE-D18F27BE29F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397000"/>
            <a:ext cx="0" cy="2489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67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Whit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24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3CFAD21-F685-7848-989B-01C26639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74E67B-0B64-3646-BFA5-CE2C928E7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/>
              <a:t>Haga clic para modificar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CF8E60-4E27-A944-8B9E-C1B76BA3A6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1661FE2-8BF4-E84F-8A7E-4F8FA9C0986D}" type="datetimeFigureOut">
              <a:rPr lang="es-ES" smtClean="0"/>
              <a:pPr/>
              <a:t>21/02/2023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F2E3E2-F5EA-7242-9507-2CD3830867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3961A5-99B4-394B-8505-0BDFD8762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1017D71-58BB-7B4E-9D8A-B0A0F4D4A22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805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8" r:id="rId2"/>
    <p:sldLayoutId id="2147483689" r:id="rId3"/>
    <p:sldLayoutId id="2147483687" r:id="rId4"/>
    <p:sldLayoutId id="2147483690" r:id="rId5"/>
    <p:sldLayoutId id="2147483691" r:id="rId6"/>
    <p:sldLayoutId id="2147483678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7.emf"/><Relationship Id="rId7" Type="http://schemas.openxmlformats.org/officeDocument/2006/relationships/image" Target="../media/image10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7.emf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7.emf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7.emf"/><Relationship Id="rId7" Type="http://schemas.openxmlformats.org/officeDocument/2006/relationships/image" Target="../media/image10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7.emf"/><Relationship Id="rId7" Type="http://schemas.openxmlformats.org/officeDocument/2006/relationships/image" Target="../media/image10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77CBED65-E3B3-BC41-ABD6-27B60525FF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381" y="552894"/>
            <a:ext cx="2541182" cy="1737482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14A3697D-45A6-1249-B58C-9EDB1B0F303B}"/>
              </a:ext>
            </a:extLst>
          </p:cNvPr>
          <p:cNvSpPr txBox="1"/>
          <p:nvPr/>
        </p:nvSpPr>
        <p:spPr>
          <a:xfrm>
            <a:off x="794571" y="2909112"/>
            <a:ext cx="3479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4000" b="1" spc="300" dirty="0">
                <a:solidFill>
                  <a:srgbClr val="0063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IRSC 2022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BFF0C406-0163-BB49-8594-D6B4C13CA16A}"/>
              </a:ext>
            </a:extLst>
          </p:cNvPr>
          <p:cNvSpPr txBox="1"/>
          <p:nvPr/>
        </p:nvSpPr>
        <p:spPr>
          <a:xfrm>
            <a:off x="826467" y="3683632"/>
            <a:ext cx="3512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400" spc="300" dirty="0">
                <a:solidFill>
                  <a:srgbClr val="E98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INTERNATIONAL RAILWAY </a:t>
            </a:r>
            <a:br>
              <a:rPr lang="es-ES" sz="1400" spc="300" dirty="0">
                <a:solidFill>
                  <a:srgbClr val="E98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ES" sz="1400" spc="300" dirty="0">
                <a:solidFill>
                  <a:srgbClr val="E98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SAFETY COUNCIL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BA8DC6AC-6D3D-DF4C-BC84-3F6F176EE1D2}"/>
              </a:ext>
            </a:extLst>
          </p:cNvPr>
          <p:cNvSpPr txBox="1"/>
          <p:nvPr/>
        </p:nvSpPr>
        <p:spPr>
          <a:xfrm>
            <a:off x="826468" y="4582811"/>
            <a:ext cx="34799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000" b="1" spc="300" dirty="0">
                <a:solidFill>
                  <a:srgbClr val="E98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SEVILLA, OCTOBER 16-21, 2022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3BEB058-E34B-BB4D-8A2E-D30E03988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094" y="4239123"/>
            <a:ext cx="2268813" cy="290322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7FCEC2C3-0E1D-D540-8546-682D3610C98D}"/>
              </a:ext>
            </a:extLst>
          </p:cNvPr>
          <p:cNvSpPr/>
          <p:nvPr/>
        </p:nvSpPr>
        <p:spPr>
          <a:xfrm>
            <a:off x="9372600" y="3187700"/>
            <a:ext cx="2336800" cy="2336800"/>
          </a:xfrm>
          <a:prstGeom prst="ellipse">
            <a:avLst/>
          </a:prstGeom>
          <a:solidFill>
            <a:schemeClr val="bg1"/>
          </a:solidFill>
          <a:ln>
            <a:solidFill>
              <a:srgbClr val="E98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AFED00B-2C77-41D8-9BA4-75926CA34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0529" y="3332774"/>
            <a:ext cx="2466578" cy="198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6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69999C-8559-4104-B532-9218AC929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CYBER SECURITY MANAGEMENT SYSTEM</a:t>
            </a:r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A29801C7-6737-45AA-BB72-27AA53883DF6}"/>
              </a:ext>
            </a:extLst>
          </p:cNvPr>
          <p:cNvSpPr txBox="1">
            <a:spLocks/>
          </p:cNvSpPr>
          <p:nvPr/>
        </p:nvSpPr>
        <p:spPr>
          <a:xfrm>
            <a:off x="0" y="2445048"/>
            <a:ext cx="3094128" cy="1706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Identification and analysis</a:t>
            </a:r>
          </a:p>
          <a:p>
            <a:pPr lvl="1"/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Competences</a:t>
            </a:r>
          </a:p>
          <a:p>
            <a:pPr lvl="1"/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Sharing of information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20008045-9C7F-43F0-B73B-830949AE74F1}"/>
              </a:ext>
            </a:extLst>
          </p:cNvPr>
          <p:cNvSpPr txBox="1">
            <a:spLocks/>
          </p:cNvSpPr>
          <p:nvPr/>
        </p:nvSpPr>
        <p:spPr>
          <a:xfrm>
            <a:off x="7746275" y="3658249"/>
            <a:ext cx="3901440" cy="1265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Identification and protection of business critical environments</a:t>
            </a:r>
          </a:p>
          <a:p>
            <a:pPr lvl="1"/>
            <a:r>
              <a:rPr lang="en-GB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Contingency planning</a:t>
            </a:r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EF973F0F-1B67-41B4-9E42-25FCA9E26D4D}"/>
              </a:ext>
            </a:extLst>
          </p:cNvPr>
          <p:cNvSpPr txBox="1">
            <a:spLocks/>
          </p:cNvSpPr>
          <p:nvPr/>
        </p:nvSpPr>
        <p:spPr>
          <a:xfrm>
            <a:off x="7746275" y="1241670"/>
            <a:ext cx="3873320" cy="1647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Changes in working environmet and effects on ”traditional” cyber security workstreams</a:t>
            </a:r>
          </a:p>
          <a:p>
            <a:pPr lvl="1"/>
            <a:r>
              <a:rPr lang="en-GB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Risk identification, assessment and management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20B8851-2A1C-425B-9108-A506046B3E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413" y="823488"/>
            <a:ext cx="5387724" cy="4950000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125EA1ED-6ED1-D2BC-D5E6-D733B162B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6846" y="5689775"/>
            <a:ext cx="1480030" cy="118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3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7">
            <a:extLst>
              <a:ext uri="{FF2B5EF4-FFF2-40B4-BE49-F238E27FC236}">
                <a16:creationId xmlns:a16="http://schemas.microsoft.com/office/drawing/2014/main" id="{1A118C4F-6950-49E6-98CC-59D26CDEB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6" t="1101" r="8973" b="14828"/>
          <a:stretch/>
        </p:blipFill>
        <p:spPr>
          <a:xfrm>
            <a:off x="-105255" y="210509"/>
            <a:ext cx="5499557" cy="5650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A11D900-AB40-4CC0-BCAF-EF28DC2CD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111"/>
                </a:solidFill>
              </a:rPr>
              <a:t>CYBER PREPAREDNESS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8284EC8-9146-4388-8CDC-E6484FD266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39027" y="473556"/>
            <a:ext cx="5582301" cy="4683324"/>
          </a:xfrm>
        </p:spPr>
        <p:txBody>
          <a:bodyPr/>
          <a:lstStyle/>
          <a:p>
            <a:r>
              <a:rPr lang="en-GB" sz="2400" dirty="0"/>
              <a:t>Contingency plan</a:t>
            </a:r>
          </a:p>
          <a:p>
            <a:pPr lvl="1"/>
            <a:r>
              <a:rPr lang="en-GB" sz="2000" dirty="0"/>
              <a:t>Updated regularly</a:t>
            </a:r>
          </a:p>
          <a:p>
            <a:pPr lvl="1"/>
            <a:r>
              <a:rPr lang="en-GB" sz="2000" dirty="0"/>
              <a:t>Adds to normal traffic procedures for degraded operations (</a:t>
            </a:r>
            <a:r>
              <a:rPr lang="en-GB" sz="2000" dirty="0" err="1"/>
              <a:t>ie</a:t>
            </a:r>
            <a:r>
              <a:rPr lang="en-GB" sz="2000" dirty="0"/>
              <a:t>. OPE TSI EU/773/2019)</a:t>
            </a:r>
          </a:p>
          <a:p>
            <a:r>
              <a:rPr lang="en-GB" sz="2400" dirty="0"/>
              <a:t>Training</a:t>
            </a:r>
          </a:p>
          <a:p>
            <a:r>
              <a:rPr lang="en-GB" sz="2400" dirty="0"/>
              <a:t>Auditing</a:t>
            </a:r>
          </a:p>
          <a:p>
            <a:r>
              <a:rPr lang="en-GB" sz="2400" dirty="0"/>
              <a:t>Analysing potential threats</a:t>
            </a:r>
          </a:p>
          <a:p>
            <a:r>
              <a:rPr lang="en-GB" sz="2400" dirty="0"/>
              <a:t>Risk management</a:t>
            </a:r>
          </a:p>
          <a:p>
            <a:r>
              <a:rPr lang="en-GB" sz="2400" dirty="0"/>
              <a:t>Programmes to continuously improve cyber security</a:t>
            </a:r>
          </a:p>
          <a:p>
            <a:pPr lvl="1"/>
            <a:endParaRPr lang="en-GB" sz="2000" dirty="0"/>
          </a:p>
          <a:p>
            <a:endParaRPr lang="en-GB" sz="2400" dirty="0"/>
          </a:p>
        </p:txBody>
      </p:sp>
      <p:pic>
        <p:nvPicPr>
          <p:cNvPr id="4" name="Kuva 2">
            <a:extLst>
              <a:ext uri="{FF2B5EF4-FFF2-40B4-BE49-F238E27FC236}">
                <a16:creationId xmlns:a16="http://schemas.microsoft.com/office/drawing/2014/main" id="{0378B2FF-EDF5-4684-6C0C-BA4E62E99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6846" y="5689775"/>
            <a:ext cx="1480030" cy="118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F0931B-E561-4898-BBF3-46C02DB28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RAIL CYBER SECURITY PROGRAMME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407FB47-848E-4436-9AEE-7B5305AC81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Goal is to further strengthen reliability of the rail system and its various components through administrative, physical and IT measures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006338"/>
                </a:solidFill>
              </a:rPr>
              <a:t>Accomplishments so far</a:t>
            </a:r>
          </a:p>
          <a:p>
            <a:r>
              <a:rPr lang="en-GB" dirty="0"/>
              <a:t>Subsystem and present state of cyber security mapped</a:t>
            </a:r>
          </a:p>
          <a:p>
            <a:r>
              <a:rPr lang="en-GB" dirty="0"/>
              <a:t>Boost on knowledge</a:t>
            </a:r>
          </a:p>
          <a:p>
            <a:r>
              <a:rPr lang="en-GB" dirty="0"/>
              <a:t>Information security requirements done</a:t>
            </a:r>
          </a:p>
          <a:p>
            <a:r>
              <a:rPr lang="en-GB" dirty="0"/>
              <a:t>Cyber security principles and requirements for traffic management done</a:t>
            </a:r>
          </a:p>
          <a:p>
            <a:r>
              <a:rPr lang="en-GB" dirty="0"/>
              <a:t>Cyber risk management concept improved</a:t>
            </a:r>
          </a:p>
        </p:txBody>
      </p:sp>
      <p:graphicFrame>
        <p:nvGraphicFramePr>
          <p:cNvPr id="7" name="Kaaviokuva 6">
            <a:extLst>
              <a:ext uri="{FF2B5EF4-FFF2-40B4-BE49-F238E27FC236}">
                <a16:creationId xmlns:a16="http://schemas.microsoft.com/office/drawing/2014/main" id="{ADC8FFD3-C494-4082-B98C-79F034B307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2915333"/>
              </p:ext>
            </p:extLst>
          </p:nvPr>
        </p:nvGraphicFramePr>
        <p:xfrm>
          <a:off x="5242998" y="5025911"/>
          <a:ext cx="6828999" cy="800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Kuva 4">
            <a:extLst>
              <a:ext uri="{FF2B5EF4-FFF2-40B4-BE49-F238E27FC236}">
                <a16:creationId xmlns:a16="http://schemas.microsoft.com/office/drawing/2014/main" id="{1A948382-49B1-4570-97C7-1F4352A6439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799" t="-1848" r="7194" b="2339"/>
          <a:stretch/>
        </p:blipFill>
        <p:spPr>
          <a:xfrm>
            <a:off x="5933732" y="223666"/>
            <a:ext cx="6363523" cy="4802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Kuva 2">
            <a:extLst>
              <a:ext uri="{FF2B5EF4-FFF2-40B4-BE49-F238E27FC236}">
                <a16:creationId xmlns:a16="http://schemas.microsoft.com/office/drawing/2014/main" id="{B5BE21EE-AFA8-200F-4E73-EFC6A4D683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06846" y="5689775"/>
            <a:ext cx="1480030" cy="118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5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Un tren pasando por unos rieles&#10;&#10;Descripción generada automáticamente">
            <a:extLst>
              <a:ext uri="{FF2B5EF4-FFF2-40B4-BE49-F238E27FC236}">
                <a16:creationId xmlns:a16="http://schemas.microsoft.com/office/drawing/2014/main" id="{B6E861E4-E3B1-E14C-89FE-4177F1B0A1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700" y="0"/>
            <a:ext cx="12233507" cy="6248400"/>
          </a:xfrm>
          <a:prstGeom prst="rect">
            <a:avLst/>
          </a:prstGeom>
        </p:spPr>
      </p:pic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F9A9A11E-D10D-F344-BA51-166EF683CAD5}"/>
              </a:ext>
            </a:extLst>
          </p:cNvPr>
          <p:cNvSpPr/>
          <p:nvPr/>
        </p:nvSpPr>
        <p:spPr>
          <a:xfrm rot="10800000">
            <a:off x="-1307806" y="1441596"/>
            <a:ext cx="8495413" cy="2264736"/>
          </a:xfrm>
          <a:prstGeom prst="round2SameRect">
            <a:avLst>
              <a:gd name="adj1" fmla="val 50000"/>
              <a:gd name="adj2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dondear rectángulo de esquina del mismo lado 25">
            <a:extLst>
              <a:ext uri="{FF2B5EF4-FFF2-40B4-BE49-F238E27FC236}">
                <a16:creationId xmlns:a16="http://schemas.microsoft.com/office/drawing/2014/main" id="{DCB5821C-29EF-124C-A6E8-C32F4780BFDA}"/>
              </a:ext>
            </a:extLst>
          </p:cNvPr>
          <p:cNvSpPr/>
          <p:nvPr/>
        </p:nvSpPr>
        <p:spPr>
          <a:xfrm rot="10800000">
            <a:off x="430616" y="1803103"/>
            <a:ext cx="11342283" cy="226473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E983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09B9D59-4A3B-694C-A96E-514003D58CA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lum bright="100000" contrast="100000"/>
          </a:blip>
          <a:stretch>
            <a:fillRect/>
          </a:stretch>
        </p:blipFill>
        <p:spPr>
          <a:xfrm>
            <a:off x="786956" y="2225727"/>
            <a:ext cx="2317602" cy="328156"/>
          </a:xfrm>
          <a:prstGeom prst="rect">
            <a:avLst/>
          </a:prstGeom>
        </p:spPr>
      </p:pic>
      <p:grpSp>
        <p:nvGrpSpPr>
          <p:cNvPr id="37" name="Grupo 36">
            <a:extLst>
              <a:ext uri="{FF2B5EF4-FFF2-40B4-BE49-F238E27FC236}">
                <a16:creationId xmlns:a16="http://schemas.microsoft.com/office/drawing/2014/main" id="{C944F48A-BA39-2541-8CB5-2B0AA61E4C21}"/>
              </a:ext>
            </a:extLst>
          </p:cNvPr>
          <p:cNvGrpSpPr/>
          <p:nvPr/>
        </p:nvGrpSpPr>
        <p:grpSpPr>
          <a:xfrm>
            <a:off x="-102870" y="5661025"/>
            <a:ext cx="12294871" cy="1196975"/>
            <a:chOff x="-102870" y="5661025"/>
            <a:chExt cx="12294871" cy="1196975"/>
          </a:xfrm>
        </p:grpSpPr>
        <p:sp>
          <p:nvSpPr>
            <p:cNvPr id="38" name="Redondear rectángulo de esquina del mismo lado 37">
              <a:extLst>
                <a:ext uri="{FF2B5EF4-FFF2-40B4-BE49-F238E27FC236}">
                  <a16:creationId xmlns:a16="http://schemas.microsoft.com/office/drawing/2014/main" id="{87843604-5951-1443-978F-7593139D4FFF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9" name="Redondear rectángulo de esquina del mismo lado 38">
              <a:extLst>
                <a:ext uri="{FF2B5EF4-FFF2-40B4-BE49-F238E27FC236}">
                  <a16:creationId xmlns:a16="http://schemas.microsoft.com/office/drawing/2014/main" id="{1F28D0FC-5F99-1A46-AE10-AD1A16178647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CDE88CED-11FA-7243-9619-8C7AF6434ED1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50" name="Grupo 49">
                <a:extLst>
                  <a:ext uri="{FF2B5EF4-FFF2-40B4-BE49-F238E27FC236}">
                    <a16:creationId xmlns:a16="http://schemas.microsoft.com/office/drawing/2014/main" id="{3FEC8C1F-7F42-BC46-9863-FEA5B8513B33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52" name="Redondear rectángulo de esquina del mismo lado 51">
                  <a:extLst>
                    <a:ext uri="{FF2B5EF4-FFF2-40B4-BE49-F238E27FC236}">
                      <a16:creationId xmlns:a16="http://schemas.microsoft.com/office/drawing/2014/main" id="{CBF60C3A-6E70-3041-B7A4-EBD33491D351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3" name="Redondear rectángulo de esquina del mismo lado 52">
                  <a:extLst>
                    <a:ext uri="{FF2B5EF4-FFF2-40B4-BE49-F238E27FC236}">
                      <a16:creationId xmlns:a16="http://schemas.microsoft.com/office/drawing/2014/main" id="{93979BEB-E742-3C42-8730-01DF9CE5609F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51" name="Redondear rectángulo de esquina del mismo lado 50">
                <a:extLst>
                  <a:ext uri="{FF2B5EF4-FFF2-40B4-BE49-F238E27FC236}">
                    <a16:creationId xmlns:a16="http://schemas.microsoft.com/office/drawing/2014/main" id="{673A017F-3A9D-0541-8E91-BEBE5A89C4AF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43820561-2699-1249-B97B-43B011410C31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5B7316F7-1AC6-E14A-8EA1-E2D4468B2223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F31F3815-DED1-C24A-B4E0-C554A848A678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6DBC30E8-CBE8-1340-9C68-02F9B21AD3E1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 dirty="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F7F7790D-2968-6B41-8CDB-12A1668A4A38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44" name="object 10">
                <a:extLst>
                  <a:ext uri="{FF2B5EF4-FFF2-40B4-BE49-F238E27FC236}">
                    <a16:creationId xmlns:a16="http://schemas.microsoft.com/office/drawing/2014/main" id="{C4E781D9-77DE-2B4B-A1E4-32097EEFA2D4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">
                <a:extLst>
                  <a:ext uri="{FF2B5EF4-FFF2-40B4-BE49-F238E27FC236}">
                    <a16:creationId xmlns:a16="http://schemas.microsoft.com/office/drawing/2014/main" id="{72F6C029-E650-B44F-BB4F-41ABC5A558A9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6" name="Imagen 45">
                <a:extLst>
                  <a:ext uri="{FF2B5EF4-FFF2-40B4-BE49-F238E27FC236}">
                    <a16:creationId xmlns:a16="http://schemas.microsoft.com/office/drawing/2014/main" id="{3BBE3547-F80B-8844-B5C4-415AA79BED3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94AE92DF-DEA6-B24A-A912-B6F76F72E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  <p:sp>
        <p:nvSpPr>
          <p:cNvPr id="28" name="CuadroTexto 35">
            <a:extLst>
              <a:ext uri="{FF2B5EF4-FFF2-40B4-BE49-F238E27FC236}">
                <a16:creationId xmlns:a16="http://schemas.microsoft.com/office/drawing/2014/main" id="{BFBAD154-3011-4CA2-BF8B-3797BAABEEA0}"/>
              </a:ext>
            </a:extLst>
          </p:cNvPr>
          <p:cNvSpPr txBox="1"/>
          <p:nvPr/>
        </p:nvSpPr>
        <p:spPr>
          <a:xfrm>
            <a:off x="928454" y="2651642"/>
            <a:ext cx="10374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CONCLUSION</a:t>
            </a:r>
          </a:p>
        </p:txBody>
      </p:sp>
      <p:pic>
        <p:nvPicPr>
          <p:cNvPr id="2" name="Kuva 2">
            <a:extLst>
              <a:ext uri="{FF2B5EF4-FFF2-40B4-BE49-F238E27FC236}">
                <a16:creationId xmlns:a16="http://schemas.microsoft.com/office/drawing/2014/main" id="{E3C5210C-3173-B5E9-2EA6-FB4580C136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06846" y="5689775"/>
            <a:ext cx="1480030" cy="118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996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FF186C-C2CE-4789-A1EE-7838809B7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CYBER SECURITY IS NOT JUST TECHNICS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D27F6DF-7B50-481C-B47C-5FB5201551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80" t="7313" r="14244" b="14635"/>
          <a:stretch/>
        </p:blipFill>
        <p:spPr>
          <a:xfrm>
            <a:off x="801805" y="1248731"/>
            <a:ext cx="6276572" cy="4323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BB97F3A-44D9-43DB-A7C3-AA2DC16699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68242" y="1248731"/>
            <a:ext cx="4078619" cy="2379651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/>
              <a:t>Attempts to influence start with people and end with people</a:t>
            </a:r>
          </a:p>
          <a:p>
            <a:pPr marL="0" indent="0">
              <a:buNone/>
            </a:pPr>
            <a:endParaRPr lang="en-GB" sz="2800" b="1" dirty="0"/>
          </a:p>
          <a:p>
            <a:pPr marL="0" indent="0">
              <a:buNone/>
            </a:pPr>
            <a:r>
              <a:rPr lang="en-GB" sz="2800" b="1" dirty="0"/>
              <a:t>We together make our operations cyber secure!</a:t>
            </a:r>
          </a:p>
        </p:txBody>
      </p:sp>
      <p:pic>
        <p:nvPicPr>
          <p:cNvPr id="4" name="Kuva 2">
            <a:extLst>
              <a:ext uri="{FF2B5EF4-FFF2-40B4-BE49-F238E27FC236}">
                <a16:creationId xmlns:a16="http://schemas.microsoft.com/office/drawing/2014/main" id="{3990F3DD-7A97-14AF-7E31-B0D875EB8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6846" y="5689775"/>
            <a:ext cx="1480030" cy="118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9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42AA806-1A4F-334C-9988-EC0CF828DF92}"/>
              </a:ext>
            </a:extLst>
          </p:cNvPr>
          <p:cNvSpPr txBox="1"/>
          <p:nvPr/>
        </p:nvSpPr>
        <p:spPr>
          <a:xfrm>
            <a:off x="16484600" y="685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9C9FCED-1DD7-444C-A724-81649FC09DC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58512" y="1644605"/>
            <a:ext cx="2819704" cy="226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4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ED0A594-9B25-CE4C-A45A-3BC570C2D6A1}"/>
              </a:ext>
            </a:extLst>
          </p:cNvPr>
          <p:cNvSpPr/>
          <p:nvPr/>
        </p:nvSpPr>
        <p:spPr>
          <a:xfrm>
            <a:off x="1" y="0"/>
            <a:ext cx="36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EE1DE89-DEEC-834D-9AB5-595B23172018}"/>
              </a:ext>
            </a:extLst>
          </p:cNvPr>
          <p:cNvSpPr/>
          <p:nvPr/>
        </p:nvSpPr>
        <p:spPr>
          <a:xfrm>
            <a:off x="11843875" y="0"/>
            <a:ext cx="36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16 Imagen" descr="Diagonal.png">
            <a:extLst>
              <a:ext uri="{FF2B5EF4-FFF2-40B4-BE49-F238E27FC236}">
                <a16:creationId xmlns:a16="http://schemas.microsoft.com/office/drawing/2014/main" id="{7F19AEE6-938D-CE47-8C54-FCF5C952BB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4427" y="3719237"/>
            <a:ext cx="1563627" cy="3139446"/>
          </a:xfrm>
          <a:prstGeom prst="rect">
            <a:avLst/>
          </a:prstGeom>
        </p:spPr>
      </p:pic>
      <p:pic>
        <p:nvPicPr>
          <p:cNvPr id="11" name="Imagen 10" descr="Un tren en las vías pasando junto a una carretera&#10;&#10;Descripción generada automáticamente">
            <a:extLst>
              <a:ext uri="{FF2B5EF4-FFF2-40B4-BE49-F238E27FC236}">
                <a16:creationId xmlns:a16="http://schemas.microsoft.com/office/drawing/2014/main" id="{2F445A5C-4C0E-8546-8F97-DDEFE68896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F9A9A11E-D10D-F344-BA51-166EF683CAD5}"/>
              </a:ext>
            </a:extLst>
          </p:cNvPr>
          <p:cNvSpPr/>
          <p:nvPr/>
        </p:nvSpPr>
        <p:spPr>
          <a:xfrm rot="10800000">
            <a:off x="-1307806" y="1441596"/>
            <a:ext cx="8495413" cy="2264736"/>
          </a:xfrm>
          <a:prstGeom prst="round2SameRect">
            <a:avLst>
              <a:gd name="adj1" fmla="val 50000"/>
              <a:gd name="adj2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dondear rectángulo de esquina del mismo lado 25">
            <a:extLst>
              <a:ext uri="{FF2B5EF4-FFF2-40B4-BE49-F238E27FC236}">
                <a16:creationId xmlns:a16="http://schemas.microsoft.com/office/drawing/2014/main" id="{DCB5821C-29EF-124C-A6E8-C32F4780BFDA}"/>
              </a:ext>
            </a:extLst>
          </p:cNvPr>
          <p:cNvSpPr/>
          <p:nvPr/>
        </p:nvSpPr>
        <p:spPr>
          <a:xfrm rot="10800000">
            <a:off x="430618" y="1803103"/>
            <a:ext cx="8495413" cy="226473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006338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09B9D59-4A3B-694C-A96E-514003D58CA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100000" contrast="100000"/>
          </a:blip>
          <a:stretch>
            <a:fillRect/>
          </a:stretch>
        </p:blipFill>
        <p:spPr>
          <a:xfrm>
            <a:off x="786956" y="2225727"/>
            <a:ext cx="2317602" cy="32815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D5A1A641-0C9C-0549-9737-06313B021800}"/>
              </a:ext>
            </a:extLst>
          </p:cNvPr>
          <p:cNvSpPr txBox="1"/>
          <p:nvPr/>
        </p:nvSpPr>
        <p:spPr>
          <a:xfrm>
            <a:off x="988827" y="2767166"/>
            <a:ext cx="7389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Heidi Niemimuukko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65BD1DB-9CA1-2941-A6FE-06CC218FED17}"/>
              </a:ext>
            </a:extLst>
          </p:cNvPr>
          <p:cNvSpPr txBox="1"/>
          <p:nvPr/>
        </p:nvSpPr>
        <p:spPr>
          <a:xfrm>
            <a:off x="988826" y="3181836"/>
            <a:ext cx="735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Safety Director, Finnish Transport Infrastructure Agency</a:t>
            </a:r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5FBA9A5D-03B2-D74D-A8D3-A564658533AB}"/>
              </a:ext>
            </a:extLst>
          </p:cNvPr>
          <p:cNvGrpSpPr/>
          <p:nvPr/>
        </p:nvGrpSpPr>
        <p:grpSpPr>
          <a:xfrm>
            <a:off x="-102870" y="5661025"/>
            <a:ext cx="12294871" cy="1196975"/>
            <a:chOff x="-102870" y="5661025"/>
            <a:chExt cx="12294871" cy="1196975"/>
          </a:xfrm>
        </p:grpSpPr>
        <p:sp>
          <p:nvSpPr>
            <p:cNvPr id="37" name="Redondear rectángulo de esquina del mismo lado 36">
              <a:extLst>
                <a:ext uri="{FF2B5EF4-FFF2-40B4-BE49-F238E27FC236}">
                  <a16:creationId xmlns:a16="http://schemas.microsoft.com/office/drawing/2014/main" id="{7581EF7B-7C14-6245-817C-A2E491B320C8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8" name="Redondear rectángulo de esquina del mismo lado 37">
              <a:extLst>
                <a:ext uri="{FF2B5EF4-FFF2-40B4-BE49-F238E27FC236}">
                  <a16:creationId xmlns:a16="http://schemas.microsoft.com/office/drawing/2014/main" id="{F92E8C54-51DE-C44E-9F0A-2BDD68994433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AFB21011-0225-9D46-BC2A-D873A0D47E09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49" name="Grupo 48">
                <a:extLst>
                  <a:ext uri="{FF2B5EF4-FFF2-40B4-BE49-F238E27FC236}">
                    <a16:creationId xmlns:a16="http://schemas.microsoft.com/office/drawing/2014/main" id="{8E4E852F-68D9-2B47-B7C0-1B4CA27FEAD9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51" name="Redondear rectángulo de esquina del mismo lado 50">
                  <a:extLst>
                    <a:ext uri="{FF2B5EF4-FFF2-40B4-BE49-F238E27FC236}">
                      <a16:creationId xmlns:a16="http://schemas.microsoft.com/office/drawing/2014/main" id="{187B7657-5A37-A74A-8D12-D04E761FE1ED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2" name="Redondear rectángulo de esquina del mismo lado 51">
                  <a:extLst>
                    <a:ext uri="{FF2B5EF4-FFF2-40B4-BE49-F238E27FC236}">
                      <a16:creationId xmlns:a16="http://schemas.microsoft.com/office/drawing/2014/main" id="{43459998-952A-4D4A-AC1D-B098FD625392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50" name="Redondear rectángulo de esquina del mismo lado 49">
                <a:extLst>
                  <a:ext uri="{FF2B5EF4-FFF2-40B4-BE49-F238E27FC236}">
                    <a16:creationId xmlns:a16="http://schemas.microsoft.com/office/drawing/2014/main" id="{3C00C880-DE7E-894A-A657-EC8128F1458E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767ECAC3-15CA-584A-A2D5-1C748DD65C3E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46" name="CuadroTexto 45">
                <a:extLst>
                  <a:ext uri="{FF2B5EF4-FFF2-40B4-BE49-F238E27FC236}">
                    <a16:creationId xmlns:a16="http://schemas.microsoft.com/office/drawing/2014/main" id="{1BEC2032-3B9F-0A47-88B5-87B5E5357312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AFD2B949-259E-DB40-AB28-5CE58D5546F5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25F42E8D-06B5-7E4A-A5E8-D957B0DFC4BE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 dirty="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3526758B-77DE-714A-B51D-6D783F4A5941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43" name="object 10">
                <a:extLst>
                  <a:ext uri="{FF2B5EF4-FFF2-40B4-BE49-F238E27FC236}">
                    <a16:creationId xmlns:a16="http://schemas.microsoft.com/office/drawing/2014/main" id="{884BE90C-00D3-2A45-97D2-A2CA938B5A10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4">
                <a:extLst>
                  <a:ext uri="{FF2B5EF4-FFF2-40B4-BE49-F238E27FC236}">
                    <a16:creationId xmlns:a16="http://schemas.microsoft.com/office/drawing/2014/main" id="{B6A1B1BC-4118-054B-BB3C-D6EE25330631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5" name="Imagen 44">
                <a:extLst>
                  <a:ext uri="{FF2B5EF4-FFF2-40B4-BE49-F238E27FC236}">
                    <a16:creationId xmlns:a16="http://schemas.microsoft.com/office/drawing/2014/main" id="{A267A971-EF4C-5B43-82D4-CFE9D8869F9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42" name="Imagen 41">
              <a:extLst>
                <a:ext uri="{FF2B5EF4-FFF2-40B4-BE49-F238E27FC236}">
                  <a16:creationId xmlns:a16="http://schemas.microsoft.com/office/drawing/2014/main" id="{712B7340-58A2-4549-BD54-7F8001F747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  <p:pic>
        <p:nvPicPr>
          <p:cNvPr id="3" name="Kuva 2">
            <a:extLst>
              <a:ext uri="{FF2B5EF4-FFF2-40B4-BE49-F238E27FC236}">
                <a16:creationId xmlns:a16="http://schemas.microsoft.com/office/drawing/2014/main" id="{B04CAC48-303A-48C3-9585-010A2DED21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06846" y="5689775"/>
            <a:ext cx="1480030" cy="118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828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ED0A594-9B25-CE4C-A45A-3BC570C2D6A1}"/>
              </a:ext>
            </a:extLst>
          </p:cNvPr>
          <p:cNvSpPr/>
          <p:nvPr/>
        </p:nvSpPr>
        <p:spPr>
          <a:xfrm>
            <a:off x="1" y="0"/>
            <a:ext cx="36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EE1DE89-DEEC-834D-9AB5-595B23172018}"/>
              </a:ext>
            </a:extLst>
          </p:cNvPr>
          <p:cNvSpPr/>
          <p:nvPr/>
        </p:nvSpPr>
        <p:spPr>
          <a:xfrm>
            <a:off x="11843875" y="0"/>
            <a:ext cx="36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16 Imagen" descr="Diagonal.png">
            <a:extLst>
              <a:ext uri="{FF2B5EF4-FFF2-40B4-BE49-F238E27FC236}">
                <a16:creationId xmlns:a16="http://schemas.microsoft.com/office/drawing/2014/main" id="{7F19AEE6-938D-CE47-8C54-FCF5C952BB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4427" y="3719237"/>
            <a:ext cx="1563627" cy="3139446"/>
          </a:xfrm>
          <a:prstGeom prst="rect">
            <a:avLst/>
          </a:prstGeom>
        </p:spPr>
      </p:pic>
      <p:pic>
        <p:nvPicPr>
          <p:cNvPr id="11" name="Imagen 10" descr="Un tren en las vías pasando junto a una carretera&#10;&#10;Descripción generada automáticamente">
            <a:extLst>
              <a:ext uri="{FF2B5EF4-FFF2-40B4-BE49-F238E27FC236}">
                <a16:creationId xmlns:a16="http://schemas.microsoft.com/office/drawing/2014/main" id="{2F445A5C-4C0E-8546-8F97-DDEFE68896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F9A9A11E-D10D-F344-BA51-166EF683CAD5}"/>
              </a:ext>
            </a:extLst>
          </p:cNvPr>
          <p:cNvSpPr/>
          <p:nvPr/>
        </p:nvSpPr>
        <p:spPr>
          <a:xfrm rot="10800000">
            <a:off x="-1307806" y="1441596"/>
            <a:ext cx="8495413" cy="2264736"/>
          </a:xfrm>
          <a:prstGeom prst="round2SameRect">
            <a:avLst>
              <a:gd name="adj1" fmla="val 50000"/>
              <a:gd name="adj2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dondear rectángulo de esquina del mismo lado 25">
            <a:extLst>
              <a:ext uri="{FF2B5EF4-FFF2-40B4-BE49-F238E27FC236}">
                <a16:creationId xmlns:a16="http://schemas.microsoft.com/office/drawing/2014/main" id="{DCB5821C-29EF-124C-A6E8-C32F4780BFDA}"/>
              </a:ext>
            </a:extLst>
          </p:cNvPr>
          <p:cNvSpPr/>
          <p:nvPr/>
        </p:nvSpPr>
        <p:spPr>
          <a:xfrm rot="10800000">
            <a:off x="430616" y="1803103"/>
            <a:ext cx="11342283" cy="226473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006338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09B9D59-4A3B-694C-A96E-514003D58CA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100000" contrast="100000"/>
          </a:blip>
          <a:stretch>
            <a:fillRect/>
          </a:stretch>
        </p:blipFill>
        <p:spPr>
          <a:xfrm>
            <a:off x="786956" y="2225727"/>
            <a:ext cx="2317602" cy="328156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AA151354-A0A3-1C4F-A1AF-EE11CD7C3647}"/>
              </a:ext>
            </a:extLst>
          </p:cNvPr>
          <p:cNvSpPr txBox="1"/>
          <p:nvPr/>
        </p:nvSpPr>
        <p:spPr>
          <a:xfrm>
            <a:off x="928454" y="2651642"/>
            <a:ext cx="1037454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DIGITAL SAFETY AND SAFETY MANAGEMENT  </a:t>
            </a:r>
          </a:p>
          <a:p>
            <a:pPr>
              <a:spcAft>
                <a:spcPts val="600"/>
              </a:spcAft>
            </a:pPr>
            <a:r>
              <a:rPr lang="es-ES" sz="20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CYBER SECURITY MANAGEMENT AND PERFORMANCE AT INFRASTRUCTURE MANAGER</a:t>
            </a: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C944F48A-BA39-2541-8CB5-2B0AA61E4C21}"/>
              </a:ext>
            </a:extLst>
          </p:cNvPr>
          <p:cNvGrpSpPr/>
          <p:nvPr/>
        </p:nvGrpSpPr>
        <p:grpSpPr>
          <a:xfrm>
            <a:off x="-102870" y="5661025"/>
            <a:ext cx="12294871" cy="1196975"/>
            <a:chOff x="-102870" y="5661025"/>
            <a:chExt cx="12294871" cy="1196975"/>
          </a:xfrm>
        </p:grpSpPr>
        <p:sp>
          <p:nvSpPr>
            <p:cNvPr id="38" name="Redondear rectángulo de esquina del mismo lado 37">
              <a:extLst>
                <a:ext uri="{FF2B5EF4-FFF2-40B4-BE49-F238E27FC236}">
                  <a16:creationId xmlns:a16="http://schemas.microsoft.com/office/drawing/2014/main" id="{87843604-5951-1443-978F-7593139D4FFF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9" name="Redondear rectángulo de esquina del mismo lado 38">
              <a:extLst>
                <a:ext uri="{FF2B5EF4-FFF2-40B4-BE49-F238E27FC236}">
                  <a16:creationId xmlns:a16="http://schemas.microsoft.com/office/drawing/2014/main" id="{1F28D0FC-5F99-1A46-AE10-AD1A16178647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CDE88CED-11FA-7243-9619-8C7AF6434ED1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50" name="Grupo 49">
                <a:extLst>
                  <a:ext uri="{FF2B5EF4-FFF2-40B4-BE49-F238E27FC236}">
                    <a16:creationId xmlns:a16="http://schemas.microsoft.com/office/drawing/2014/main" id="{3FEC8C1F-7F42-BC46-9863-FEA5B8513B33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52" name="Redondear rectángulo de esquina del mismo lado 51">
                  <a:extLst>
                    <a:ext uri="{FF2B5EF4-FFF2-40B4-BE49-F238E27FC236}">
                      <a16:creationId xmlns:a16="http://schemas.microsoft.com/office/drawing/2014/main" id="{CBF60C3A-6E70-3041-B7A4-EBD33491D351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3" name="Redondear rectángulo de esquina del mismo lado 52">
                  <a:extLst>
                    <a:ext uri="{FF2B5EF4-FFF2-40B4-BE49-F238E27FC236}">
                      <a16:creationId xmlns:a16="http://schemas.microsoft.com/office/drawing/2014/main" id="{93979BEB-E742-3C42-8730-01DF9CE5609F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51" name="Redondear rectángulo de esquina del mismo lado 50">
                <a:extLst>
                  <a:ext uri="{FF2B5EF4-FFF2-40B4-BE49-F238E27FC236}">
                    <a16:creationId xmlns:a16="http://schemas.microsoft.com/office/drawing/2014/main" id="{673A017F-3A9D-0541-8E91-BEBE5A89C4AF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43820561-2699-1249-B97B-43B011410C31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5B7316F7-1AC6-E14A-8EA1-E2D4468B2223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F31F3815-DED1-C24A-B4E0-C554A848A678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6DBC30E8-CBE8-1340-9C68-02F9B21AD3E1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 dirty="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F7F7790D-2968-6B41-8CDB-12A1668A4A38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44" name="object 10">
                <a:extLst>
                  <a:ext uri="{FF2B5EF4-FFF2-40B4-BE49-F238E27FC236}">
                    <a16:creationId xmlns:a16="http://schemas.microsoft.com/office/drawing/2014/main" id="{C4E781D9-77DE-2B4B-A1E4-32097EEFA2D4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">
                <a:extLst>
                  <a:ext uri="{FF2B5EF4-FFF2-40B4-BE49-F238E27FC236}">
                    <a16:creationId xmlns:a16="http://schemas.microsoft.com/office/drawing/2014/main" id="{72F6C029-E650-B44F-BB4F-41ABC5A558A9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6" name="Imagen 45">
                <a:extLst>
                  <a:ext uri="{FF2B5EF4-FFF2-40B4-BE49-F238E27FC236}">
                    <a16:creationId xmlns:a16="http://schemas.microsoft.com/office/drawing/2014/main" id="{3BBE3547-F80B-8844-B5C4-415AA79BED3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94AE92DF-DEA6-B24A-A912-B6F76F72E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  <p:pic>
        <p:nvPicPr>
          <p:cNvPr id="2" name="Kuva 2">
            <a:extLst>
              <a:ext uri="{FF2B5EF4-FFF2-40B4-BE49-F238E27FC236}">
                <a16:creationId xmlns:a16="http://schemas.microsoft.com/office/drawing/2014/main" id="{B1BFFE39-E3C9-E393-62A7-EABB1096CE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06846" y="5689775"/>
            <a:ext cx="1480030" cy="118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65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8">
            <a:extLst>
              <a:ext uri="{FF2B5EF4-FFF2-40B4-BE49-F238E27FC236}">
                <a16:creationId xmlns:a16="http://schemas.microsoft.com/office/drawing/2014/main" id="{2B7A41ED-4F47-5047-BA32-11A86EDB4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499" y="2281250"/>
            <a:ext cx="585705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CURRENT STATE OF TRAFFIC CYBER SECURITY</a:t>
            </a:r>
            <a:endParaRPr lang="es-ES" sz="1400" b="1" spc="3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27AD57FB-00D0-E941-8120-60A9C3D5E7BE}"/>
              </a:ext>
            </a:extLst>
          </p:cNvPr>
          <p:cNvCxnSpPr>
            <a:cxnSpLocks/>
          </p:cNvCxnSpPr>
          <p:nvPr/>
        </p:nvCxnSpPr>
        <p:spPr>
          <a:xfrm>
            <a:off x="5943500" y="2523900"/>
            <a:ext cx="5871352" cy="0"/>
          </a:xfrm>
          <a:prstGeom prst="line">
            <a:avLst/>
          </a:prstGeom>
          <a:ln w="19050">
            <a:solidFill>
              <a:srgbClr val="E98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8">
            <a:extLst>
              <a:ext uri="{FF2B5EF4-FFF2-40B4-BE49-F238E27FC236}">
                <a16:creationId xmlns:a16="http://schemas.microsoft.com/office/drawing/2014/main" id="{A53563B0-C244-BE4B-9B8F-E36F3DDD4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499" y="4364703"/>
            <a:ext cx="585705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CONCLUSION</a:t>
            </a:r>
            <a:endParaRPr lang="es-ES" sz="1400" b="1" spc="3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32366B48-7076-9F47-A0F2-F9EC81EDBCA1}"/>
              </a:ext>
            </a:extLst>
          </p:cNvPr>
          <p:cNvCxnSpPr>
            <a:cxnSpLocks/>
          </p:cNvCxnSpPr>
          <p:nvPr/>
        </p:nvCxnSpPr>
        <p:spPr>
          <a:xfrm>
            <a:off x="5943500" y="4580147"/>
            <a:ext cx="5871352" cy="0"/>
          </a:xfrm>
          <a:prstGeom prst="line">
            <a:avLst/>
          </a:prstGeom>
          <a:ln w="19050">
            <a:solidFill>
              <a:srgbClr val="E98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4">
            <a:extLst>
              <a:ext uri="{FF2B5EF4-FFF2-40B4-BE49-F238E27FC236}">
                <a16:creationId xmlns:a16="http://schemas.microsoft.com/office/drawing/2014/main" id="{CEE22547-E055-F345-9D23-B792C8DC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INDEX</a:t>
            </a:r>
          </a:p>
        </p:txBody>
      </p:sp>
      <p:sp>
        <p:nvSpPr>
          <p:cNvPr id="28" name="Text Box 8">
            <a:extLst>
              <a:ext uri="{FF2B5EF4-FFF2-40B4-BE49-F238E27FC236}">
                <a16:creationId xmlns:a16="http://schemas.microsoft.com/office/drawing/2014/main" id="{5D3D87D7-7533-4502-A11E-285929A7C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499" y="3093929"/>
            <a:ext cx="58570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KEEPING US AND DATA SAFE- BUILDING AND LIVING CYBER SECURITY AS PART OF A MANAGEMENT SYSTEM</a:t>
            </a:r>
          </a:p>
        </p:txBody>
      </p:sp>
      <p:cxnSp>
        <p:nvCxnSpPr>
          <p:cNvPr id="29" name="Conector recto 20">
            <a:extLst>
              <a:ext uri="{FF2B5EF4-FFF2-40B4-BE49-F238E27FC236}">
                <a16:creationId xmlns:a16="http://schemas.microsoft.com/office/drawing/2014/main" id="{C4E03E70-D568-4578-95D4-43DE732BCA06}"/>
              </a:ext>
            </a:extLst>
          </p:cNvPr>
          <p:cNvCxnSpPr>
            <a:cxnSpLocks/>
          </p:cNvCxnSpPr>
          <p:nvPr/>
        </p:nvCxnSpPr>
        <p:spPr>
          <a:xfrm>
            <a:off x="5929200" y="3740260"/>
            <a:ext cx="5871352" cy="0"/>
          </a:xfrm>
          <a:prstGeom prst="line">
            <a:avLst/>
          </a:prstGeom>
          <a:ln w="19050">
            <a:solidFill>
              <a:srgbClr val="E98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Kuva 2">
            <a:extLst>
              <a:ext uri="{FF2B5EF4-FFF2-40B4-BE49-F238E27FC236}">
                <a16:creationId xmlns:a16="http://schemas.microsoft.com/office/drawing/2014/main" id="{0D381907-A92C-15A1-D9C5-5B2D389D4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6846" y="5689775"/>
            <a:ext cx="1480030" cy="118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9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8D7B61C7-BB58-6B41-AD7C-2F477A9DAC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F9A9A11E-D10D-F344-BA51-166EF683CAD5}"/>
              </a:ext>
            </a:extLst>
          </p:cNvPr>
          <p:cNvSpPr/>
          <p:nvPr/>
        </p:nvSpPr>
        <p:spPr>
          <a:xfrm rot="10800000">
            <a:off x="-1307806" y="1441596"/>
            <a:ext cx="8495413" cy="2264736"/>
          </a:xfrm>
          <a:prstGeom prst="round2SameRect">
            <a:avLst>
              <a:gd name="adj1" fmla="val 50000"/>
              <a:gd name="adj2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dondear rectángulo de esquina del mismo lado 25">
            <a:extLst>
              <a:ext uri="{FF2B5EF4-FFF2-40B4-BE49-F238E27FC236}">
                <a16:creationId xmlns:a16="http://schemas.microsoft.com/office/drawing/2014/main" id="{DCB5821C-29EF-124C-A6E8-C32F4780BFDA}"/>
              </a:ext>
            </a:extLst>
          </p:cNvPr>
          <p:cNvSpPr/>
          <p:nvPr/>
        </p:nvSpPr>
        <p:spPr>
          <a:xfrm rot="10800000">
            <a:off x="430616" y="1803103"/>
            <a:ext cx="11342283" cy="226473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E983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09B9D59-4A3B-694C-A96E-514003D58CA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lum bright="100000" contrast="100000"/>
          </a:blip>
          <a:stretch>
            <a:fillRect/>
          </a:stretch>
        </p:blipFill>
        <p:spPr>
          <a:xfrm>
            <a:off x="786956" y="2225727"/>
            <a:ext cx="2317602" cy="328156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AA151354-A0A3-1C4F-A1AF-EE11CD7C3647}"/>
              </a:ext>
            </a:extLst>
          </p:cNvPr>
          <p:cNvSpPr txBox="1"/>
          <p:nvPr/>
        </p:nvSpPr>
        <p:spPr>
          <a:xfrm>
            <a:off x="928454" y="2651642"/>
            <a:ext cx="10374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CURRENT STATE OF TRAFFIC CYBER SECURITY</a:t>
            </a: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C944F48A-BA39-2541-8CB5-2B0AA61E4C21}"/>
              </a:ext>
            </a:extLst>
          </p:cNvPr>
          <p:cNvGrpSpPr/>
          <p:nvPr/>
        </p:nvGrpSpPr>
        <p:grpSpPr>
          <a:xfrm>
            <a:off x="-102870" y="5661025"/>
            <a:ext cx="12294871" cy="1196975"/>
            <a:chOff x="-102870" y="5661025"/>
            <a:chExt cx="12294871" cy="1196975"/>
          </a:xfrm>
        </p:grpSpPr>
        <p:sp>
          <p:nvSpPr>
            <p:cNvPr id="38" name="Redondear rectángulo de esquina del mismo lado 37">
              <a:extLst>
                <a:ext uri="{FF2B5EF4-FFF2-40B4-BE49-F238E27FC236}">
                  <a16:creationId xmlns:a16="http://schemas.microsoft.com/office/drawing/2014/main" id="{87843604-5951-1443-978F-7593139D4FFF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9" name="Redondear rectángulo de esquina del mismo lado 38">
              <a:extLst>
                <a:ext uri="{FF2B5EF4-FFF2-40B4-BE49-F238E27FC236}">
                  <a16:creationId xmlns:a16="http://schemas.microsoft.com/office/drawing/2014/main" id="{1F28D0FC-5F99-1A46-AE10-AD1A16178647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CDE88CED-11FA-7243-9619-8C7AF6434ED1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50" name="Grupo 49">
                <a:extLst>
                  <a:ext uri="{FF2B5EF4-FFF2-40B4-BE49-F238E27FC236}">
                    <a16:creationId xmlns:a16="http://schemas.microsoft.com/office/drawing/2014/main" id="{3FEC8C1F-7F42-BC46-9863-FEA5B8513B33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52" name="Redondear rectángulo de esquina del mismo lado 51">
                  <a:extLst>
                    <a:ext uri="{FF2B5EF4-FFF2-40B4-BE49-F238E27FC236}">
                      <a16:creationId xmlns:a16="http://schemas.microsoft.com/office/drawing/2014/main" id="{CBF60C3A-6E70-3041-B7A4-EBD33491D351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3" name="Redondear rectángulo de esquina del mismo lado 52">
                  <a:extLst>
                    <a:ext uri="{FF2B5EF4-FFF2-40B4-BE49-F238E27FC236}">
                      <a16:creationId xmlns:a16="http://schemas.microsoft.com/office/drawing/2014/main" id="{93979BEB-E742-3C42-8730-01DF9CE5609F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51" name="Redondear rectángulo de esquina del mismo lado 50">
                <a:extLst>
                  <a:ext uri="{FF2B5EF4-FFF2-40B4-BE49-F238E27FC236}">
                    <a16:creationId xmlns:a16="http://schemas.microsoft.com/office/drawing/2014/main" id="{673A017F-3A9D-0541-8E91-BEBE5A89C4AF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43820561-2699-1249-B97B-43B011410C31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5B7316F7-1AC6-E14A-8EA1-E2D4468B2223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F31F3815-DED1-C24A-B4E0-C554A848A678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6DBC30E8-CBE8-1340-9C68-02F9B21AD3E1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 dirty="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F7F7790D-2968-6B41-8CDB-12A1668A4A38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44" name="object 10">
                <a:extLst>
                  <a:ext uri="{FF2B5EF4-FFF2-40B4-BE49-F238E27FC236}">
                    <a16:creationId xmlns:a16="http://schemas.microsoft.com/office/drawing/2014/main" id="{C4E781D9-77DE-2B4B-A1E4-32097EEFA2D4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">
                <a:extLst>
                  <a:ext uri="{FF2B5EF4-FFF2-40B4-BE49-F238E27FC236}">
                    <a16:creationId xmlns:a16="http://schemas.microsoft.com/office/drawing/2014/main" id="{72F6C029-E650-B44F-BB4F-41ABC5A558A9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6" name="Imagen 45">
                <a:extLst>
                  <a:ext uri="{FF2B5EF4-FFF2-40B4-BE49-F238E27FC236}">
                    <a16:creationId xmlns:a16="http://schemas.microsoft.com/office/drawing/2014/main" id="{3BBE3547-F80B-8844-B5C4-415AA79BED3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94AE92DF-DEA6-B24A-A912-B6F76F72E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  <p:pic>
        <p:nvPicPr>
          <p:cNvPr id="2" name="Kuva 2">
            <a:extLst>
              <a:ext uri="{FF2B5EF4-FFF2-40B4-BE49-F238E27FC236}">
                <a16:creationId xmlns:a16="http://schemas.microsoft.com/office/drawing/2014/main" id="{E70C836D-6A8F-98D4-95C8-A8945BAEFD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06846" y="5689775"/>
            <a:ext cx="1480030" cy="118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46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A0ED32-9218-45A5-804B-D22A215E1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TRAFFIC IS INFORMATION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C0805D3-E631-420B-8720-1F870C08E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94" y="1090403"/>
            <a:ext cx="7466512" cy="4659657"/>
          </a:xfrm>
          <a:prstGeom prst="rect">
            <a:avLst/>
          </a:prstGeom>
        </p:spPr>
      </p:pic>
      <p:pic>
        <p:nvPicPr>
          <p:cNvPr id="5" name="Kuva 2">
            <a:extLst>
              <a:ext uri="{FF2B5EF4-FFF2-40B4-BE49-F238E27FC236}">
                <a16:creationId xmlns:a16="http://schemas.microsoft.com/office/drawing/2014/main" id="{129F5562-21B5-A6E9-4DDB-1282E9417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6846" y="5689775"/>
            <a:ext cx="1480030" cy="118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DC669B-CEE8-4E76-A909-E2011D3CE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CYBER CHALLENGES IN RAIL TODAY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46EAD9-9BB2-4FEC-825D-CD00FA74B9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962" y="900315"/>
            <a:ext cx="6705917" cy="4376738"/>
          </a:xfrm>
        </p:spPr>
        <p:txBody>
          <a:bodyPr/>
          <a:lstStyle/>
          <a:p>
            <a:r>
              <a:rPr lang="en-GB" sz="2000" dirty="0"/>
              <a:t>According to European Network and </a:t>
            </a:r>
            <a:r>
              <a:rPr lang="en-GB" sz="2000" dirty="0" err="1"/>
              <a:t>Infromation</a:t>
            </a:r>
            <a:r>
              <a:rPr lang="en-GB" sz="2000" dirty="0"/>
              <a:t> Security Agency railway cyber challenges are</a:t>
            </a:r>
          </a:p>
          <a:p>
            <a:pPr lvl="1"/>
            <a:r>
              <a:rPr lang="en-GB" sz="1800" dirty="0"/>
              <a:t>Low digital security awareness</a:t>
            </a:r>
          </a:p>
          <a:p>
            <a:pPr lvl="1"/>
            <a:r>
              <a:rPr lang="en-GB" sz="1800" dirty="0"/>
              <a:t>Difficulty in reconciling </a:t>
            </a:r>
            <a:r>
              <a:rPr lang="en-GB" sz="1800" dirty="0" err="1"/>
              <a:t>safty</a:t>
            </a:r>
            <a:r>
              <a:rPr lang="en-GB" sz="1800" dirty="0"/>
              <a:t> and cyber security worlds</a:t>
            </a:r>
          </a:p>
          <a:p>
            <a:pPr lvl="1"/>
            <a:r>
              <a:rPr lang="en-GB" sz="1800" dirty="0"/>
              <a:t>Digital transformation on railway core business</a:t>
            </a:r>
          </a:p>
          <a:p>
            <a:pPr lvl="1"/>
            <a:r>
              <a:rPr lang="en-GB" sz="1800" dirty="0"/>
              <a:t>Dependence on supply chain</a:t>
            </a:r>
          </a:p>
          <a:p>
            <a:pPr lvl="1"/>
            <a:r>
              <a:rPr lang="en-GB" sz="1800" dirty="0"/>
              <a:t>Geographic spread and legacy systems</a:t>
            </a:r>
          </a:p>
          <a:p>
            <a:pPr lvl="1"/>
            <a:r>
              <a:rPr lang="en-GB" sz="1800" dirty="0"/>
              <a:t>The need to balance security, competitiveness and operational efficiency</a:t>
            </a:r>
          </a:p>
          <a:p>
            <a:pPr lvl="1"/>
            <a:r>
              <a:rPr lang="en-GB" sz="1800" dirty="0"/>
              <a:t>Complexity and lack of harmonization of regulations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38E51EE-3224-440B-ABBD-9E92AA304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8853" y="217390"/>
            <a:ext cx="4313148" cy="5650558"/>
          </a:xfrm>
          <a:prstGeom prst="rect">
            <a:avLst/>
          </a:prstGeom>
        </p:spPr>
      </p:pic>
      <p:pic>
        <p:nvPicPr>
          <p:cNvPr id="4" name="Kuva 2">
            <a:extLst>
              <a:ext uri="{FF2B5EF4-FFF2-40B4-BE49-F238E27FC236}">
                <a16:creationId xmlns:a16="http://schemas.microsoft.com/office/drawing/2014/main" id="{B2C8456C-A8D4-FA03-068B-5290C1D63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6846" y="5689775"/>
            <a:ext cx="1480030" cy="118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3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6D9AC70-2F53-694D-A768-72D0FD629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2200" dirty="0"/>
              <a:t>DIGIRATA – DIGIRAIL</a:t>
            </a:r>
            <a:endParaRPr lang="es-ES" dirty="0"/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540E8566-CD3F-41A9-8190-13EA3D5AA11A}"/>
              </a:ext>
            </a:extLst>
          </p:cNvPr>
          <p:cNvSpPr txBox="1"/>
          <p:nvPr/>
        </p:nvSpPr>
        <p:spPr>
          <a:xfrm>
            <a:off x="7727558" y="1131194"/>
            <a:ext cx="41986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Arial" charset="0"/>
                <a:cs typeface="Arial" charset="0"/>
              </a:rPr>
              <a:t>YMPÄRISTÖLLE</a:t>
            </a: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Arial" charset="0"/>
              <a:cs typeface="Arial" charset="0"/>
            </a:endParaRPr>
          </a:p>
          <a:p>
            <a:pPr marL="99450" marR="0" lvl="0" indent="-99450" algn="l" defTabSz="6095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Arial" charset="0"/>
                <a:cs typeface="Arial" charset="0"/>
              </a:rPr>
              <a:t>Vähemmän CO2 -päästöjä</a:t>
            </a:r>
          </a:p>
          <a:p>
            <a:pPr marL="99450" marR="0" lvl="0" indent="-99450" algn="l" defTabSz="6095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Arial" charset="0"/>
                <a:cs typeface="Arial" charset="0"/>
              </a:rPr>
              <a:t>Liikennettä raiteille muista liikennemuodoista</a:t>
            </a:r>
          </a:p>
          <a:p>
            <a:pPr marL="99450" marR="0" lvl="0" indent="-99450" algn="l" defTabSz="6095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Arial" charset="0"/>
                <a:cs typeface="Arial" charset="0"/>
              </a:rPr>
              <a:t>Energiatehokkuutta kapasiteetin optimoinnilla sekä taloudellisemmalla, energiaa säästävällä ajamisella</a:t>
            </a:r>
          </a:p>
        </p:txBody>
      </p:sp>
      <p:sp>
        <p:nvSpPr>
          <p:cNvPr id="6" name="TextBox 18">
            <a:extLst>
              <a:ext uri="{FF2B5EF4-FFF2-40B4-BE49-F238E27FC236}">
                <a16:creationId xmlns:a16="http://schemas.microsoft.com/office/drawing/2014/main" id="{1BB70B67-D9F0-49FB-82CD-9EFB04C7E266}"/>
              </a:ext>
            </a:extLst>
          </p:cNvPr>
          <p:cNvSpPr txBox="1"/>
          <p:nvPr/>
        </p:nvSpPr>
        <p:spPr>
          <a:xfrm>
            <a:off x="7980111" y="2392861"/>
            <a:ext cx="3443925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Arial" charset="0"/>
                <a:cs typeface="Arial" charset="0"/>
              </a:rPr>
              <a:t>ELINKEINOELÄMÄLLE</a:t>
            </a:r>
          </a:p>
          <a:p>
            <a:pPr marL="99450" marR="0" lvl="0" indent="-99450" algn="l" defTabSz="6095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Arial" charset="0"/>
                <a:cs typeface="Arial" charset="0"/>
              </a:rPr>
              <a:t>Joustavampaa kuljetusta teollisuudelle</a:t>
            </a:r>
          </a:p>
          <a:p>
            <a:pPr marL="99450" marR="0" lvl="0" indent="-99450" algn="l" defTabSz="6095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Arial" charset="0"/>
                <a:cs typeface="Arial" charset="0"/>
              </a:rPr>
              <a:t>Kasvualusta uusille palveluille</a:t>
            </a:r>
          </a:p>
          <a:p>
            <a:pPr marL="99450" marR="0" lvl="0" indent="-99450" algn="l" defTabSz="6095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Arial" charset="0"/>
                <a:cs typeface="Arial" charset="0"/>
              </a:rPr>
              <a:t>Edellytyksiä vastuullisempaan  liiketoimintaan</a:t>
            </a: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CBBC7793-670A-4C8D-8068-9352AD3AD70E}"/>
              </a:ext>
            </a:extLst>
          </p:cNvPr>
          <p:cNvSpPr txBox="1"/>
          <p:nvPr/>
        </p:nvSpPr>
        <p:spPr>
          <a:xfrm>
            <a:off x="767964" y="4109011"/>
            <a:ext cx="493764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Arial" charset="0"/>
                <a:cs typeface="Arial" charset="0"/>
              </a:rPr>
              <a:t>RAUTATIEVERKOLLE</a:t>
            </a:r>
          </a:p>
          <a:p>
            <a:pPr marL="99450" marR="0" lvl="0" indent="-99450" algn="l" defTabSz="6095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Arial" charset="0"/>
                <a:cs typeface="Arial" charset="0"/>
              </a:rPr>
              <a:t>Enemmän irti investoinneista</a:t>
            </a:r>
          </a:p>
          <a:p>
            <a:pPr marL="99450" marR="0" lvl="0" indent="-99450" algn="l" defTabSz="6095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Arial" charset="0"/>
                <a:cs typeface="Arial" charset="0"/>
              </a:rPr>
              <a:t>Ennakoivaa kunnossapitoa myös digitaalisesti</a:t>
            </a:r>
          </a:p>
          <a:p>
            <a:pPr marL="99450" marR="0" lvl="0" indent="-99450" algn="l" defTabSz="6095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Arial" charset="0"/>
                <a:cs typeface="Arial" charset="0"/>
              </a:rPr>
              <a:t>Turvallisuutta mm. ratatöihin ja tasoristeyksiin</a:t>
            </a:r>
          </a:p>
          <a:p>
            <a:pPr marL="99450" marR="0" lvl="0" indent="-99450" algn="l" defTabSz="6095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Arial" charset="0"/>
                <a:cs typeface="Arial" charset="0"/>
              </a:rPr>
              <a:t>Infrastruktuurin yksinkertaistaminen, vähemmän ratalaitteita</a:t>
            </a:r>
          </a:p>
        </p:txBody>
      </p:sp>
      <p:sp>
        <p:nvSpPr>
          <p:cNvPr id="8" name="TextBox 20">
            <a:extLst>
              <a:ext uri="{FF2B5EF4-FFF2-40B4-BE49-F238E27FC236}">
                <a16:creationId xmlns:a16="http://schemas.microsoft.com/office/drawing/2014/main" id="{6C914C21-6DAD-4E63-8E41-620F10F1A6BE}"/>
              </a:ext>
            </a:extLst>
          </p:cNvPr>
          <p:cNvSpPr txBox="1"/>
          <p:nvPr/>
        </p:nvSpPr>
        <p:spPr>
          <a:xfrm>
            <a:off x="767964" y="3030078"/>
            <a:ext cx="3518424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Arial" charset="0"/>
                <a:cs typeface="Arial" charset="0"/>
              </a:rPr>
              <a:t>MATKUSTAJILLE </a:t>
            </a:r>
          </a:p>
          <a:p>
            <a:pPr marL="99450" marR="0" lvl="0" indent="-99450" algn="l" defTabSz="6095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Arial" charset="0"/>
                <a:cs typeface="Arial" charset="0"/>
              </a:rPr>
              <a:t>Täsmällinen ja turvallinen matka</a:t>
            </a:r>
          </a:p>
          <a:p>
            <a:pPr marL="99450" marR="0" lvl="0" indent="-99450" algn="l" defTabSz="6095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Arial" charset="0"/>
                <a:cs typeface="Arial" charset="0"/>
              </a:rPr>
              <a:t>Enemmän yhteyksiä ja sujuvat matkaketjut</a:t>
            </a:r>
          </a:p>
          <a:p>
            <a:pPr marL="99450" marR="0" lvl="0" indent="-99450" algn="l" defTabSz="6095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Arial" charset="0"/>
                <a:cs typeface="Arial" charset="0"/>
              </a:rPr>
              <a:t>Yksilöityä matkustajainformaatiota</a:t>
            </a:r>
          </a:p>
        </p:txBody>
      </p:sp>
      <p:grpSp>
        <p:nvGrpSpPr>
          <p:cNvPr id="11" name="object 4">
            <a:extLst>
              <a:ext uri="{FF2B5EF4-FFF2-40B4-BE49-F238E27FC236}">
                <a16:creationId xmlns:a16="http://schemas.microsoft.com/office/drawing/2014/main" id="{72BC43A3-68F1-469A-97ED-45AA956C053D}"/>
              </a:ext>
            </a:extLst>
          </p:cNvPr>
          <p:cNvGrpSpPr/>
          <p:nvPr/>
        </p:nvGrpSpPr>
        <p:grpSpPr>
          <a:xfrm>
            <a:off x="903929" y="852824"/>
            <a:ext cx="9952897" cy="4935627"/>
            <a:chOff x="-76200" y="-76200"/>
            <a:chExt cx="12344400" cy="7010400"/>
          </a:xfrm>
        </p:grpSpPr>
        <p:pic>
          <p:nvPicPr>
            <p:cNvPr id="12" name="object 5">
              <a:extLst>
                <a:ext uri="{FF2B5EF4-FFF2-40B4-BE49-F238E27FC236}">
                  <a16:creationId xmlns:a16="http://schemas.microsoft.com/office/drawing/2014/main" id="{34037A1E-33AB-4149-BA53-4565AB7B5E9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8646" y="959092"/>
              <a:ext cx="2701028" cy="2701028"/>
            </a:xfrm>
            <a:prstGeom prst="rect">
              <a:avLst/>
            </a:prstGeom>
          </p:spPr>
        </p:pic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A1D4C80E-DA72-4756-8A6F-C3B975FACCC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ln w="152400">
              <a:solidFill>
                <a:srgbClr val="97B0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7">
              <a:extLst>
                <a:ext uri="{FF2B5EF4-FFF2-40B4-BE49-F238E27FC236}">
                  <a16:creationId xmlns:a16="http://schemas.microsoft.com/office/drawing/2014/main" id="{945035C6-4633-4D7A-B19A-383A9A6854F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8" cy="6857999"/>
            </a:xfrm>
            <a:prstGeom prst="rect">
              <a:avLst/>
            </a:prstGeom>
          </p:spPr>
        </p:pic>
        <p:sp>
          <p:nvSpPr>
            <p:cNvPr id="15" name="object 8">
              <a:extLst>
                <a:ext uri="{FF2B5EF4-FFF2-40B4-BE49-F238E27FC236}">
                  <a16:creationId xmlns:a16="http://schemas.microsoft.com/office/drawing/2014/main" id="{EAEEF56C-9B1D-49E0-8AFC-AA93E4E6C44D}"/>
                </a:ext>
              </a:extLst>
            </p:cNvPr>
            <p:cNvSpPr/>
            <p:nvPr/>
          </p:nvSpPr>
          <p:spPr>
            <a:xfrm>
              <a:off x="8616100" y="230957"/>
              <a:ext cx="3337560" cy="1692275"/>
            </a:xfrm>
            <a:custGeom>
              <a:avLst/>
              <a:gdLst/>
              <a:ahLst/>
              <a:cxnLst/>
              <a:rect l="l" t="t" r="r" b="b"/>
              <a:pathLst>
                <a:path w="3337559" h="1692275">
                  <a:moveTo>
                    <a:pt x="3055063" y="0"/>
                  </a:moveTo>
                  <a:lnTo>
                    <a:pt x="282025" y="0"/>
                  </a:lnTo>
                  <a:lnTo>
                    <a:pt x="236279" y="3691"/>
                  </a:lnTo>
                  <a:lnTo>
                    <a:pt x="192883" y="14377"/>
                  </a:lnTo>
                  <a:lnTo>
                    <a:pt x="152418" y="31479"/>
                  </a:lnTo>
                  <a:lnTo>
                    <a:pt x="115464" y="54414"/>
                  </a:lnTo>
                  <a:lnTo>
                    <a:pt x="82603" y="82603"/>
                  </a:lnTo>
                  <a:lnTo>
                    <a:pt x="54414" y="115464"/>
                  </a:lnTo>
                  <a:lnTo>
                    <a:pt x="31479" y="152418"/>
                  </a:lnTo>
                  <a:lnTo>
                    <a:pt x="14377" y="192883"/>
                  </a:lnTo>
                  <a:lnTo>
                    <a:pt x="3691" y="236279"/>
                  </a:lnTo>
                  <a:lnTo>
                    <a:pt x="0" y="282025"/>
                  </a:lnTo>
                  <a:lnTo>
                    <a:pt x="0" y="1410086"/>
                  </a:lnTo>
                  <a:lnTo>
                    <a:pt x="3691" y="1455831"/>
                  </a:lnTo>
                  <a:lnTo>
                    <a:pt x="14377" y="1499227"/>
                  </a:lnTo>
                  <a:lnTo>
                    <a:pt x="31479" y="1539692"/>
                  </a:lnTo>
                  <a:lnTo>
                    <a:pt x="54414" y="1576646"/>
                  </a:lnTo>
                  <a:lnTo>
                    <a:pt x="82603" y="1609507"/>
                  </a:lnTo>
                  <a:lnTo>
                    <a:pt x="115464" y="1637696"/>
                  </a:lnTo>
                  <a:lnTo>
                    <a:pt x="152418" y="1660631"/>
                  </a:lnTo>
                  <a:lnTo>
                    <a:pt x="192883" y="1677733"/>
                  </a:lnTo>
                  <a:lnTo>
                    <a:pt x="236279" y="1688419"/>
                  </a:lnTo>
                  <a:lnTo>
                    <a:pt x="282025" y="1692111"/>
                  </a:lnTo>
                  <a:lnTo>
                    <a:pt x="3055063" y="1692111"/>
                  </a:lnTo>
                  <a:lnTo>
                    <a:pt x="3100809" y="1688419"/>
                  </a:lnTo>
                  <a:lnTo>
                    <a:pt x="3144205" y="1677733"/>
                  </a:lnTo>
                  <a:lnTo>
                    <a:pt x="3184670" y="1660631"/>
                  </a:lnTo>
                  <a:lnTo>
                    <a:pt x="3221623" y="1637696"/>
                  </a:lnTo>
                  <a:lnTo>
                    <a:pt x="3254485" y="1609507"/>
                  </a:lnTo>
                  <a:lnTo>
                    <a:pt x="3282674" y="1576646"/>
                  </a:lnTo>
                  <a:lnTo>
                    <a:pt x="3305609" y="1539692"/>
                  </a:lnTo>
                  <a:lnTo>
                    <a:pt x="3322710" y="1499227"/>
                  </a:lnTo>
                  <a:lnTo>
                    <a:pt x="3333397" y="1455831"/>
                  </a:lnTo>
                  <a:lnTo>
                    <a:pt x="3337088" y="1410086"/>
                  </a:lnTo>
                  <a:lnTo>
                    <a:pt x="3337088" y="282025"/>
                  </a:lnTo>
                  <a:lnTo>
                    <a:pt x="3333397" y="236279"/>
                  </a:lnTo>
                  <a:lnTo>
                    <a:pt x="3322710" y="192883"/>
                  </a:lnTo>
                  <a:lnTo>
                    <a:pt x="3305609" y="152418"/>
                  </a:lnTo>
                  <a:lnTo>
                    <a:pt x="3282674" y="115464"/>
                  </a:lnTo>
                  <a:lnTo>
                    <a:pt x="3254485" y="82603"/>
                  </a:lnTo>
                  <a:lnTo>
                    <a:pt x="3221623" y="54414"/>
                  </a:lnTo>
                  <a:lnTo>
                    <a:pt x="3184670" y="31479"/>
                  </a:lnTo>
                  <a:lnTo>
                    <a:pt x="3144205" y="14377"/>
                  </a:lnTo>
                  <a:lnTo>
                    <a:pt x="3100809" y="3691"/>
                  </a:lnTo>
                  <a:lnTo>
                    <a:pt x="3055063" y="0"/>
                  </a:lnTo>
                  <a:close/>
                </a:path>
              </a:pathLst>
            </a:custGeom>
            <a:solidFill>
              <a:srgbClr val="D5DF93">
                <a:alpha val="948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9">
              <a:extLst>
                <a:ext uri="{FF2B5EF4-FFF2-40B4-BE49-F238E27FC236}">
                  <a16:creationId xmlns:a16="http://schemas.microsoft.com/office/drawing/2014/main" id="{C7B45DCF-1426-4103-ABC1-A13A26B9AC78}"/>
                </a:ext>
              </a:extLst>
            </p:cNvPr>
            <p:cNvSpPr/>
            <p:nvPr/>
          </p:nvSpPr>
          <p:spPr>
            <a:xfrm>
              <a:off x="8616100" y="2052187"/>
              <a:ext cx="2393315" cy="1697355"/>
            </a:xfrm>
            <a:custGeom>
              <a:avLst/>
              <a:gdLst/>
              <a:ahLst/>
              <a:cxnLst/>
              <a:rect l="l" t="t" r="r" b="b"/>
              <a:pathLst>
                <a:path w="2393315" h="1697354">
                  <a:moveTo>
                    <a:pt x="2110460" y="0"/>
                  </a:moveTo>
                  <a:lnTo>
                    <a:pt x="282813" y="0"/>
                  </a:lnTo>
                  <a:lnTo>
                    <a:pt x="236939" y="3701"/>
                  </a:lnTo>
                  <a:lnTo>
                    <a:pt x="193422" y="14418"/>
                  </a:lnTo>
                  <a:lnTo>
                    <a:pt x="152844" y="31567"/>
                  </a:lnTo>
                  <a:lnTo>
                    <a:pt x="115787" y="54566"/>
                  </a:lnTo>
                  <a:lnTo>
                    <a:pt x="82834" y="82834"/>
                  </a:lnTo>
                  <a:lnTo>
                    <a:pt x="54566" y="115788"/>
                  </a:lnTo>
                  <a:lnTo>
                    <a:pt x="31567" y="152845"/>
                  </a:lnTo>
                  <a:lnTo>
                    <a:pt x="14418" y="193423"/>
                  </a:lnTo>
                  <a:lnTo>
                    <a:pt x="3701" y="236940"/>
                  </a:lnTo>
                  <a:lnTo>
                    <a:pt x="0" y="282815"/>
                  </a:lnTo>
                  <a:lnTo>
                    <a:pt x="0" y="1414038"/>
                  </a:lnTo>
                  <a:lnTo>
                    <a:pt x="3701" y="1459912"/>
                  </a:lnTo>
                  <a:lnTo>
                    <a:pt x="14418" y="1503429"/>
                  </a:lnTo>
                  <a:lnTo>
                    <a:pt x="31567" y="1544007"/>
                  </a:lnTo>
                  <a:lnTo>
                    <a:pt x="54566" y="1581064"/>
                  </a:lnTo>
                  <a:lnTo>
                    <a:pt x="82834" y="1614017"/>
                  </a:lnTo>
                  <a:lnTo>
                    <a:pt x="115787" y="1642285"/>
                  </a:lnTo>
                  <a:lnTo>
                    <a:pt x="152844" y="1665284"/>
                  </a:lnTo>
                  <a:lnTo>
                    <a:pt x="193422" y="1682434"/>
                  </a:lnTo>
                  <a:lnTo>
                    <a:pt x="236939" y="1693150"/>
                  </a:lnTo>
                  <a:lnTo>
                    <a:pt x="282813" y="1696852"/>
                  </a:lnTo>
                  <a:lnTo>
                    <a:pt x="2110460" y="1696852"/>
                  </a:lnTo>
                  <a:lnTo>
                    <a:pt x="2156334" y="1693150"/>
                  </a:lnTo>
                  <a:lnTo>
                    <a:pt x="2199852" y="1682434"/>
                  </a:lnTo>
                  <a:lnTo>
                    <a:pt x="2240430" y="1665284"/>
                  </a:lnTo>
                  <a:lnTo>
                    <a:pt x="2277487" y="1642285"/>
                  </a:lnTo>
                  <a:lnTo>
                    <a:pt x="2310441" y="1614017"/>
                  </a:lnTo>
                  <a:lnTo>
                    <a:pt x="2338708" y="1581064"/>
                  </a:lnTo>
                  <a:lnTo>
                    <a:pt x="2361708" y="1544007"/>
                  </a:lnTo>
                  <a:lnTo>
                    <a:pt x="2378857" y="1503429"/>
                  </a:lnTo>
                  <a:lnTo>
                    <a:pt x="2389574" y="1459912"/>
                  </a:lnTo>
                  <a:lnTo>
                    <a:pt x="2393275" y="1414038"/>
                  </a:lnTo>
                  <a:lnTo>
                    <a:pt x="2393275" y="282815"/>
                  </a:lnTo>
                  <a:lnTo>
                    <a:pt x="2389574" y="236940"/>
                  </a:lnTo>
                  <a:lnTo>
                    <a:pt x="2378857" y="193423"/>
                  </a:lnTo>
                  <a:lnTo>
                    <a:pt x="2361708" y="152845"/>
                  </a:lnTo>
                  <a:lnTo>
                    <a:pt x="2338708" y="115788"/>
                  </a:lnTo>
                  <a:lnTo>
                    <a:pt x="2310441" y="82834"/>
                  </a:lnTo>
                  <a:lnTo>
                    <a:pt x="2277487" y="54566"/>
                  </a:lnTo>
                  <a:lnTo>
                    <a:pt x="2240430" y="31567"/>
                  </a:lnTo>
                  <a:lnTo>
                    <a:pt x="2199852" y="14418"/>
                  </a:lnTo>
                  <a:lnTo>
                    <a:pt x="2156334" y="3701"/>
                  </a:lnTo>
                  <a:lnTo>
                    <a:pt x="2110460" y="0"/>
                  </a:lnTo>
                  <a:close/>
                </a:path>
              </a:pathLst>
            </a:custGeom>
            <a:solidFill>
              <a:srgbClr val="F6D19E">
                <a:alpha val="948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0">
              <a:extLst>
                <a:ext uri="{FF2B5EF4-FFF2-40B4-BE49-F238E27FC236}">
                  <a16:creationId xmlns:a16="http://schemas.microsoft.com/office/drawing/2014/main" id="{2481B450-214C-4CB6-AD97-F960647C0E0C}"/>
                </a:ext>
              </a:extLst>
            </p:cNvPr>
            <p:cNvSpPr/>
            <p:nvPr/>
          </p:nvSpPr>
          <p:spPr>
            <a:xfrm>
              <a:off x="223102" y="2822036"/>
              <a:ext cx="2828290" cy="2296795"/>
            </a:xfrm>
            <a:custGeom>
              <a:avLst/>
              <a:gdLst/>
              <a:ahLst/>
              <a:cxnLst/>
              <a:rect l="l" t="t" r="r" b="b"/>
              <a:pathLst>
                <a:path w="2828290" h="2296795">
                  <a:moveTo>
                    <a:pt x="2445246" y="0"/>
                  </a:moveTo>
                  <a:lnTo>
                    <a:pt x="382793" y="0"/>
                  </a:lnTo>
                  <a:lnTo>
                    <a:pt x="334776" y="2982"/>
                  </a:lnTo>
                  <a:lnTo>
                    <a:pt x="288539" y="11690"/>
                  </a:lnTo>
                  <a:lnTo>
                    <a:pt x="244441" y="25766"/>
                  </a:lnTo>
                  <a:lnTo>
                    <a:pt x="202840" y="44850"/>
                  </a:lnTo>
                  <a:lnTo>
                    <a:pt x="164095" y="68583"/>
                  </a:lnTo>
                  <a:lnTo>
                    <a:pt x="128565" y="96608"/>
                  </a:lnTo>
                  <a:lnTo>
                    <a:pt x="96608" y="128565"/>
                  </a:lnTo>
                  <a:lnTo>
                    <a:pt x="68583" y="164095"/>
                  </a:lnTo>
                  <a:lnTo>
                    <a:pt x="44850" y="202840"/>
                  </a:lnTo>
                  <a:lnTo>
                    <a:pt x="25766" y="244441"/>
                  </a:lnTo>
                  <a:lnTo>
                    <a:pt x="11690" y="288540"/>
                  </a:lnTo>
                  <a:lnTo>
                    <a:pt x="2982" y="334777"/>
                  </a:lnTo>
                  <a:lnTo>
                    <a:pt x="0" y="382794"/>
                  </a:lnTo>
                  <a:lnTo>
                    <a:pt x="0" y="1913924"/>
                  </a:lnTo>
                  <a:lnTo>
                    <a:pt x="2982" y="1961941"/>
                  </a:lnTo>
                  <a:lnTo>
                    <a:pt x="11690" y="2008178"/>
                  </a:lnTo>
                  <a:lnTo>
                    <a:pt x="25766" y="2052276"/>
                  </a:lnTo>
                  <a:lnTo>
                    <a:pt x="44850" y="2093878"/>
                  </a:lnTo>
                  <a:lnTo>
                    <a:pt x="68583" y="2132623"/>
                  </a:lnTo>
                  <a:lnTo>
                    <a:pt x="96608" y="2168153"/>
                  </a:lnTo>
                  <a:lnTo>
                    <a:pt x="128565" y="2200110"/>
                  </a:lnTo>
                  <a:lnTo>
                    <a:pt x="164095" y="2228134"/>
                  </a:lnTo>
                  <a:lnTo>
                    <a:pt x="202840" y="2251868"/>
                  </a:lnTo>
                  <a:lnTo>
                    <a:pt x="244441" y="2270952"/>
                  </a:lnTo>
                  <a:lnTo>
                    <a:pt x="288539" y="2285027"/>
                  </a:lnTo>
                  <a:lnTo>
                    <a:pt x="334776" y="2293736"/>
                  </a:lnTo>
                  <a:lnTo>
                    <a:pt x="382793" y="2296718"/>
                  </a:lnTo>
                  <a:lnTo>
                    <a:pt x="2445246" y="2296718"/>
                  </a:lnTo>
                  <a:lnTo>
                    <a:pt x="2493263" y="2293736"/>
                  </a:lnTo>
                  <a:lnTo>
                    <a:pt x="2539500" y="2285027"/>
                  </a:lnTo>
                  <a:lnTo>
                    <a:pt x="2583598" y="2270952"/>
                  </a:lnTo>
                  <a:lnTo>
                    <a:pt x="2625199" y="2251868"/>
                  </a:lnTo>
                  <a:lnTo>
                    <a:pt x="2663944" y="2228134"/>
                  </a:lnTo>
                  <a:lnTo>
                    <a:pt x="2699474" y="2200110"/>
                  </a:lnTo>
                  <a:lnTo>
                    <a:pt x="2731431" y="2168153"/>
                  </a:lnTo>
                  <a:lnTo>
                    <a:pt x="2759456" y="2132623"/>
                  </a:lnTo>
                  <a:lnTo>
                    <a:pt x="2783189" y="2093878"/>
                  </a:lnTo>
                  <a:lnTo>
                    <a:pt x="2802273" y="2052276"/>
                  </a:lnTo>
                  <a:lnTo>
                    <a:pt x="2816349" y="2008178"/>
                  </a:lnTo>
                  <a:lnTo>
                    <a:pt x="2825057" y="1961941"/>
                  </a:lnTo>
                  <a:lnTo>
                    <a:pt x="2828039" y="1913924"/>
                  </a:lnTo>
                  <a:lnTo>
                    <a:pt x="2828039" y="382794"/>
                  </a:lnTo>
                  <a:lnTo>
                    <a:pt x="2825057" y="334777"/>
                  </a:lnTo>
                  <a:lnTo>
                    <a:pt x="2816349" y="288540"/>
                  </a:lnTo>
                  <a:lnTo>
                    <a:pt x="2802273" y="244441"/>
                  </a:lnTo>
                  <a:lnTo>
                    <a:pt x="2783189" y="202840"/>
                  </a:lnTo>
                  <a:lnTo>
                    <a:pt x="2759456" y="164095"/>
                  </a:lnTo>
                  <a:lnTo>
                    <a:pt x="2731431" y="128565"/>
                  </a:lnTo>
                  <a:lnTo>
                    <a:pt x="2699474" y="96608"/>
                  </a:lnTo>
                  <a:lnTo>
                    <a:pt x="2663944" y="68583"/>
                  </a:lnTo>
                  <a:lnTo>
                    <a:pt x="2625199" y="44850"/>
                  </a:lnTo>
                  <a:lnTo>
                    <a:pt x="2583598" y="25766"/>
                  </a:lnTo>
                  <a:lnTo>
                    <a:pt x="2539500" y="11690"/>
                  </a:lnTo>
                  <a:lnTo>
                    <a:pt x="2493263" y="2982"/>
                  </a:lnTo>
                  <a:lnTo>
                    <a:pt x="2445246" y="0"/>
                  </a:lnTo>
                  <a:close/>
                </a:path>
              </a:pathLst>
            </a:custGeom>
            <a:solidFill>
              <a:srgbClr val="99DADB">
                <a:alpha val="948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1">
              <a:extLst>
                <a:ext uri="{FF2B5EF4-FFF2-40B4-BE49-F238E27FC236}">
                  <a16:creationId xmlns:a16="http://schemas.microsoft.com/office/drawing/2014/main" id="{21F04659-2914-4BA1-BA5D-F615D765C3AD}"/>
                </a:ext>
              </a:extLst>
            </p:cNvPr>
            <p:cNvSpPr/>
            <p:nvPr/>
          </p:nvSpPr>
          <p:spPr>
            <a:xfrm>
              <a:off x="3201973" y="3244128"/>
              <a:ext cx="2234565" cy="1875155"/>
            </a:xfrm>
            <a:custGeom>
              <a:avLst/>
              <a:gdLst/>
              <a:ahLst/>
              <a:cxnLst/>
              <a:rect l="l" t="t" r="r" b="b"/>
              <a:pathLst>
                <a:path w="2234565" h="1875154">
                  <a:moveTo>
                    <a:pt x="1921709" y="0"/>
                  </a:moveTo>
                  <a:lnTo>
                    <a:pt x="312444" y="0"/>
                  </a:lnTo>
                  <a:lnTo>
                    <a:pt x="266273" y="3387"/>
                  </a:lnTo>
                  <a:lnTo>
                    <a:pt x="222205" y="13228"/>
                  </a:lnTo>
                  <a:lnTo>
                    <a:pt x="180725" y="29039"/>
                  </a:lnTo>
                  <a:lnTo>
                    <a:pt x="142314" y="50336"/>
                  </a:lnTo>
                  <a:lnTo>
                    <a:pt x="107457" y="76637"/>
                  </a:lnTo>
                  <a:lnTo>
                    <a:pt x="76637" y="107458"/>
                  </a:lnTo>
                  <a:lnTo>
                    <a:pt x="50336" y="142315"/>
                  </a:lnTo>
                  <a:lnTo>
                    <a:pt x="29039" y="180726"/>
                  </a:lnTo>
                  <a:lnTo>
                    <a:pt x="13228" y="222207"/>
                  </a:lnTo>
                  <a:lnTo>
                    <a:pt x="3387" y="266274"/>
                  </a:lnTo>
                  <a:lnTo>
                    <a:pt x="0" y="312445"/>
                  </a:lnTo>
                  <a:lnTo>
                    <a:pt x="0" y="1562181"/>
                  </a:lnTo>
                  <a:lnTo>
                    <a:pt x="3387" y="1608352"/>
                  </a:lnTo>
                  <a:lnTo>
                    <a:pt x="13228" y="1652419"/>
                  </a:lnTo>
                  <a:lnTo>
                    <a:pt x="29039" y="1693900"/>
                  </a:lnTo>
                  <a:lnTo>
                    <a:pt x="50336" y="1732311"/>
                  </a:lnTo>
                  <a:lnTo>
                    <a:pt x="76637" y="1767168"/>
                  </a:lnTo>
                  <a:lnTo>
                    <a:pt x="107457" y="1797989"/>
                  </a:lnTo>
                  <a:lnTo>
                    <a:pt x="142314" y="1824289"/>
                  </a:lnTo>
                  <a:lnTo>
                    <a:pt x="180725" y="1845587"/>
                  </a:lnTo>
                  <a:lnTo>
                    <a:pt x="222205" y="1861398"/>
                  </a:lnTo>
                  <a:lnTo>
                    <a:pt x="266273" y="1871238"/>
                  </a:lnTo>
                  <a:lnTo>
                    <a:pt x="312444" y="1874626"/>
                  </a:lnTo>
                  <a:lnTo>
                    <a:pt x="1921709" y="1874626"/>
                  </a:lnTo>
                  <a:lnTo>
                    <a:pt x="1967879" y="1871238"/>
                  </a:lnTo>
                  <a:lnTo>
                    <a:pt x="2011947" y="1861398"/>
                  </a:lnTo>
                  <a:lnTo>
                    <a:pt x="2053427" y="1845587"/>
                  </a:lnTo>
                  <a:lnTo>
                    <a:pt x="2091838" y="1824289"/>
                  </a:lnTo>
                  <a:lnTo>
                    <a:pt x="2126695" y="1797989"/>
                  </a:lnTo>
                  <a:lnTo>
                    <a:pt x="2157516" y="1767168"/>
                  </a:lnTo>
                  <a:lnTo>
                    <a:pt x="2183816" y="1732311"/>
                  </a:lnTo>
                  <a:lnTo>
                    <a:pt x="2205114" y="1693900"/>
                  </a:lnTo>
                  <a:lnTo>
                    <a:pt x="2220924" y="1652419"/>
                  </a:lnTo>
                  <a:lnTo>
                    <a:pt x="2230765" y="1608352"/>
                  </a:lnTo>
                  <a:lnTo>
                    <a:pt x="2234153" y="1562181"/>
                  </a:lnTo>
                  <a:lnTo>
                    <a:pt x="2234153" y="312445"/>
                  </a:lnTo>
                  <a:lnTo>
                    <a:pt x="2230765" y="266274"/>
                  </a:lnTo>
                  <a:lnTo>
                    <a:pt x="2220924" y="222207"/>
                  </a:lnTo>
                  <a:lnTo>
                    <a:pt x="2205114" y="180726"/>
                  </a:lnTo>
                  <a:lnTo>
                    <a:pt x="2183816" y="142315"/>
                  </a:lnTo>
                  <a:lnTo>
                    <a:pt x="2157516" y="107458"/>
                  </a:lnTo>
                  <a:lnTo>
                    <a:pt x="2126695" y="76637"/>
                  </a:lnTo>
                  <a:lnTo>
                    <a:pt x="2091838" y="50336"/>
                  </a:lnTo>
                  <a:lnTo>
                    <a:pt x="2053427" y="29039"/>
                  </a:lnTo>
                  <a:lnTo>
                    <a:pt x="2011947" y="13228"/>
                  </a:lnTo>
                  <a:lnTo>
                    <a:pt x="1967879" y="3387"/>
                  </a:lnTo>
                  <a:lnTo>
                    <a:pt x="1921709" y="0"/>
                  </a:lnTo>
                  <a:close/>
                </a:path>
              </a:pathLst>
            </a:custGeom>
            <a:solidFill>
              <a:srgbClr val="EBE4D1">
                <a:alpha val="948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2">
            <a:extLst>
              <a:ext uri="{FF2B5EF4-FFF2-40B4-BE49-F238E27FC236}">
                <a16:creationId xmlns:a16="http://schemas.microsoft.com/office/drawing/2014/main" id="{3B6888FE-6379-4A47-BB37-D8A148FED244}"/>
              </a:ext>
            </a:extLst>
          </p:cNvPr>
          <p:cNvSpPr txBox="1">
            <a:spLocks/>
          </p:cNvSpPr>
          <p:nvPr/>
        </p:nvSpPr>
        <p:spPr>
          <a:xfrm>
            <a:off x="5609907" y="1090708"/>
            <a:ext cx="970915" cy="19749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spc="0">
                <a:solidFill>
                  <a:srgbClr val="0063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i-FI" sz="1200" spc="-10" dirty="0" err="1">
                <a:solidFill>
                  <a:schemeClr val="bg1"/>
                </a:solidFill>
                <a:latin typeface="Arial"/>
                <a:cs typeface="Arial"/>
              </a:rPr>
              <a:t>DigiRail</a:t>
            </a:r>
            <a:endParaRPr lang="fi-FI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object 13">
            <a:extLst>
              <a:ext uri="{FF2B5EF4-FFF2-40B4-BE49-F238E27FC236}">
                <a16:creationId xmlns:a16="http://schemas.microsoft.com/office/drawing/2014/main" id="{BBCAB6D0-B154-4236-A605-FEBF0285B972}"/>
              </a:ext>
            </a:extLst>
          </p:cNvPr>
          <p:cNvSpPr txBox="1"/>
          <p:nvPr/>
        </p:nvSpPr>
        <p:spPr>
          <a:xfrm>
            <a:off x="4740359" y="1295825"/>
            <a:ext cx="2403475" cy="168892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767080" marR="5080" indent="-755015">
              <a:lnSpc>
                <a:spcPts val="1300"/>
              </a:lnSpc>
              <a:spcBef>
                <a:spcPts val="160"/>
              </a:spcBef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Foundation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future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railway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traffic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formed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Arial"/>
                <a:cs typeface="Arial"/>
              </a:rPr>
              <a:t>now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1" name="object 14">
            <a:extLst>
              <a:ext uri="{FF2B5EF4-FFF2-40B4-BE49-F238E27FC236}">
                <a16:creationId xmlns:a16="http://schemas.microsoft.com/office/drawing/2014/main" id="{7D67CCAC-2E16-416B-9B94-3DBEB9BD29EA}"/>
              </a:ext>
            </a:extLst>
          </p:cNvPr>
          <p:cNvSpPr txBox="1"/>
          <p:nvPr/>
        </p:nvSpPr>
        <p:spPr>
          <a:xfrm>
            <a:off x="4510806" y="1502494"/>
            <a:ext cx="2862580" cy="687048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64920" marR="5080" indent="-1252855" algn="ctr">
              <a:lnSpc>
                <a:spcPts val="1300"/>
              </a:lnSpc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SOLUTION</a:t>
            </a: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STANDS</a:t>
            </a: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TEST </a:t>
            </a:r>
            <a:r>
              <a:rPr sz="800" b="1" spc="-2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800" b="1" spc="-20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endParaRPr sz="800" dirty="0">
              <a:latin typeface="Arial"/>
              <a:cs typeface="Arial"/>
            </a:endParaRPr>
          </a:p>
          <a:p>
            <a:pPr marL="118110" indent="-100330" algn="ctr">
              <a:lnSpc>
                <a:spcPct val="100000"/>
              </a:lnSpc>
              <a:buChar char="•"/>
              <a:tabLst>
                <a:tab pos="118110" algn="l"/>
              </a:tabLst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AI-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based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optimisation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traffic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endParaRPr lang="fi-FI" sz="800" dirty="0">
              <a:latin typeface="Arial"/>
              <a:cs typeface="Arial"/>
            </a:endParaRPr>
          </a:p>
          <a:p>
            <a:pPr marL="118110" indent="-100330" algn="ctr">
              <a:lnSpc>
                <a:spcPct val="100000"/>
              </a:lnSpc>
              <a:buChar char="•"/>
              <a:tabLst>
                <a:tab pos="118110" algn="l"/>
              </a:tabLst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real-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refining</a:t>
            </a:r>
            <a:r>
              <a:rPr sz="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lang="fi-FI" sz="800" spc="-20" dirty="0">
              <a:latin typeface="Arial"/>
              <a:cs typeface="Arial"/>
            </a:endParaRPr>
          </a:p>
          <a:p>
            <a:pPr marL="118110" indent="-100330" algn="ctr">
              <a:lnSpc>
                <a:spcPct val="100000"/>
              </a:lnSpc>
              <a:buChar char="•"/>
              <a:tabLst>
                <a:tab pos="118110" algn="l"/>
              </a:tabLst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continuously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updated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capacity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schedule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lang="fi-FI" sz="800" spc="-20" dirty="0">
              <a:latin typeface="Arial"/>
              <a:cs typeface="Arial"/>
            </a:endParaRPr>
          </a:p>
          <a:p>
            <a:pPr marL="118110" indent="-100330" algn="ctr">
              <a:lnSpc>
                <a:spcPct val="100000"/>
              </a:lnSpc>
              <a:buChar char="•"/>
              <a:tabLst>
                <a:tab pos="118110" algn="l"/>
              </a:tabLst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dynamic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 reactions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2" name="object 15">
            <a:extLst>
              <a:ext uri="{FF2B5EF4-FFF2-40B4-BE49-F238E27FC236}">
                <a16:creationId xmlns:a16="http://schemas.microsoft.com/office/drawing/2014/main" id="{3EFF588F-DA19-440E-AA16-F9DF716F258D}"/>
              </a:ext>
            </a:extLst>
          </p:cNvPr>
          <p:cNvSpPr txBox="1"/>
          <p:nvPr/>
        </p:nvSpPr>
        <p:spPr>
          <a:xfrm>
            <a:off x="8033004" y="1045905"/>
            <a:ext cx="2449467" cy="116378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/>
            <a:r>
              <a:rPr sz="1000" b="1" dirty="0">
                <a:solidFill>
                  <a:srgbClr val="575756"/>
                </a:solidFill>
                <a:latin typeface="Arial"/>
                <a:cs typeface="Arial"/>
              </a:rPr>
              <a:t>FOR</a:t>
            </a:r>
            <a:r>
              <a:rPr sz="1000" b="1" spc="-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575756"/>
                </a:solidFill>
                <a:latin typeface="Arial"/>
                <a:cs typeface="Arial"/>
              </a:rPr>
              <a:t>THE</a:t>
            </a:r>
            <a:r>
              <a:rPr sz="1000" b="1" spc="-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575756"/>
                </a:solidFill>
                <a:latin typeface="Arial"/>
                <a:cs typeface="Arial"/>
              </a:rPr>
              <a:t>ENVIRONMENT</a:t>
            </a:r>
            <a:endParaRPr sz="1000" dirty="0">
              <a:latin typeface="Arial"/>
              <a:cs typeface="Arial"/>
            </a:endParaRPr>
          </a:p>
          <a:p>
            <a:pPr marL="112395" indent="-99695">
              <a:buChar char="•"/>
              <a:tabLst>
                <a:tab pos="112395" algn="l"/>
              </a:tabLst>
            </a:pPr>
            <a:r>
              <a:rPr sz="1000" dirty="0">
                <a:solidFill>
                  <a:srgbClr val="575756"/>
                </a:solidFill>
                <a:latin typeface="Arial"/>
                <a:cs typeface="Arial"/>
              </a:rPr>
              <a:t>Reduced</a:t>
            </a:r>
            <a:r>
              <a:rPr sz="1000" spc="-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75756"/>
                </a:solidFill>
                <a:latin typeface="Arial"/>
                <a:cs typeface="Arial"/>
              </a:rPr>
              <a:t>CO2</a:t>
            </a:r>
            <a:r>
              <a:rPr sz="1000" spc="-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75756"/>
                </a:solidFill>
                <a:latin typeface="Arial"/>
                <a:cs typeface="Arial"/>
              </a:rPr>
              <a:t>emissions</a:t>
            </a:r>
            <a:endParaRPr sz="1000" dirty="0">
              <a:latin typeface="Arial"/>
              <a:cs typeface="Arial"/>
            </a:endParaRPr>
          </a:p>
          <a:p>
            <a:pPr marL="112395" marR="5080" indent="-99695">
              <a:buChar char="•"/>
              <a:tabLst>
                <a:tab pos="112395" algn="l"/>
              </a:tabLst>
            </a:pPr>
            <a:r>
              <a:rPr sz="1000" dirty="0">
                <a:solidFill>
                  <a:srgbClr val="575756"/>
                </a:solidFill>
                <a:latin typeface="Arial"/>
                <a:cs typeface="Arial"/>
              </a:rPr>
              <a:t>Shifting</a:t>
            </a:r>
            <a:r>
              <a:rPr sz="1000" spc="-1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75756"/>
                </a:solidFill>
                <a:latin typeface="Arial"/>
                <a:cs typeface="Arial"/>
              </a:rPr>
              <a:t>transport</a:t>
            </a:r>
            <a:r>
              <a:rPr sz="1000" spc="-2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75756"/>
                </a:solidFill>
                <a:latin typeface="Arial"/>
                <a:cs typeface="Arial"/>
              </a:rPr>
              <a:t>volumes</a:t>
            </a:r>
            <a:r>
              <a:rPr sz="1000" spc="-2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75756"/>
                </a:solidFill>
                <a:latin typeface="Arial"/>
                <a:cs typeface="Arial"/>
              </a:rPr>
              <a:t>to</a:t>
            </a:r>
            <a:r>
              <a:rPr sz="1000" spc="-1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75756"/>
                </a:solidFill>
                <a:latin typeface="Arial"/>
                <a:cs typeface="Arial"/>
              </a:rPr>
              <a:t>the</a:t>
            </a:r>
            <a:r>
              <a:rPr sz="1000" spc="-1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75756"/>
                </a:solidFill>
                <a:latin typeface="Arial"/>
                <a:cs typeface="Arial"/>
              </a:rPr>
              <a:t>rails</a:t>
            </a:r>
            <a:r>
              <a:rPr sz="1000" spc="-1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575756"/>
                </a:solidFill>
                <a:latin typeface="Arial"/>
                <a:cs typeface="Arial"/>
              </a:rPr>
              <a:t>from </a:t>
            </a:r>
            <a:r>
              <a:rPr sz="1000" dirty="0">
                <a:solidFill>
                  <a:srgbClr val="575756"/>
                </a:solidFill>
                <a:latin typeface="Arial"/>
                <a:cs typeface="Arial"/>
              </a:rPr>
              <a:t>other</a:t>
            </a:r>
            <a:r>
              <a:rPr sz="1000" spc="-1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75756"/>
                </a:solidFill>
                <a:latin typeface="Arial"/>
                <a:cs typeface="Arial"/>
              </a:rPr>
              <a:t>modes</a:t>
            </a:r>
            <a:r>
              <a:rPr sz="1000" spc="-2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75756"/>
                </a:solidFill>
                <a:latin typeface="Arial"/>
                <a:cs typeface="Arial"/>
              </a:rPr>
              <a:t>of</a:t>
            </a:r>
            <a:r>
              <a:rPr sz="1000" spc="-1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75756"/>
                </a:solidFill>
                <a:latin typeface="Arial"/>
                <a:cs typeface="Arial"/>
              </a:rPr>
              <a:t>transport</a:t>
            </a:r>
            <a:endParaRPr sz="1000" dirty="0">
              <a:latin typeface="Arial"/>
              <a:cs typeface="Arial"/>
            </a:endParaRPr>
          </a:p>
          <a:p>
            <a:pPr marL="112395" marR="224154" indent="-99695">
              <a:buChar char="•"/>
              <a:tabLst>
                <a:tab pos="112395" algn="l"/>
              </a:tabLst>
            </a:pPr>
            <a:r>
              <a:rPr sz="1000" dirty="0">
                <a:solidFill>
                  <a:srgbClr val="575756"/>
                </a:solidFill>
                <a:latin typeface="Arial"/>
                <a:cs typeface="Arial"/>
              </a:rPr>
              <a:t>Energy</a:t>
            </a:r>
            <a:r>
              <a:rPr sz="1000" spc="-2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75756"/>
                </a:solidFill>
                <a:latin typeface="Arial"/>
                <a:cs typeface="Arial"/>
              </a:rPr>
              <a:t>efficiency</a:t>
            </a:r>
            <a:r>
              <a:rPr sz="1000" spc="-2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75756"/>
                </a:solidFill>
                <a:latin typeface="Arial"/>
                <a:cs typeface="Arial"/>
              </a:rPr>
              <a:t>through</a:t>
            </a:r>
            <a:r>
              <a:rPr sz="1000" spc="-1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75756"/>
                </a:solidFill>
                <a:latin typeface="Arial"/>
                <a:cs typeface="Arial"/>
              </a:rPr>
              <a:t>capacity </a:t>
            </a:r>
            <a:r>
              <a:rPr sz="1000" dirty="0">
                <a:solidFill>
                  <a:srgbClr val="575756"/>
                </a:solidFill>
                <a:latin typeface="Arial"/>
                <a:cs typeface="Arial"/>
              </a:rPr>
              <a:t>optimisation</a:t>
            </a:r>
            <a:r>
              <a:rPr sz="1000" spc="-1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75756"/>
                </a:solidFill>
                <a:latin typeface="Arial"/>
                <a:cs typeface="Arial"/>
              </a:rPr>
              <a:t>and</a:t>
            </a:r>
            <a:r>
              <a:rPr sz="1000" spc="-1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75756"/>
                </a:solidFill>
                <a:latin typeface="Arial"/>
                <a:cs typeface="Arial"/>
              </a:rPr>
              <a:t>more</a:t>
            </a:r>
            <a:r>
              <a:rPr sz="1000" spc="-1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75756"/>
                </a:solidFill>
                <a:latin typeface="Arial"/>
                <a:cs typeface="Arial"/>
              </a:rPr>
              <a:t>economical</a:t>
            </a:r>
            <a:r>
              <a:rPr sz="1000" spc="-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575756"/>
                </a:solidFill>
                <a:latin typeface="Arial"/>
                <a:cs typeface="Arial"/>
              </a:rPr>
              <a:t>and </a:t>
            </a:r>
            <a:r>
              <a:rPr sz="1000" spc="-10" dirty="0">
                <a:solidFill>
                  <a:srgbClr val="575756"/>
                </a:solidFill>
                <a:latin typeface="Arial"/>
                <a:cs typeface="Arial"/>
              </a:rPr>
              <a:t>energy-</a:t>
            </a:r>
            <a:r>
              <a:rPr sz="1000" dirty="0">
                <a:solidFill>
                  <a:srgbClr val="575756"/>
                </a:solidFill>
                <a:latin typeface="Arial"/>
                <a:cs typeface="Arial"/>
              </a:rPr>
              <a:t>saving</a:t>
            </a:r>
            <a:r>
              <a:rPr sz="1000" spc="6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75756"/>
                </a:solidFill>
                <a:latin typeface="Arial"/>
                <a:cs typeface="Arial"/>
              </a:rPr>
              <a:t>driving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3" name="object 16">
            <a:extLst>
              <a:ext uri="{FF2B5EF4-FFF2-40B4-BE49-F238E27FC236}">
                <a16:creationId xmlns:a16="http://schemas.microsoft.com/office/drawing/2014/main" id="{2C8DDC2A-6007-471B-950C-7CB9A7185478}"/>
              </a:ext>
            </a:extLst>
          </p:cNvPr>
          <p:cNvSpPr txBox="1"/>
          <p:nvPr/>
        </p:nvSpPr>
        <p:spPr>
          <a:xfrm>
            <a:off x="8102425" y="2343163"/>
            <a:ext cx="1803400" cy="1166986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/>
            <a:r>
              <a:rPr sz="1000" b="1" dirty="0">
                <a:solidFill>
                  <a:srgbClr val="575756"/>
                </a:solidFill>
                <a:latin typeface="Arial"/>
                <a:cs typeface="Arial"/>
              </a:rPr>
              <a:t>FOR</a:t>
            </a:r>
            <a:r>
              <a:rPr sz="1000" b="1" spc="-10" dirty="0">
                <a:solidFill>
                  <a:srgbClr val="575756"/>
                </a:solidFill>
                <a:latin typeface="Arial"/>
                <a:cs typeface="Arial"/>
              </a:rPr>
              <a:t> BUSINESS</a:t>
            </a:r>
            <a:endParaRPr sz="1000" dirty="0">
              <a:latin typeface="Arial"/>
              <a:cs typeface="Arial"/>
            </a:endParaRPr>
          </a:p>
          <a:p>
            <a:pPr marL="112395" marR="302260" indent="-99695">
              <a:buChar char="•"/>
              <a:tabLst>
                <a:tab pos="112395" algn="l"/>
              </a:tabLst>
            </a:pPr>
            <a:r>
              <a:rPr sz="1000" dirty="0">
                <a:solidFill>
                  <a:srgbClr val="575756"/>
                </a:solidFill>
                <a:latin typeface="Arial"/>
                <a:cs typeface="Arial"/>
              </a:rPr>
              <a:t>More</a:t>
            </a:r>
            <a:r>
              <a:rPr sz="1000" spc="-1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75756"/>
                </a:solidFill>
                <a:latin typeface="Arial"/>
                <a:cs typeface="Arial"/>
              </a:rPr>
              <a:t>flexible</a:t>
            </a:r>
            <a:r>
              <a:rPr sz="1000" spc="-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75756"/>
                </a:solidFill>
                <a:latin typeface="Arial"/>
                <a:cs typeface="Arial"/>
              </a:rPr>
              <a:t>transport </a:t>
            </a:r>
            <a:r>
              <a:rPr sz="1000" dirty="0">
                <a:solidFill>
                  <a:srgbClr val="575756"/>
                </a:solidFill>
                <a:latin typeface="Arial"/>
                <a:cs typeface="Arial"/>
              </a:rPr>
              <a:t>services</a:t>
            </a:r>
            <a:r>
              <a:rPr sz="1000" spc="-1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75756"/>
                </a:solidFill>
                <a:latin typeface="Arial"/>
                <a:cs typeface="Arial"/>
              </a:rPr>
              <a:t>for</a:t>
            </a:r>
            <a:r>
              <a:rPr sz="1000" spc="-1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75756"/>
                </a:solidFill>
                <a:latin typeface="Arial"/>
                <a:cs typeface="Arial"/>
              </a:rPr>
              <a:t>industry</a:t>
            </a:r>
            <a:endParaRPr sz="1000" dirty="0">
              <a:latin typeface="Arial"/>
              <a:cs typeface="Arial"/>
            </a:endParaRPr>
          </a:p>
          <a:p>
            <a:pPr marL="112395" marR="5080" indent="-99695">
              <a:buChar char="•"/>
              <a:tabLst>
                <a:tab pos="112395" algn="l"/>
              </a:tabLst>
            </a:pPr>
            <a:r>
              <a:rPr sz="1000" dirty="0">
                <a:solidFill>
                  <a:srgbClr val="575756"/>
                </a:solidFill>
                <a:latin typeface="Arial"/>
                <a:cs typeface="Arial"/>
              </a:rPr>
              <a:t>A</a:t>
            </a:r>
            <a:r>
              <a:rPr sz="1000" spc="-2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75756"/>
                </a:solidFill>
                <a:latin typeface="Arial"/>
                <a:cs typeface="Arial"/>
              </a:rPr>
              <a:t>platform</a:t>
            </a:r>
            <a:r>
              <a:rPr sz="1000" spc="-2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75756"/>
                </a:solidFill>
                <a:latin typeface="Arial"/>
                <a:cs typeface="Arial"/>
              </a:rPr>
              <a:t>for</a:t>
            </a:r>
            <a:r>
              <a:rPr sz="1000" spc="-2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75756"/>
                </a:solidFill>
                <a:latin typeface="Arial"/>
                <a:cs typeface="Arial"/>
              </a:rPr>
              <a:t>the</a:t>
            </a:r>
            <a:r>
              <a:rPr sz="1000" spc="-1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75756"/>
                </a:solidFill>
                <a:latin typeface="Arial"/>
                <a:cs typeface="Arial"/>
              </a:rPr>
              <a:t>growth</a:t>
            </a:r>
            <a:r>
              <a:rPr sz="1000" spc="-2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575756"/>
                </a:solidFill>
                <a:latin typeface="Arial"/>
                <a:cs typeface="Arial"/>
              </a:rPr>
              <a:t>of </a:t>
            </a:r>
            <a:r>
              <a:rPr sz="1000" dirty="0">
                <a:solidFill>
                  <a:srgbClr val="575756"/>
                </a:solidFill>
                <a:latin typeface="Arial"/>
                <a:cs typeface="Arial"/>
              </a:rPr>
              <a:t>new</a:t>
            </a:r>
            <a:r>
              <a:rPr sz="1000" spc="-10" dirty="0">
                <a:solidFill>
                  <a:srgbClr val="575756"/>
                </a:solidFill>
                <a:latin typeface="Arial"/>
                <a:cs typeface="Arial"/>
              </a:rPr>
              <a:t> services</a:t>
            </a:r>
            <a:endParaRPr sz="1000" dirty="0">
              <a:latin typeface="Arial"/>
              <a:cs typeface="Arial"/>
            </a:endParaRPr>
          </a:p>
          <a:p>
            <a:pPr marL="112395" marR="384175" indent="-99695">
              <a:buChar char="•"/>
              <a:tabLst>
                <a:tab pos="112395" algn="l"/>
              </a:tabLst>
            </a:pPr>
            <a:r>
              <a:rPr sz="1000" dirty="0">
                <a:solidFill>
                  <a:srgbClr val="575756"/>
                </a:solidFill>
                <a:latin typeface="Arial"/>
                <a:cs typeface="Arial"/>
              </a:rPr>
              <a:t>Conditions</a:t>
            </a:r>
            <a:r>
              <a:rPr sz="1000" spc="-2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75756"/>
                </a:solidFill>
                <a:latin typeface="Arial"/>
                <a:cs typeface="Arial"/>
              </a:rPr>
              <a:t>for</a:t>
            </a:r>
            <a:r>
              <a:rPr sz="1000" spc="-1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575756"/>
                </a:solidFill>
                <a:latin typeface="Arial"/>
                <a:cs typeface="Arial"/>
              </a:rPr>
              <a:t>more </a:t>
            </a:r>
            <a:r>
              <a:rPr sz="1000" dirty="0">
                <a:solidFill>
                  <a:srgbClr val="575756"/>
                </a:solidFill>
                <a:latin typeface="Arial"/>
                <a:cs typeface="Arial"/>
              </a:rPr>
              <a:t>sustainable</a:t>
            </a:r>
            <a:r>
              <a:rPr sz="1000" spc="-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75756"/>
                </a:solidFill>
                <a:latin typeface="Arial"/>
                <a:cs typeface="Arial"/>
              </a:rPr>
              <a:t>business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4" name="object 17">
            <a:extLst>
              <a:ext uri="{FF2B5EF4-FFF2-40B4-BE49-F238E27FC236}">
                <a16:creationId xmlns:a16="http://schemas.microsoft.com/office/drawing/2014/main" id="{EF2415E3-4284-4075-84A2-1A65EBA9AE85}"/>
              </a:ext>
            </a:extLst>
          </p:cNvPr>
          <p:cNvSpPr txBox="1"/>
          <p:nvPr/>
        </p:nvSpPr>
        <p:spPr>
          <a:xfrm>
            <a:off x="1256620" y="2996628"/>
            <a:ext cx="2289175" cy="1405513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495300"/>
            <a:r>
              <a:rPr sz="1000" b="1" dirty="0">
                <a:solidFill>
                  <a:srgbClr val="575756"/>
                </a:solidFill>
                <a:latin typeface="Arial"/>
                <a:cs typeface="Arial"/>
              </a:rPr>
              <a:t>FOR</a:t>
            </a:r>
            <a:r>
              <a:rPr sz="1000" b="1" spc="-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575756"/>
                </a:solidFill>
                <a:latin typeface="Arial"/>
                <a:cs typeface="Arial"/>
              </a:rPr>
              <a:t>FINLAND’S</a:t>
            </a:r>
            <a:r>
              <a:rPr sz="1000" b="1" spc="-10" dirty="0">
                <a:solidFill>
                  <a:srgbClr val="575756"/>
                </a:solidFill>
                <a:latin typeface="Arial"/>
                <a:cs typeface="Arial"/>
              </a:rPr>
              <a:t> RAILWAY NETWORK</a:t>
            </a:r>
            <a:endParaRPr sz="1000" dirty="0">
              <a:latin typeface="Arial"/>
              <a:cs typeface="Arial"/>
            </a:endParaRPr>
          </a:p>
          <a:p>
            <a:pPr marL="112395" indent="-99695">
              <a:buChar char="•"/>
              <a:tabLst>
                <a:tab pos="112395" algn="l"/>
              </a:tabLst>
            </a:pPr>
            <a:r>
              <a:rPr sz="1000" dirty="0">
                <a:solidFill>
                  <a:srgbClr val="575756"/>
                </a:solidFill>
                <a:latin typeface="Arial"/>
                <a:cs typeface="Arial"/>
              </a:rPr>
              <a:t>Maximum</a:t>
            </a:r>
            <a:r>
              <a:rPr sz="1000" spc="-1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75756"/>
                </a:solidFill>
                <a:latin typeface="Arial"/>
                <a:cs typeface="Arial"/>
              </a:rPr>
              <a:t>utilisation</a:t>
            </a:r>
            <a:r>
              <a:rPr sz="1000" spc="-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75756"/>
                </a:solidFill>
                <a:latin typeface="Arial"/>
                <a:cs typeface="Arial"/>
              </a:rPr>
              <a:t>of</a:t>
            </a:r>
            <a:r>
              <a:rPr sz="1000" spc="-1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75756"/>
                </a:solidFill>
                <a:latin typeface="Arial"/>
                <a:cs typeface="Arial"/>
              </a:rPr>
              <a:t>investments</a:t>
            </a:r>
            <a:endParaRPr sz="1000" dirty="0">
              <a:latin typeface="Arial"/>
              <a:cs typeface="Arial"/>
            </a:endParaRPr>
          </a:p>
          <a:p>
            <a:pPr marL="112395" marR="228600" indent="-99695">
              <a:buChar char="•"/>
              <a:tabLst>
                <a:tab pos="112395" algn="l"/>
              </a:tabLst>
            </a:pPr>
            <a:r>
              <a:rPr sz="1000" dirty="0">
                <a:solidFill>
                  <a:srgbClr val="575756"/>
                </a:solidFill>
                <a:latin typeface="Arial"/>
                <a:cs typeface="Arial"/>
              </a:rPr>
              <a:t>Proactive</a:t>
            </a:r>
            <a:r>
              <a:rPr sz="1000" spc="-2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75756"/>
                </a:solidFill>
                <a:latin typeface="Arial"/>
                <a:cs typeface="Arial"/>
              </a:rPr>
              <a:t>maintenance,</a:t>
            </a:r>
            <a:r>
              <a:rPr sz="1000" spc="-1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75756"/>
                </a:solidFill>
                <a:latin typeface="Arial"/>
                <a:cs typeface="Arial"/>
              </a:rPr>
              <a:t>also</a:t>
            </a:r>
            <a:r>
              <a:rPr sz="1000" spc="-1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575756"/>
                </a:solidFill>
                <a:latin typeface="Arial"/>
                <a:cs typeface="Arial"/>
              </a:rPr>
              <a:t>by </a:t>
            </a:r>
            <a:r>
              <a:rPr sz="1000" dirty="0">
                <a:solidFill>
                  <a:srgbClr val="575756"/>
                </a:solidFill>
                <a:latin typeface="Arial"/>
                <a:cs typeface="Arial"/>
              </a:rPr>
              <a:t>digital </a:t>
            </a:r>
            <a:r>
              <a:rPr sz="1000" spc="-10" dirty="0">
                <a:solidFill>
                  <a:srgbClr val="575756"/>
                </a:solidFill>
                <a:latin typeface="Arial"/>
                <a:cs typeface="Arial"/>
              </a:rPr>
              <a:t>methods</a:t>
            </a:r>
            <a:endParaRPr sz="1000" dirty="0">
              <a:latin typeface="Arial"/>
              <a:cs typeface="Arial"/>
            </a:endParaRPr>
          </a:p>
          <a:p>
            <a:pPr marL="112395" marR="43180" indent="-99695">
              <a:buChar char="•"/>
              <a:tabLst>
                <a:tab pos="112395" algn="l"/>
              </a:tabLst>
            </a:pPr>
            <a:r>
              <a:rPr sz="1000" dirty="0">
                <a:solidFill>
                  <a:srgbClr val="575756"/>
                </a:solidFill>
                <a:latin typeface="Arial"/>
                <a:cs typeface="Arial"/>
              </a:rPr>
              <a:t>Safety</a:t>
            </a:r>
            <a:r>
              <a:rPr sz="1000" spc="-1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75756"/>
                </a:solidFill>
                <a:latin typeface="Arial"/>
                <a:cs typeface="Arial"/>
              </a:rPr>
              <a:t>in</a:t>
            </a:r>
            <a:r>
              <a:rPr sz="1000" spc="-1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75756"/>
                </a:solidFill>
                <a:latin typeface="Arial"/>
                <a:cs typeface="Arial"/>
              </a:rPr>
              <a:t>e.g.</a:t>
            </a:r>
            <a:r>
              <a:rPr sz="1000" spc="-2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75756"/>
                </a:solidFill>
                <a:latin typeface="Arial"/>
                <a:cs typeface="Arial"/>
              </a:rPr>
              <a:t>railway</a:t>
            </a:r>
            <a:r>
              <a:rPr sz="1000" spc="-10" dirty="0">
                <a:solidFill>
                  <a:srgbClr val="575756"/>
                </a:solidFill>
                <a:latin typeface="Arial"/>
                <a:cs typeface="Arial"/>
              </a:rPr>
              <a:t> maintenance </a:t>
            </a:r>
            <a:r>
              <a:rPr sz="1000" dirty="0">
                <a:solidFill>
                  <a:srgbClr val="575756"/>
                </a:solidFill>
                <a:latin typeface="Arial"/>
                <a:cs typeface="Arial"/>
              </a:rPr>
              <a:t>and</a:t>
            </a:r>
            <a:r>
              <a:rPr sz="1000" spc="-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75756"/>
                </a:solidFill>
                <a:latin typeface="Arial"/>
                <a:cs typeface="Arial"/>
              </a:rPr>
              <a:t>level</a:t>
            </a:r>
            <a:r>
              <a:rPr sz="1000" spc="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75756"/>
                </a:solidFill>
                <a:latin typeface="Arial"/>
                <a:cs typeface="Arial"/>
              </a:rPr>
              <a:t>crossings</a:t>
            </a:r>
            <a:endParaRPr sz="1000" dirty="0">
              <a:latin typeface="Arial"/>
              <a:cs typeface="Arial"/>
            </a:endParaRPr>
          </a:p>
          <a:p>
            <a:pPr marL="112395" marR="82550" indent="-99695">
              <a:buChar char="•"/>
              <a:tabLst>
                <a:tab pos="112395" algn="l"/>
              </a:tabLst>
            </a:pPr>
            <a:r>
              <a:rPr sz="1000" dirty="0">
                <a:solidFill>
                  <a:srgbClr val="575756"/>
                </a:solidFill>
                <a:latin typeface="Arial"/>
                <a:cs typeface="Arial"/>
              </a:rPr>
              <a:t>Simplifying</a:t>
            </a:r>
            <a:r>
              <a:rPr sz="1000" spc="-2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75756"/>
                </a:solidFill>
                <a:latin typeface="Arial"/>
                <a:cs typeface="Arial"/>
              </a:rPr>
              <a:t>the</a:t>
            </a:r>
            <a:r>
              <a:rPr sz="1000" spc="-2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75756"/>
                </a:solidFill>
                <a:latin typeface="Arial"/>
                <a:cs typeface="Arial"/>
              </a:rPr>
              <a:t>infrastructure,</a:t>
            </a:r>
            <a:r>
              <a:rPr sz="1000" spc="-2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575756"/>
                </a:solidFill>
                <a:latin typeface="Arial"/>
                <a:cs typeface="Arial"/>
              </a:rPr>
              <a:t>less </a:t>
            </a:r>
            <a:r>
              <a:rPr sz="1000" dirty="0">
                <a:solidFill>
                  <a:srgbClr val="575756"/>
                </a:solidFill>
                <a:latin typeface="Arial"/>
                <a:cs typeface="Arial"/>
              </a:rPr>
              <a:t>trackside</a:t>
            </a:r>
            <a:r>
              <a:rPr sz="1000" spc="-1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75756"/>
                </a:solidFill>
                <a:latin typeface="Arial"/>
                <a:cs typeface="Arial"/>
              </a:rPr>
              <a:t>equipment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5" name="object 18">
            <a:extLst>
              <a:ext uri="{FF2B5EF4-FFF2-40B4-BE49-F238E27FC236}">
                <a16:creationId xmlns:a16="http://schemas.microsoft.com/office/drawing/2014/main" id="{3D2C00E9-A6FA-4CE8-A920-83E0303078A5}"/>
              </a:ext>
            </a:extLst>
          </p:cNvPr>
          <p:cNvSpPr txBox="1"/>
          <p:nvPr/>
        </p:nvSpPr>
        <p:spPr>
          <a:xfrm>
            <a:off x="3644497" y="3291238"/>
            <a:ext cx="1809750" cy="1009892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/>
            <a:r>
              <a:rPr sz="1000" b="1" dirty="0">
                <a:solidFill>
                  <a:srgbClr val="575756"/>
                </a:solidFill>
                <a:latin typeface="Arial"/>
                <a:cs typeface="Arial"/>
              </a:rPr>
              <a:t>FOR</a:t>
            </a:r>
            <a:r>
              <a:rPr sz="1000" b="1" spc="-10" dirty="0">
                <a:solidFill>
                  <a:srgbClr val="575756"/>
                </a:solidFill>
                <a:latin typeface="Arial"/>
                <a:cs typeface="Arial"/>
              </a:rPr>
              <a:t> PASSENGERS</a:t>
            </a:r>
            <a:endParaRPr sz="1000" dirty="0">
              <a:latin typeface="Arial"/>
              <a:cs typeface="Arial"/>
            </a:endParaRPr>
          </a:p>
          <a:p>
            <a:pPr marL="112395" indent="-99695">
              <a:buChar char="•"/>
              <a:tabLst>
                <a:tab pos="112395" algn="l"/>
              </a:tabLst>
            </a:pPr>
            <a:r>
              <a:rPr sz="1000" dirty="0">
                <a:solidFill>
                  <a:srgbClr val="575756"/>
                </a:solidFill>
                <a:latin typeface="Arial"/>
                <a:cs typeface="Arial"/>
              </a:rPr>
              <a:t>Punctual</a:t>
            </a:r>
            <a:r>
              <a:rPr sz="1000" spc="-1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75756"/>
                </a:solidFill>
                <a:latin typeface="Arial"/>
                <a:cs typeface="Arial"/>
              </a:rPr>
              <a:t>and</a:t>
            </a:r>
            <a:r>
              <a:rPr sz="1000" spc="-1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75756"/>
                </a:solidFill>
                <a:latin typeface="Arial"/>
                <a:cs typeface="Arial"/>
              </a:rPr>
              <a:t>safe</a:t>
            </a:r>
            <a:r>
              <a:rPr sz="1000" spc="-10" dirty="0">
                <a:solidFill>
                  <a:srgbClr val="575756"/>
                </a:solidFill>
                <a:latin typeface="Arial"/>
                <a:cs typeface="Arial"/>
              </a:rPr>
              <a:t> journeys</a:t>
            </a:r>
            <a:endParaRPr sz="1000" dirty="0">
              <a:latin typeface="Arial"/>
              <a:cs typeface="Arial"/>
            </a:endParaRPr>
          </a:p>
          <a:p>
            <a:pPr marL="112395" marR="316230" indent="-99695">
              <a:buChar char="•"/>
              <a:tabLst>
                <a:tab pos="112395" algn="l"/>
              </a:tabLst>
            </a:pPr>
            <a:r>
              <a:rPr sz="1000" dirty="0">
                <a:solidFill>
                  <a:srgbClr val="575756"/>
                </a:solidFill>
                <a:latin typeface="Arial"/>
                <a:cs typeface="Arial"/>
              </a:rPr>
              <a:t>More</a:t>
            </a:r>
            <a:r>
              <a:rPr sz="1000" spc="-1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75756"/>
                </a:solidFill>
                <a:latin typeface="Arial"/>
                <a:cs typeface="Arial"/>
              </a:rPr>
              <a:t>connections</a:t>
            </a:r>
            <a:r>
              <a:rPr sz="1000" spc="-1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575756"/>
                </a:solidFill>
                <a:latin typeface="Arial"/>
                <a:cs typeface="Arial"/>
              </a:rPr>
              <a:t>and </a:t>
            </a:r>
            <a:r>
              <a:rPr sz="1000" dirty="0">
                <a:solidFill>
                  <a:srgbClr val="575756"/>
                </a:solidFill>
                <a:latin typeface="Arial"/>
                <a:cs typeface="Arial"/>
              </a:rPr>
              <a:t>smooth</a:t>
            </a:r>
            <a:r>
              <a:rPr sz="1000" spc="-2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75756"/>
                </a:solidFill>
                <a:latin typeface="Arial"/>
                <a:cs typeface="Arial"/>
              </a:rPr>
              <a:t>travel</a:t>
            </a:r>
            <a:r>
              <a:rPr sz="1000" spc="-1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75756"/>
                </a:solidFill>
                <a:latin typeface="Arial"/>
                <a:cs typeface="Arial"/>
              </a:rPr>
              <a:t>chains</a:t>
            </a:r>
            <a:endParaRPr sz="1000" dirty="0">
              <a:latin typeface="Arial"/>
              <a:cs typeface="Arial"/>
            </a:endParaRPr>
          </a:p>
          <a:p>
            <a:pPr marL="112395" marR="188595" indent="-99695">
              <a:buChar char="•"/>
              <a:tabLst>
                <a:tab pos="112395" algn="l"/>
              </a:tabLst>
            </a:pPr>
            <a:r>
              <a:rPr sz="1000" dirty="0">
                <a:solidFill>
                  <a:srgbClr val="575756"/>
                </a:solidFill>
                <a:latin typeface="Arial"/>
                <a:cs typeface="Arial"/>
              </a:rPr>
              <a:t>Personalised </a:t>
            </a:r>
            <a:r>
              <a:rPr sz="1000" spc="-10" dirty="0">
                <a:solidFill>
                  <a:srgbClr val="575756"/>
                </a:solidFill>
                <a:latin typeface="Arial"/>
                <a:cs typeface="Arial"/>
              </a:rPr>
              <a:t>passenger information</a:t>
            </a:r>
            <a:endParaRPr sz="1000" dirty="0">
              <a:latin typeface="Arial"/>
              <a:cs typeface="Arial"/>
            </a:endParaRPr>
          </a:p>
        </p:txBody>
      </p:sp>
      <p:pic>
        <p:nvPicPr>
          <p:cNvPr id="2" name="Kuva 2">
            <a:extLst>
              <a:ext uri="{FF2B5EF4-FFF2-40B4-BE49-F238E27FC236}">
                <a16:creationId xmlns:a16="http://schemas.microsoft.com/office/drawing/2014/main" id="{5888F467-BC15-9908-11AC-D780EDDDF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6846" y="5689775"/>
            <a:ext cx="1480030" cy="118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5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ren pasando por un puente&#10;&#10;Descripción generada automáticamente">
            <a:extLst>
              <a:ext uri="{FF2B5EF4-FFF2-40B4-BE49-F238E27FC236}">
                <a16:creationId xmlns:a16="http://schemas.microsoft.com/office/drawing/2014/main" id="{EF0A5622-DD43-F546-8A05-760CD210AE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3490" cy="6858000"/>
          </a:xfrm>
          <a:prstGeom prst="rect">
            <a:avLst/>
          </a:prstGeom>
        </p:spPr>
      </p:pic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F9A9A11E-D10D-F344-BA51-166EF683CAD5}"/>
              </a:ext>
            </a:extLst>
          </p:cNvPr>
          <p:cNvSpPr/>
          <p:nvPr/>
        </p:nvSpPr>
        <p:spPr>
          <a:xfrm rot="10800000">
            <a:off x="-1307806" y="1441596"/>
            <a:ext cx="8495413" cy="2264736"/>
          </a:xfrm>
          <a:prstGeom prst="round2SameRect">
            <a:avLst>
              <a:gd name="adj1" fmla="val 50000"/>
              <a:gd name="adj2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dondear rectángulo de esquina del mismo lado 25">
            <a:extLst>
              <a:ext uri="{FF2B5EF4-FFF2-40B4-BE49-F238E27FC236}">
                <a16:creationId xmlns:a16="http://schemas.microsoft.com/office/drawing/2014/main" id="{DCB5821C-29EF-124C-A6E8-C32F4780BFDA}"/>
              </a:ext>
            </a:extLst>
          </p:cNvPr>
          <p:cNvSpPr/>
          <p:nvPr/>
        </p:nvSpPr>
        <p:spPr>
          <a:xfrm rot="10800000">
            <a:off x="430616" y="1803103"/>
            <a:ext cx="11342283" cy="226473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E983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09B9D59-4A3B-694C-A96E-514003D58CA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lum bright="100000" contrast="100000"/>
          </a:blip>
          <a:stretch>
            <a:fillRect/>
          </a:stretch>
        </p:blipFill>
        <p:spPr>
          <a:xfrm>
            <a:off x="786956" y="2225727"/>
            <a:ext cx="2317602" cy="328156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AA151354-A0A3-1C4F-A1AF-EE11CD7C3647}"/>
              </a:ext>
            </a:extLst>
          </p:cNvPr>
          <p:cNvSpPr txBox="1"/>
          <p:nvPr/>
        </p:nvSpPr>
        <p:spPr>
          <a:xfrm>
            <a:off x="928454" y="2651642"/>
            <a:ext cx="10374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400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KEEPING US AND DATA SAFE - </a:t>
            </a:r>
            <a:r>
              <a:rPr lang="en-US" sz="2400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AND LIVING CYBER SECURITY AS PART OF A MANAGEMENT SYSTEM</a:t>
            </a: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C944F48A-BA39-2541-8CB5-2B0AA61E4C21}"/>
              </a:ext>
            </a:extLst>
          </p:cNvPr>
          <p:cNvGrpSpPr/>
          <p:nvPr/>
        </p:nvGrpSpPr>
        <p:grpSpPr>
          <a:xfrm>
            <a:off x="-102870" y="5661025"/>
            <a:ext cx="12294871" cy="1196975"/>
            <a:chOff x="-102870" y="5661025"/>
            <a:chExt cx="12294871" cy="1196975"/>
          </a:xfrm>
        </p:grpSpPr>
        <p:sp>
          <p:nvSpPr>
            <p:cNvPr id="38" name="Redondear rectángulo de esquina del mismo lado 37">
              <a:extLst>
                <a:ext uri="{FF2B5EF4-FFF2-40B4-BE49-F238E27FC236}">
                  <a16:creationId xmlns:a16="http://schemas.microsoft.com/office/drawing/2014/main" id="{87843604-5951-1443-978F-7593139D4FFF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9" name="Redondear rectángulo de esquina del mismo lado 38">
              <a:extLst>
                <a:ext uri="{FF2B5EF4-FFF2-40B4-BE49-F238E27FC236}">
                  <a16:creationId xmlns:a16="http://schemas.microsoft.com/office/drawing/2014/main" id="{1F28D0FC-5F99-1A46-AE10-AD1A16178647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CDE88CED-11FA-7243-9619-8C7AF6434ED1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50" name="Grupo 49">
                <a:extLst>
                  <a:ext uri="{FF2B5EF4-FFF2-40B4-BE49-F238E27FC236}">
                    <a16:creationId xmlns:a16="http://schemas.microsoft.com/office/drawing/2014/main" id="{3FEC8C1F-7F42-BC46-9863-FEA5B8513B33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52" name="Redondear rectángulo de esquina del mismo lado 51">
                  <a:extLst>
                    <a:ext uri="{FF2B5EF4-FFF2-40B4-BE49-F238E27FC236}">
                      <a16:creationId xmlns:a16="http://schemas.microsoft.com/office/drawing/2014/main" id="{CBF60C3A-6E70-3041-B7A4-EBD33491D351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3" name="Redondear rectángulo de esquina del mismo lado 52">
                  <a:extLst>
                    <a:ext uri="{FF2B5EF4-FFF2-40B4-BE49-F238E27FC236}">
                      <a16:creationId xmlns:a16="http://schemas.microsoft.com/office/drawing/2014/main" id="{93979BEB-E742-3C42-8730-01DF9CE5609F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51" name="Redondear rectángulo de esquina del mismo lado 50">
                <a:extLst>
                  <a:ext uri="{FF2B5EF4-FFF2-40B4-BE49-F238E27FC236}">
                    <a16:creationId xmlns:a16="http://schemas.microsoft.com/office/drawing/2014/main" id="{673A017F-3A9D-0541-8E91-BEBE5A89C4AF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43820561-2699-1249-B97B-43B011410C31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5B7316F7-1AC6-E14A-8EA1-E2D4468B2223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F31F3815-DED1-C24A-B4E0-C554A848A678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6DBC30E8-CBE8-1340-9C68-02F9B21AD3E1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 dirty="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F7F7790D-2968-6B41-8CDB-12A1668A4A38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44" name="object 10">
                <a:extLst>
                  <a:ext uri="{FF2B5EF4-FFF2-40B4-BE49-F238E27FC236}">
                    <a16:creationId xmlns:a16="http://schemas.microsoft.com/office/drawing/2014/main" id="{C4E781D9-77DE-2B4B-A1E4-32097EEFA2D4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">
                <a:extLst>
                  <a:ext uri="{FF2B5EF4-FFF2-40B4-BE49-F238E27FC236}">
                    <a16:creationId xmlns:a16="http://schemas.microsoft.com/office/drawing/2014/main" id="{72F6C029-E650-B44F-BB4F-41ABC5A558A9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6" name="Imagen 45">
                <a:extLst>
                  <a:ext uri="{FF2B5EF4-FFF2-40B4-BE49-F238E27FC236}">
                    <a16:creationId xmlns:a16="http://schemas.microsoft.com/office/drawing/2014/main" id="{3BBE3547-F80B-8844-B5C4-415AA79BED3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94AE92DF-DEA6-B24A-A912-B6F76F72E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  <p:pic>
        <p:nvPicPr>
          <p:cNvPr id="2" name="Kuva 2">
            <a:extLst>
              <a:ext uri="{FF2B5EF4-FFF2-40B4-BE49-F238E27FC236}">
                <a16:creationId xmlns:a16="http://schemas.microsoft.com/office/drawing/2014/main" id="{C2038BA2-C24F-5BCA-8D5C-B77023C9CE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06846" y="5689775"/>
            <a:ext cx="1480030" cy="118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506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690fe1c-d010-406e-80cc-90103b9435ab" xsi:nil="true"/>
    <lcf76f155ced4ddcb4097134ff3c332f xmlns="816b7941-46f7-4e51-bc00-e766c5829c4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72446A8976D6446BFE3893CF8F2D7F3" ma:contentTypeVersion="16" ma:contentTypeDescription="Crear nuevo documento." ma:contentTypeScope="" ma:versionID="1665eb82c7a9d2289698329b3bfa8d3d">
  <xsd:schema xmlns:xsd="http://www.w3.org/2001/XMLSchema" xmlns:xs="http://www.w3.org/2001/XMLSchema" xmlns:p="http://schemas.microsoft.com/office/2006/metadata/properties" xmlns:ns2="816b7941-46f7-4e51-bc00-e766c5829c4c" xmlns:ns3="f690fe1c-d010-406e-80cc-90103b9435ab" targetNamespace="http://schemas.microsoft.com/office/2006/metadata/properties" ma:root="true" ma:fieldsID="838870176c4a91c7100f666cedbfa83c" ns2:_="" ns3:_="">
    <xsd:import namespace="816b7941-46f7-4e51-bc00-e766c5829c4c"/>
    <xsd:import namespace="f690fe1c-d010-406e-80cc-90103b9435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6b7941-46f7-4e51-bc00-e766c5829c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c5f77948-cb74-4db9-9d42-99e13121e5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90fe1c-d010-406e-80cc-90103b9435a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20133ff-a8f6-4fdf-973f-dc4bcb07f637}" ma:internalName="TaxCatchAll" ma:showField="CatchAllData" ma:web="f690fe1c-d010-406e-80cc-90103b9435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D2AD6B-1FDB-4057-9B24-AF2B3C9669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AB6BB8-30B6-4819-95F3-B6442DE39AF1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f690fe1c-d010-406e-80cc-90103b9435ab"/>
    <ds:schemaRef ds:uri="http://purl.org/dc/terms/"/>
    <ds:schemaRef ds:uri="http://schemas.microsoft.com/office/infopath/2007/PartnerControls"/>
    <ds:schemaRef ds:uri="816b7941-46f7-4e51-bc00-e766c5829c4c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BADD21D-29CD-41CA-A41B-9209E156C8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6b7941-46f7-4e51-bc00-e766c5829c4c"/>
    <ds:schemaRef ds:uri="f690fe1c-d010-406e-80cc-90103b9435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7551</TotalTime>
  <Words>563</Words>
  <Application>Microsoft Office PowerPoint</Application>
  <PresentationFormat>Widescreen</PresentationFormat>
  <Paragraphs>116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Courier New</vt:lpstr>
      <vt:lpstr>Open Sans</vt:lpstr>
      <vt:lpstr>Wingdings</vt:lpstr>
      <vt:lpstr>Tema de Office</vt:lpstr>
      <vt:lpstr>PowerPoint Presentation</vt:lpstr>
      <vt:lpstr>PowerPoint Presentation</vt:lpstr>
      <vt:lpstr>PowerPoint Presentation</vt:lpstr>
      <vt:lpstr>INDEX</vt:lpstr>
      <vt:lpstr>PowerPoint Presentation</vt:lpstr>
      <vt:lpstr>TRAFFIC IS INFORMATION</vt:lpstr>
      <vt:lpstr>CYBER CHALLENGES IN RAIL TODAY</vt:lpstr>
      <vt:lpstr>DIGIRATA – DIGIRAIL</vt:lpstr>
      <vt:lpstr>PowerPoint Presentation</vt:lpstr>
      <vt:lpstr>CYBER SECURITY MANAGEMENT SYSTEM</vt:lpstr>
      <vt:lpstr>CYBER PREPAREDNESS</vt:lpstr>
      <vt:lpstr>RAIL CYBER SECURITY PROGRAMME</vt:lpstr>
      <vt:lpstr>PowerPoint Presentation</vt:lpstr>
      <vt:lpstr>CYBER SECURITY IS NOT JUST TECHNICS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 .Cristina Sanz Regueiro</dc:creator>
  <cp:lastModifiedBy>Ann Mills</cp:lastModifiedBy>
  <cp:revision>228</cp:revision>
  <dcterms:created xsi:type="dcterms:W3CDTF">2019-03-07T07:56:29Z</dcterms:created>
  <dcterms:modified xsi:type="dcterms:W3CDTF">2023-02-21T16:11:11Z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0x010100D72446A8976D6446BFE3893CF8F2D7F3</vt:lpwstr>
  </property>
  <property fmtid="{D5CDD505-2E9C-101B-9397-08002B2CF9AE}" pid="3" name="Order">
    <vt:r8>7497600</vt:r8>
  </property>
  <property fmtid="{D5CDD505-2E9C-101B-9397-08002B2CF9AE}" pid="4" name="AuthorIds_UIVersion_31744">
    <vt:lpwstr>4</vt:lpwstr>
  </property>
  <property fmtid="{D5CDD505-2E9C-101B-9397-08002B2CF9AE}" pid="5" name="ComplianceAssetId">
    <vt:lpwstr/>
  </property>
</Properties>
</file>