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410" r:id="rId5"/>
    <p:sldId id="310" r:id="rId6"/>
    <p:sldId id="412" r:id="rId7"/>
    <p:sldId id="371" r:id="rId8"/>
    <p:sldId id="414" r:id="rId9"/>
    <p:sldId id="370" r:id="rId10"/>
    <p:sldId id="417" r:id="rId11"/>
    <p:sldId id="415" r:id="rId12"/>
    <p:sldId id="419" r:id="rId13"/>
    <p:sldId id="375" r:id="rId14"/>
    <p:sldId id="422" r:id="rId15"/>
    <p:sldId id="423" r:id="rId16"/>
    <p:sldId id="428" r:id="rId17"/>
    <p:sldId id="426" r:id="rId18"/>
    <p:sldId id="427" r:id="rId19"/>
    <p:sldId id="416" r:id="rId20"/>
    <p:sldId id="294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38"/>
    <a:srgbClr val="E98300"/>
    <a:srgbClr val="EFFAFA"/>
    <a:srgbClr val="EDF8F8"/>
    <a:srgbClr val="007111"/>
    <a:srgbClr val="FFFFFF"/>
    <a:srgbClr val="00303E"/>
    <a:srgbClr val="007788"/>
    <a:srgbClr val="0096D6"/>
    <a:srgbClr val="009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68AB47-4820-4F85-A60F-6C2C9EB34087}" v="48" dt="2022-10-17T16:45:01.9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6"/>
    <p:restoredTop sz="91657" autoAdjust="0"/>
  </p:normalViewPr>
  <p:slideViewPr>
    <p:cSldViewPr snapToGrid="0">
      <p:cViewPr varScale="1">
        <p:scale>
          <a:sx n="61" d="100"/>
          <a:sy n="61" d="100"/>
        </p:scale>
        <p:origin x="9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112" d="100"/>
          <a:sy n="112" d="100"/>
        </p:scale>
        <p:origin x="1560" y="-7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4B763E8-FC97-0C46-9E82-6C5B771914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4C5051D-7649-E844-96E5-8C2DF29BC7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D264B1-7171-034C-A91F-A0F91827B5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90EF2-ECF1-784C-953E-7A84E2D9CB7D}" type="slidenum">
              <a:rPr lang="es-ES" smtClean="0"/>
              <a:t>‹#›</a:t>
            </a:fld>
            <a:endParaRPr lang="es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859157D-EFE0-2948-9DC9-99EF199C5F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C222E-33A0-7449-BA90-863A1B660FD0}" type="datetimeFigureOut">
              <a:rPr lang="es-ES" smtClean="0"/>
              <a:t>21/02/2023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03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66193-5D08-4945-968E-CBBA49C431AC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B1BD6-652B-6E4F-9797-CF80B2FBAB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830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B1BD6-652B-6E4F-9797-CF80B2FBAB9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9477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B1BD6-652B-6E4F-9797-CF80B2FBAB9B}" type="slidenum">
              <a:rPr lang="es-ES" smtClean="0"/>
              <a:t>10</a:t>
            </a:fld>
            <a:endParaRPr lang="es-ES"/>
          </a:p>
        </p:txBody>
      </p:sp>
      <p:sp>
        <p:nvSpPr>
          <p:cNvPr id="6" name="Espace réservé des notes 5">
            <a:extLst>
              <a:ext uri="{FF2B5EF4-FFF2-40B4-BE49-F238E27FC236}">
                <a16:creationId xmlns:a16="http://schemas.microsoft.com/office/drawing/2014/main" id="{6587A96A-CF39-486A-8AF2-6B759DACC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938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412750"/>
            <a:ext cx="5486400" cy="3086100"/>
          </a:xfrm>
        </p:spPr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B1BD6-652B-6E4F-9797-CF80B2FBAB9B}" type="slidenum">
              <a:rPr lang="es-ES" smtClean="0"/>
              <a:t>11</a:t>
            </a:fld>
            <a:endParaRPr lang="es-ES"/>
          </a:p>
        </p:txBody>
      </p:sp>
      <p:sp>
        <p:nvSpPr>
          <p:cNvPr id="6" name="Espace réservé des notes 5">
            <a:extLst>
              <a:ext uri="{FF2B5EF4-FFF2-40B4-BE49-F238E27FC236}">
                <a16:creationId xmlns:a16="http://schemas.microsoft.com/office/drawing/2014/main" id="{193DF217-D01A-403B-B6CA-BA77D2C00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982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B1BD6-652B-6E4F-9797-CF80B2FBAB9B}" type="slidenum">
              <a:rPr lang="es-ES" smtClean="0"/>
              <a:t>12</a:t>
            </a:fld>
            <a:endParaRPr lang="es-ES"/>
          </a:p>
        </p:txBody>
      </p:sp>
      <p:sp>
        <p:nvSpPr>
          <p:cNvPr id="6" name="Espace réservé des notes 5">
            <a:extLst>
              <a:ext uri="{FF2B5EF4-FFF2-40B4-BE49-F238E27FC236}">
                <a16:creationId xmlns:a16="http://schemas.microsoft.com/office/drawing/2014/main" id="{ACC365BA-70D8-47A1-8A94-8FEE4E660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359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B1BD6-652B-6E4F-9797-CF80B2FBAB9B}" type="slidenum">
              <a:rPr lang="es-ES" smtClean="0"/>
              <a:t>13</a:t>
            </a:fld>
            <a:endParaRPr lang="es-ES"/>
          </a:p>
        </p:txBody>
      </p:sp>
      <p:sp>
        <p:nvSpPr>
          <p:cNvPr id="6" name="Espace réservé des notes 5">
            <a:extLst>
              <a:ext uri="{FF2B5EF4-FFF2-40B4-BE49-F238E27FC236}">
                <a16:creationId xmlns:a16="http://schemas.microsoft.com/office/drawing/2014/main" id="{ACC365BA-70D8-47A1-8A94-8FEE4E660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670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B1BD6-652B-6E4F-9797-CF80B2FBAB9B}" type="slidenum">
              <a:rPr lang="es-ES" smtClean="0"/>
              <a:t>14</a:t>
            </a:fld>
            <a:endParaRPr lang="es-ES"/>
          </a:p>
        </p:txBody>
      </p:sp>
      <p:sp>
        <p:nvSpPr>
          <p:cNvPr id="6" name="Espace réservé des notes 5">
            <a:extLst>
              <a:ext uri="{FF2B5EF4-FFF2-40B4-BE49-F238E27FC236}">
                <a16:creationId xmlns:a16="http://schemas.microsoft.com/office/drawing/2014/main" id="{B0FD9D6C-E20E-43E8-A7BF-A30AEB6BF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617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B1BD6-652B-6E4F-9797-CF80B2FBAB9B}" type="slidenum">
              <a:rPr lang="es-ES" smtClean="0"/>
              <a:t>15</a:t>
            </a:fld>
            <a:endParaRPr lang="es-ES"/>
          </a:p>
        </p:txBody>
      </p:sp>
      <p:sp>
        <p:nvSpPr>
          <p:cNvPr id="6" name="Espace réservé des notes 5">
            <a:extLst>
              <a:ext uri="{FF2B5EF4-FFF2-40B4-BE49-F238E27FC236}">
                <a16:creationId xmlns:a16="http://schemas.microsoft.com/office/drawing/2014/main" id="{0EBBFA73-2DB3-45FC-9A95-F1CF4A4F1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723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B1BD6-652B-6E4F-9797-CF80B2FBAB9B}" type="slidenum">
              <a:rPr lang="es-ES" smtClean="0"/>
              <a:t>16</a:t>
            </a:fld>
            <a:endParaRPr lang="es-ES"/>
          </a:p>
        </p:txBody>
      </p:sp>
      <p:sp>
        <p:nvSpPr>
          <p:cNvPr id="6" name="Espace réservé des notes 5">
            <a:extLst>
              <a:ext uri="{FF2B5EF4-FFF2-40B4-BE49-F238E27FC236}">
                <a16:creationId xmlns:a16="http://schemas.microsoft.com/office/drawing/2014/main" id="{064C3274-56EE-47DA-9176-C5C28EBD6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845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B1BD6-652B-6E4F-9797-CF80B2FBAB9B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356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B1BD6-652B-6E4F-9797-CF80B2FBAB9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209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B1BD6-652B-6E4F-9797-CF80B2FBAB9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319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B1BD6-652B-6E4F-9797-CF80B2FBAB9B}" type="slidenum">
              <a:rPr lang="es-ES" smtClean="0"/>
              <a:t>4</a:t>
            </a:fld>
            <a:endParaRPr lang="es-ES"/>
          </a:p>
        </p:txBody>
      </p:sp>
      <p:sp>
        <p:nvSpPr>
          <p:cNvPr id="6" name="Espace réservé des notes 5">
            <a:extLst>
              <a:ext uri="{FF2B5EF4-FFF2-40B4-BE49-F238E27FC236}">
                <a16:creationId xmlns:a16="http://schemas.microsoft.com/office/drawing/2014/main" id="{57D8FF1C-A908-4DC0-B54A-3DEDFD9DE7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657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B1BD6-652B-6E4F-9797-CF80B2FBAB9B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208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B1BD6-652B-6E4F-9797-CF80B2FBAB9B}" type="slidenum">
              <a:rPr lang="es-ES" smtClean="0"/>
              <a:t>6</a:t>
            </a:fld>
            <a:endParaRPr lang="es-ES"/>
          </a:p>
        </p:txBody>
      </p:sp>
      <p:sp>
        <p:nvSpPr>
          <p:cNvPr id="6" name="Espace réservé des notes 5">
            <a:extLst>
              <a:ext uri="{FF2B5EF4-FFF2-40B4-BE49-F238E27FC236}">
                <a16:creationId xmlns:a16="http://schemas.microsoft.com/office/drawing/2014/main" id="{A228622C-59DC-453E-A27F-8AD41EE1E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750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B1BD6-652B-6E4F-9797-CF80B2FBAB9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589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B1BD6-652B-6E4F-9797-CF80B2FBAB9B}" type="slidenum">
              <a:rPr lang="es-ES" smtClean="0"/>
              <a:t>8</a:t>
            </a:fld>
            <a:endParaRPr lang="es-ES"/>
          </a:p>
        </p:txBody>
      </p:sp>
      <p:sp>
        <p:nvSpPr>
          <p:cNvPr id="6" name="Espace réservé des notes 5">
            <a:extLst>
              <a:ext uri="{FF2B5EF4-FFF2-40B4-BE49-F238E27FC236}">
                <a16:creationId xmlns:a16="http://schemas.microsoft.com/office/drawing/2014/main" id="{1B6E5CD6-EC57-44EA-8BA4-5D39C73927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016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B1BD6-652B-6E4F-9797-CF80B2FBAB9B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49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Ev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1A69C75-405E-3D49-AB50-636B11E2E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id="{03096A3C-2CAE-8642-A387-43F5C6B476F6}"/>
              </a:ext>
            </a:extLst>
          </p:cNvPr>
          <p:cNvSpPr/>
          <p:nvPr userDrawn="1"/>
        </p:nvSpPr>
        <p:spPr>
          <a:xfrm>
            <a:off x="1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16 Imagen" descr="Diagonal.png">
            <a:extLst>
              <a:ext uri="{FF2B5EF4-FFF2-40B4-BE49-F238E27FC236}">
                <a16:creationId xmlns:a16="http://schemas.microsoft.com/office/drawing/2014/main" id="{16BB102E-E2A4-4749-B482-291ED6535E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427" y="3719237"/>
            <a:ext cx="1563627" cy="3139446"/>
          </a:xfrm>
          <a:prstGeom prst="rect">
            <a:avLst/>
          </a:prstGeom>
        </p:spPr>
      </p:pic>
      <p:sp>
        <p:nvSpPr>
          <p:cNvPr id="35" name="Redondear rectángulo de esquina del mismo lado 34">
            <a:extLst>
              <a:ext uri="{FF2B5EF4-FFF2-40B4-BE49-F238E27FC236}">
                <a16:creationId xmlns:a16="http://schemas.microsoft.com/office/drawing/2014/main" id="{EB822455-2059-844B-98A4-F7069DB1C6AB}"/>
              </a:ext>
            </a:extLst>
          </p:cNvPr>
          <p:cNvSpPr/>
          <p:nvPr userDrawn="1"/>
        </p:nvSpPr>
        <p:spPr>
          <a:xfrm rot="5400000">
            <a:off x="5303521" y="571501"/>
            <a:ext cx="982980" cy="115900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7A02D192-654A-A345-9A82-2A3515A21AA0}"/>
              </a:ext>
            </a:extLst>
          </p:cNvPr>
          <p:cNvGrpSpPr/>
          <p:nvPr/>
        </p:nvGrpSpPr>
        <p:grpSpPr>
          <a:xfrm>
            <a:off x="-180756" y="5692140"/>
            <a:ext cx="2760771" cy="994412"/>
            <a:chOff x="-719479" y="5854835"/>
            <a:chExt cx="3429730" cy="994412"/>
          </a:xfrm>
        </p:grpSpPr>
        <p:sp>
          <p:nvSpPr>
            <p:cNvPr id="46" name="Redondear rectángulo de esquina del mismo lado 45">
              <a:extLst>
                <a:ext uri="{FF2B5EF4-FFF2-40B4-BE49-F238E27FC236}">
                  <a16:creationId xmlns:a16="http://schemas.microsoft.com/office/drawing/2014/main" id="{E3B5DF85-22EA-B744-83B5-C7B35A5F89B9}"/>
                </a:ext>
              </a:extLst>
            </p:cNvPr>
            <p:cNvSpPr/>
            <p:nvPr/>
          </p:nvSpPr>
          <p:spPr>
            <a:xfrm rot="5400000">
              <a:off x="646771" y="4785767"/>
              <a:ext cx="697230" cy="342973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397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7" name="Redondear rectángulo de esquina del mismo lado 46">
              <a:extLst>
                <a:ext uri="{FF2B5EF4-FFF2-40B4-BE49-F238E27FC236}">
                  <a16:creationId xmlns:a16="http://schemas.microsoft.com/office/drawing/2014/main" id="{A821B80E-06B1-E349-91DE-4EAB6404F929}"/>
                </a:ext>
              </a:extLst>
            </p:cNvPr>
            <p:cNvSpPr/>
            <p:nvPr/>
          </p:nvSpPr>
          <p:spPr>
            <a:xfrm rot="5400000">
              <a:off x="440003" y="4774608"/>
              <a:ext cx="885261" cy="3045715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397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521B54D3-1E79-6548-8595-07B42446AFC5}"/>
              </a:ext>
            </a:extLst>
          </p:cNvPr>
          <p:cNvGrpSpPr/>
          <p:nvPr userDrawn="1"/>
        </p:nvGrpSpPr>
        <p:grpSpPr>
          <a:xfrm>
            <a:off x="5475768" y="6061995"/>
            <a:ext cx="5567012" cy="593214"/>
            <a:chOff x="8109092" y="6069635"/>
            <a:chExt cx="4148253" cy="442033"/>
          </a:xfrm>
        </p:grpSpPr>
        <p:sp>
          <p:nvSpPr>
            <p:cNvPr id="55" name="object 10">
              <a:extLst>
                <a:ext uri="{FF2B5EF4-FFF2-40B4-BE49-F238E27FC236}">
                  <a16:creationId xmlns:a16="http://schemas.microsoft.com/office/drawing/2014/main" id="{980C8000-717D-1C40-90F7-0AD2B08F7826}"/>
                </a:ext>
              </a:extLst>
            </p:cNvPr>
            <p:cNvSpPr/>
            <p:nvPr userDrawn="1"/>
          </p:nvSpPr>
          <p:spPr>
            <a:xfrm>
              <a:off x="8109092" y="6069635"/>
              <a:ext cx="728438" cy="442033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">
              <a:extLst>
                <a:ext uri="{FF2B5EF4-FFF2-40B4-BE49-F238E27FC236}">
                  <a16:creationId xmlns:a16="http://schemas.microsoft.com/office/drawing/2014/main" id="{628B0BF2-0437-BE45-BA4F-0FFC4F708D87}"/>
                </a:ext>
              </a:extLst>
            </p:cNvPr>
            <p:cNvSpPr/>
            <p:nvPr userDrawn="1"/>
          </p:nvSpPr>
          <p:spPr>
            <a:xfrm>
              <a:off x="9374431" y="6186099"/>
              <a:ext cx="1600382" cy="2238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Imagen 56">
              <a:extLst>
                <a:ext uri="{FF2B5EF4-FFF2-40B4-BE49-F238E27FC236}">
                  <a16:creationId xmlns:a16="http://schemas.microsoft.com/office/drawing/2014/main" id="{BE75787F-E73B-DB4E-BD84-36CB9E8FB8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83852" y="6177263"/>
              <a:ext cx="873493" cy="268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68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03096A3C-2CAE-8642-A387-43F5C6B476F6}"/>
              </a:ext>
            </a:extLst>
          </p:cNvPr>
          <p:cNvSpPr/>
          <p:nvPr userDrawn="1"/>
        </p:nvSpPr>
        <p:spPr>
          <a:xfrm>
            <a:off x="1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960D3BAC-0921-674A-AC5B-D607C1191030}"/>
              </a:ext>
            </a:extLst>
          </p:cNvPr>
          <p:cNvSpPr/>
          <p:nvPr userDrawn="1"/>
        </p:nvSpPr>
        <p:spPr>
          <a:xfrm>
            <a:off x="11843875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16 Imagen" descr="Diagonal.png">
            <a:extLst>
              <a:ext uri="{FF2B5EF4-FFF2-40B4-BE49-F238E27FC236}">
                <a16:creationId xmlns:a16="http://schemas.microsoft.com/office/drawing/2014/main" id="{16BB102E-E2A4-4749-B482-291ED6535E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427" y="3719237"/>
            <a:ext cx="1563627" cy="3139446"/>
          </a:xfrm>
          <a:prstGeom prst="rect">
            <a:avLst/>
          </a:prstGeom>
        </p:spPr>
      </p:pic>
      <p:pic>
        <p:nvPicPr>
          <p:cNvPr id="26" name="Imagen 25" descr="Un tren en las vías pasando junto a una carretera&#10;&#10;Descripción generada automáticamente">
            <a:extLst>
              <a:ext uri="{FF2B5EF4-FFF2-40B4-BE49-F238E27FC236}">
                <a16:creationId xmlns:a16="http://schemas.microsoft.com/office/drawing/2014/main" id="{B65DFD50-D27E-534A-95F7-D511CC61E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7CE2873F-7F95-8140-9EAA-69B2B8B56EAF}"/>
              </a:ext>
            </a:extLst>
          </p:cNvPr>
          <p:cNvGrpSpPr/>
          <p:nvPr userDrawn="1"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5" name="Redondear rectángulo de esquina del mismo lado 34">
              <a:extLst>
                <a:ext uri="{FF2B5EF4-FFF2-40B4-BE49-F238E27FC236}">
                  <a16:creationId xmlns:a16="http://schemas.microsoft.com/office/drawing/2014/main" id="{119C50F7-E4F0-2B49-8E10-3326311A8B40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6" name="Redondear rectángulo de esquina del mismo lado 35">
              <a:extLst>
                <a:ext uri="{FF2B5EF4-FFF2-40B4-BE49-F238E27FC236}">
                  <a16:creationId xmlns:a16="http://schemas.microsoft.com/office/drawing/2014/main" id="{0B77056D-76D7-1F49-8AA4-4CB955DF1BAA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0608A9B1-4C71-0443-B6C4-A538427CDE0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3" name="Grupo 52">
                <a:extLst>
                  <a:ext uri="{FF2B5EF4-FFF2-40B4-BE49-F238E27FC236}">
                    <a16:creationId xmlns:a16="http://schemas.microsoft.com/office/drawing/2014/main" id="{E5C036B9-DDFE-714B-8EC6-28976F936BD5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5" name="Redondear rectángulo de esquina del mismo lado 54">
                  <a:extLst>
                    <a:ext uri="{FF2B5EF4-FFF2-40B4-BE49-F238E27FC236}">
                      <a16:creationId xmlns:a16="http://schemas.microsoft.com/office/drawing/2014/main" id="{05F86DE8-28B4-E542-AE41-AC154140BB20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6" name="Redondear rectángulo de esquina del mismo lado 55">
                  <a:extLst>
                    <a:ext uri="{FF2B5EF4-FFF2-40B4-BE49-F238E27FC236}">
                      <a16:creationId xmlns:a16="http://schemas.microsoft.com/office/drawing/2014/main" id="{AF722B8B-E396-9148-BA78-79994632207C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4" name="Redondear rectángulo de esquina del mismo lado 53">
                <a:extLst>
                  <a:ext uri="{FF2B5EF4-FFF2-40B4-BE49-F238E27FC236}">
                    <a16:creationId xmlns:a16="http://schemas.microsoft.com/office/drawing/2014/main" id="{8FFF6926-0BB0-8B4A-8DC0-62F3C6964E01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1DB695D6-65B5-A04F-96C5-2701D751FCBD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9EFFD84B-1153-3E4C-A454-58E34D41A44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ACA9F628-8FAB-0744-8090-94AA7C02BB4F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AC23730B-0B4A-AB44-BA6C-F29B7DD121BF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C58C2C89-0327-0D4A-AB96-F2082321A19D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7" name="object 10">
                <a:extLst>
                  <a:ext uri="{FF2B5EF4-FFF2-40B4-BE49-F238E27FC236}">
                    <a16:creationId xmlns:a16="http://schemas.microsoft.com/office/drawing/2014/main" id="{5C86515A-1813-3C42-808D-0A57C834EF60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">
                <a:extLst>
                  <a:ext uri="{FF2B5EF4-FFF2-40B4-BE49-F238E27FC236}">
                    <a16:creationId xmlns:a16="http://schemas.microsoft.com/office/drawing/2014/main" id="{5DDAD963-1EA5-ED40-819D-4AFD4C49B497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9" name="Imagen 48">
                <a:extLst>
                  <a:ext uri="{FF2B5EF4-FFF2-40B4-BE49-F238E27FC236}">
                    <a16:creationId xmlns:a16="http://schemas.microsoft.com/office/drawing/2014/main" id="{25D78E7D-4D18-2342-B665-2ED3A35B30D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FAA270E7-ECC2-664B-AB5F-B9B3A00511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pic>
        <p:nvPicPr>
          <p:cNvPr id="23" name="Image 22">
            <a:extLst>
              <a:ext uri="{FF2B5EF4-FFF2-40B4-BE49-F238E27FC236}">
                <a16:creationId xmlns:a16="http://schemas.microsoft.com/office/drawing/2014/main" id="{73608067-7959-4A82-9B45-8FE384BC290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8835" y="5979188"/>
            <a:ext cx="1070341" cy="55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dex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 descr="Un tren en las vías pasando junto a una carretera&#10;&#10;Descripción generada automáticamente">
            <a:extLst>
              <a:ext uri="{FF2B5EF4-FFF2-40B4-BE49-F238E27FC236}">
                <a16:creationId xmlns:a16="http://schemas.microsoft.com/office/drawing/2014/main" id="{94859456-01C9-1B48-BA0F-DCF4544B8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BA71A8F-5E91-1940-AC0E-33550C97960A}"/>
              </a:ext>
            </a:extLst>
          </p:cNvPr>
          <p:cNvSpPr/>
          <p:nvPr userDrawn="1"/>
        </p:nvSpPr>
        <p:spPr>
          <a:xfrm>
            <a:off x="0" y="0"/>
            <a:ext cx="12192000" cy="217170"/>
          </a:xfrm>
          <a:prstGeom prst="rect">
            <a:avLst/>
          </a:prstGeom>
          <a:solidFill>
            <a:srgbClr val="006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9AB4219F-EE26-9046-856A-685222FE0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35886"/>
            <a:ext cx="11522075" cy="464214"/>
          </a:xfrm>
        </p:spPr>
        <p:txBody>
          <a:bodyPr lIns="288000" tIns="288000" rIns="288000" bIns="288000">
            <a:noAutofit/>
          </a:bodyPr>
          <a:lstStyle>
            <a:lvl1pPr>
              <a:defRPr sz="2000" b="1" i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TITLE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49453719-DE8A-9F4D-B57E-51591C5125B9}"/>
              </a:ext>
            </a:extLst>
          </p:cNvPr>
          <p:cNvGrpSpPr/>
          <p:nvPr userDrawn="1"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24" name="Redondear rectángulo de esquina del mismo lado 23">
              <a:extLst>
                <a:ext uri="{FF2B5EF4-FFF2-40B4-BE49-F238E27FC236}">
                  <a16:creationId xmlns:a16="http://schemas.microsoft.com/office/drawing/2014/main" id="{5C5AB72D-44B8-4B4C-9DE8-863D2AD7C051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Redondear rectángulo de esquina del mismo lado 24">
              <a:extLst>
                <a:ext uri="{FF2B5EF4-FFF2-40B4-BE49-F238E27FC236}">
                  <a16:creationId xmlns:a16="http://schemas.microsoft.com/office/drawing/2014/main" id="{BD0AC41A-0392-0E4D-ADBF-0CBB7194C411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125A388E-3BD8-314A-AC71-18BED7E0B88F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5" name="Grupo 54">
                <a:extLst>
                  <a:ext uri="{FF2B5EF4-FFF2-40B4-BE49-F238E27FC236}">
                    <a16:creationId xmlns:a16="http://schemas.microsoft.com/office/drawing/2014/main" id="{9D42B86B-005E-6545-920A-475CF573E4D5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7" name="Redondear rectángulo de esquina del mismo lado 56">
                  <a:extLst>
                    <a:ext uri="{FF2B5EF4-FFF2-40B4-BE49-F238E27FC236}">
                      <a16:creationId xmlns:a16="http://schemas.microsoft.com/office/drawing/2014/main" id="{B37ABD45-2EC3-354E-8572-8D9D14EA382A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8" name="Redondear rectángulo de esquina del mismo lado 57">
                  <a:extLst>
                    <a:ext uri="{FF2B5EF4-FFF2-40B4-BE49-F238E27FC236}">
                      <a16:creationId xmlns:a16="http://schemas.microsoft.com/office/drawing/2014/main" id="{8F32E81D-9C4A-BC49-B996-5E7C77ACA2C2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6" name="Redondear rectángulo de esquina del mismo lado 55">
                <a:extLst>
                  <a:ext uri="{FF2B5EF4-FFF2-40B4-BE49-F238E27FC236}">
                    <a16:creationId xmlns:a16="http://schemas.microsoft.com/office/drawing/2014/main" id="{DED4D8AD-2787-764E-B3A8-A40F6A102BFA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9E46E52C-5A76-E746-8132-6EB5D850BFEC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E510DC35-E850-2B42-9EBD-37C452D21888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7269D429-4AE8-2A42-8408-288BA29F71A3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63936D1B-CAC9-7745-ACD5-8980ADFC6C95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FD4353C0-C48B-BD49-ABA6-412B39AB7D63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9" name="object 10">
                <a:extLst>
                  <a:ext uri="{FF2B5EF4-FFF2-40B4-BE49-F238E27FC236}">
                    <a16:creationId xmlns:a16="http://schemas.microsoft.com/office/drawing/2014/main" id="{2C53147C-48E8-E64D-B5C9-5FB6FC8E6D88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4">
                <a:extLst>
                  <a:ext uri="{FF2B5EF4-FFF2-40B4-BE49-F238E27FC236}">
                    <a16:creationId xmlns:a16="http://schemas.microsoft.com/office/drawing/2014/main" id="{FEA4398F-8F77-B04D-897A-A05D9641BF68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4C03E87E-16F4-534C-9878-176AD3673D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id="{46707617-10F5-E047-BF57-E7DDEDEA8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pic>
        <p:nvPicPr>
          <p:cNvPr id="31" name="Image 30">
            <a:extLst>
              <a:ext uri="{FF2B5EF4-FFF2-40B4-BE49-F238E27FC236}">
                <a16:creationId xmlns:a16="http://schemas.microsoft.com/office/drawing/2014/main" id="{F9CD821A-55A0-4CE5-A048-7224D8B3151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8835" y="5979188"/>
            <a:ext cx="1070341" cy="55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6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07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216" userDrawn="1">
          <p15:clr>
            <a:srgbClr val="FBAE40"/>
          </p15:clr>
        </p15:guide>
        <p15:guide id="5" orient="horz" pos="5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Content_slid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BA71A8F-5E91-1940-AC0E-33550C97960A}"/>
              </a:ext>
            </a:extLst>
          </p:cNvPr>
          <p:cNvSpPr/>
          <p:nvPr userDrawn="1"/>
        </p:nvSpPr>
        <p:spPr>
          <a:xfrm>
            <a:off x="0" y="0"/>
            <a:ext cx="12192000" cy="217170"/>
          </a:xfrm>
          <a:prstGeom prst="rect">
            <a:avLst/>
          </a:prstGeom>
          <a:solidFill>
            <a:srgbClr val="006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12CBBBA-09E0-8840-A76F-E912E5DDFBF5}"/>
              </a:ext>
            </a:extLst>
          </p:cNvPr>
          <p:cNvGrpSpPr/>
          <p:nvPr userDrawn="1"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29" name="Redondear rectángulo de esquina del mismo lado 28">
              <a:extLst>
                <a:ext uri="{FF2B5EF4-FFF2-40B4-BE49-F238E27FC236}">
                  <a16:creationId xmlns:a16="http://schemas.microsoft.com/office/drawing/2014/main" id="{27467E64-9A20-2B44-B22F-C4D66DCC846D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Redondear rectángulo de esquina del mismo lado 22">
              <a:extLst>
                <a:ext uri="{FF2B5EF4-FFF2-40B4-BE49-F238E27FC236}">
                  <a16:creationId xmlns:a16="http://schemas.microsoft.com/office/drawing/2014/main" id="{2E326D4D-DC4E-2A42-AB56-B3C0D55613D8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DB0AABD1-E8B8-EC40-A81E-B1920203912B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42" name="Grupo 41">
                <a:extLst>
                  <a:ext uri="{FF2B5EF4-FFF2-40B4-BE49-F238E27FC236}">
                    <a16:creationId xmlns:a16="http://schemas.microsoft.com/office/drawing/2014/main" id="{0DBD872C-177B-D945-99F3-014AE22A6D7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44" name="Redondear rectángulo de esquina del mismo lado 43">
                  <a:extLst>
                    <a:ext uri="{FF2B5EF4-FFF2-40B4-BE49-F238E27FC236}">
                      <a16:creationId xmlns:a16="http://schemas.microsoft.com/office/drawing/2014/main" id="{8B2C33F9-CBD1-E24B-93A4-C718CFABCB68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45" name="Redondear rectángulo de esquina del mismo lado 44">
                  <a:extLst>
                    <a:ext uri="{FF2B5EF4-FFF2-40B4-BE49-F238E27FC236}">
                      <a16:creationId xmlns:a16="http://schemas.microsoft.com/office/drawing/2014/main" id="{1AF70714-8BF8-7647-8667-86CB6D9D5F33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43" name="Redondear rectángulo de esquina del mismo lado 42">
                <a:extLst>
                  <a:ext uri="{FF2B5EF4-FFF2-40B4-BE49-F238E27FC236}">
                    <a16:creationId xmlns:a16="http://schemas.microsoft.com/office/drawing/2014/main" id="{C6CC7CB3-BDC0-7746-B9FD-CF7C112105EC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92D04893-3B26-BA4F-B28C-70E117B29774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687CDAFB-4461-1842-BA0C-B1918B1CE346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4D5913F8-F507-8B47-8984-6CBCAFC04E86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CB276B82-0B15-7B4D-B07D-1AD68CB4BFD4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302A3859-9F19-B946-9897-84144494EC8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36" name="object 10">
                <a:extLst>
                  <a:ext uri="{FF2B5EF4-FFF2-40B4-BE49-F238E27FC236}">
                    <a16:creationId xmlns:a16="http://schemas.microsoft.com/office/drawing/2014/main" id="{3881F4FE-99E3-514C-8E33-3BBAE171B507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4">
                <a:extLst>
                  <a:ext uri="{FF2B5EF4-FFF2-40B4-BE49-F238E27FC236}">
                    <a16:creationId xmlns:a16="http://schemas.microsoft.com/office/drawing/2014/main" id="{F2B91247-DB7F-1645-B972-CC524B7F429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8" name="Imagen 37">
                <a:extLst>
                  <a:ext uri="{FF2B5EF4-FFF2-40B4-BE49-F238E27FC236}">
                    <a16:creationId xmlns:a16="http://schemas.microsoft.com/office/drawing/2014/main" id="{AF76DCA8-93CE-5247-8A6A-4F5E1998197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2B83B11B-860D-B34C-BD80-01FF47A5DB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3494B9D4-F93F-734C-8899-A878EC077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42901"/>
            <a:ext cx="11522075" cy="457199"/>
          </a:xfrm>
        </p:spPr>
        <p:txBody>
          <a:bodyPr lIns="288000" tIns="288000" rIns="288000" bIns="288000">
            <a:noAutofit/>
          </a:bodyPr>
          <a:lstStyle>
            <a:lvl1pPr>
              <a:defRPr sz="2000" b="1" spc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TITLE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F1F02C82-50C0-4890-96D4-7F4AB8090D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8835" y="5979188"/>
            <a:ext cx="1070341" cy="55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07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216" userDrawn="1">
          <p15:clr>
            <a:srgbClr val="FBAE40"/>
          </p15:clr>
        </p15:guide>
        <p15:guide id="5" orient="horz" pos="504" userDrawn="1">
          <p15:clr>
            <a:srgbClr val="FBAE40"/>
          </p15:clr>
        </p15:guide>
        <p15:guide id="6" orient="horz" pos="6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Content_slid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BA71A8F-5E91-1940-AC0E-33550C97960A}"/>
              </a:ext>
            </a:extLst>
          </p:cNvPr>
          <p:cNvSpPr/>
          <p:nvPr userDrawn="1"/>
        </p:nvSpPr>
        <p:spPr>
          <a:xfrm>
            <a:off x="0" y="0"/>
            <a:ext cx="12192000" cy="217170"/>
          </a:xfrm>
          <a:prstGeom prst="rect">
            <a:avLst/>
          </a:prstGeom>
          <a:solidFill>
            <a:srgbClr val="006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864670B-8BD9-BD4C-8ED0-242779E6DE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42901"/>
            <a:ext cx="11522075" cy="457199"/>
          </a:xfrm>
        </p:spPr>
        <p:txBody>
          <a:bodyPr lIns="288000" tIns="288000" rIns="288000" bIns="288000" anchor="ctr">
            <a:noAutofit/>
          </a:bodyPr>
          <a:lstStyle>
            <a:lvl1pPr>
              <a:defRPr sz="2000" b="1" i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TITLE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3A396C4C-82E6-D449-9C9D-07BDE1EF0E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1031875"/>
            <a:ext cx="5365750" cy="4376738"/>
          </a:xfrm>
        </p:spPr>
        <p:txBody>
          <a:bodyPr lIns="288000" tIns="288000" rIns="288000" bIns="28800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8300"/>
              </a:buClr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8300"/>
              </a:buClr>
              <a:buFont typeface="Wingdings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8300"/>
              </a:buClr>
              <a:buFont typeface="Wingdings" pitchFamily="2" charset="2"/>
              <a:buChar char="ü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C2965C6E-F779-9D49-ABEE-639E5C2BF7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031875"/>
            <a:ext cx="5400675" cy="4376738"/>
          </a:xfrm>
        </p:spPr>
        <p:txBody>
          <a:bodyPr lIns="288000" tIns="288000" rIns="288000" bIns="28800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4E0CBCE4-1D28-9149-BF0F-AD2AE0B99A35}"/>
              </a:ext>
            </a:extLst>
          </p:cNvPr>
          <p:cNvGrpSpPr/>
          <p:nvPr userDrawn="1"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25" name="Redondear rectángulo de esquina del mismo lado 24">
              <a:extLst>
                <a:ext uri="{FF2B5EF4-FFF2-40B4-BE49-F238E27FC236}">
                  <a16:creationId xmlns:a16="http://schemas.microsoft.com/office/drawing/2014/main" id="{A036D2D3-D46B-3C44-BBE9-373F3C623C08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Redondear rectángulo de esquina del mismo lado 25">
              <a:extLst>
                <a:ext uri="{FF2B5EF4-FFF2-40B4-BE49-F238E27FC236}">
                  <a16:creationId xmlns:a16="http://schemas.microsoft.com/office/drawing/2014/main" id="{A7A4CE8B-7CA6-CB4E-848F-4F9A0D7B71B0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22328851-14B5-494C-BBBA-8C5E32B3400C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6" name="Grupo 55">
                <a:extLst>
                  <a:ext uri="{FF2B5EF4-FFF2-40B4-BE49-F238E27FC236}">
                    <a16:creationId xmlns:a16="http://schemas.microsoft.com/office/drawing/2014/main" id="{48E1845A-1503-FC4D-824F-F4A240C0D53E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8" name="Redondear rectángulo de esquina del mismo lado 57">
                  <a:extLst>
                    <a:ext uri="{FF2B5EF4-FFF2-40B4-BE49-F238E27FC236}">
                      <a16:creationId xmlns:a16="http://schemas.microsoft.com/office/drawing/2014/main" id="{BF923527-C7F3-5547-9DAA-FB28B6ECF877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9" name="Redondear rectángulo de esquina del mismo lado 58">
                  <a:extLst>
                    <a:ext uri="{FF2B5EF4-FFF2-40B4-BE49-F238E27FC236}">
                      <a16:creationId xmlns:a16="http://schemas.microsoft.com/office/drawing/2014/main" id="{30E31FA8-5A91-8C42-99FD-733A784CC7A2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7" name="Redondear rectángulo de esquina del mismo lado 56">
                <a:extLst>
                  <a:ext uri="{FF2B5EF4-FFF2-40B4-BE49-F238E27FC236}">
                    <a16:creationId xmlns:a16="http://schemas.microsoft.com/office/drawing/2014/main" id="{F0D301B4-203E-FC44-9BCC-CEFC4593BF70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AFE216CA-A38B-A945-BA64-98700E452C79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485FFD5B-1972-EC4B-9C01-BCAF42AD6CDC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E817CA49-3469-2B41-9455-EB4CE277A443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F6B2DB53-3B04-5048-BAD6-7674250B0C86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28895CB3-E5D0-7240-9844-8BD96DF8CCD7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50" name="object 10">
                <a:extLst>
                  <a:ext uri="{FF2B5EF4-FFF2-40B4-BE49-F238E27FC236}">
                    <a16:creationId xmlns:a16="http://schemas.microsoft.com/office/drawing/2014/main" id="{83295FF1-4E54-0040-A0FA-7D7C9D9CD40B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4">
                <a:extLst>
                  <a:ext uri="{FF2B5EF4-FFF2-40B4-BE49-F238E27FC236}">
                    <a16:creationId xmlns:a16="http://schemas.microsoft.com/office/drawing/2014/main" id="{04D421FE-F6BF-4242-8442-2DE5E58E3AD5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2" name="Imagen 51">
                <a:extLst>
                  <a:ext uri="{FF2B5EF4-FFF2-40B4-BE49-F238E27FC236}">
                    <a16:creationId xmlns:a16="http://schemas.microsoft.com/office/drawing/2014/main" id="{C5FBB82A-FC71-5641-B8D7-1F019AC52F8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3ECA7067-4911-FD41-AA33-DC7472DC51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B99BED8D-38FB-41CB-A4BA-7D4F15F3C05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8835" y="5979188"/>
            <a:ext cx="1070341" cy="55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9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07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216" userDrawn="1">
          <p15:clr>
            <a:srgbClr val="FBAE40"/>
          </p15:clr>
        </p15:guide>
        <p15:guide id="5" orient="horz" pos="504" userDrawn="1">
          <p15:clr>
            <a:srgbClr val="FBAE40"/>
          </p15:clr>
        </p15:guide>
        <p15:guide id="6" pos="4067" userDrawn="1">
          <p15:clr>
            <a:srgbClr val="FBAE40"/>
          </p15:clr>
        </p15:guide>
        <p15:guide id="7" pos="3591" userDrawn="1">
          <p15:clr>
            <a:srgbClr val="FBAE40"/>
          </p15:clr>
        </p15:guide>
        <p15:guide id="8" orient="horz" pos="6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Closur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puente en el campo&#10;&#10;Descripción generada automáticamente">
            <a:extLst>
              <a:ext uri="{FF2B5EF4-FFF2-40B4-BE49-F238E27FC236}">
                <a16:creationId xmlns:a16="http://schemas.microsoft.com/office/drawing/2014/main" id="{56D810B9-689F-C348-9E81-AFFB4AD40C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D56A3A7-030A-D54D-A000-683C68B5A4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33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0364065-A66A-764A-B949-CFFA1835A46F}"/>
              </a:ext>
            </a:extLst>
          </p:cNvPr>
          <p:cNvSpPr/>
          <p:nvPr userDrawn="1"/>
        </p:nvSpPr>
        <p:spPr>
          <a:xfrm>
            <a:off x="4793497" y="4360752"/>
            <a:ext cx="26050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16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www.irsc2022.com</a:t>
            </a:r>
          </a:p>
        </p:txBody>
      </p:sp>
      <p:pic>
        <p:nvPicPr>
          <p:cNvPr id="35" name="Imagen 3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42F56FF-9808-984F-B35D-6391D4F5A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300" y="1581377"/>
            <a:ext cx="2997200" cy="2313014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008142FF-8A95-8746-B2F2-338ECEF1395A}"/>
              </a:ext>
            </a:extLst>
          </p:cNvPr>
          <p:cNvGrpSpPr/>
          <p:nvPr userDrawn="1"/>
        </p:nvGrpSpPr>
        <p:grpSpPr>
          <a:xfrm>
            <a:off x="1968262" y="5501736"/>
            <a:ext cx="8255476" cy="801656"/>
            <a:chOff x="2217595" y="5661224"/>
            <a:chExt cx="8255476" cy="801656"/>
          </a:xfrm>
        </p:grpSpPr>
        <p:sp>
          <p:nvSpPr>
            <p:cNvPr id="37" name="object 10">
              <a:extLst>
                <a:ext uri="{FF2B5EF4-FFF2-40B4-BE49-F238E27FC236}">
                  <a16:creationId xmlns:a16="http://schemas.microsoft.com/office/drawing/2014/main" id="{EF72A299-5A90-CF48-8A04-906EF8E779F0}"/>
                </a:ext>
              </a:extLst>
            </p:cNvPr>
            <p:cNvSpPr/>
            <p:nvPr userDrawn="1"/>
          </p:nvSpPr>
          <p:spPr>
            <a:xfrm>
              <a:off x="2217595" y="5661224"/>
              <a:ext cx="1321072" cy="8016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">
              <a:extLst>
                <a:ext uri="{FF2B5EF4-FFF2-40B4-BE49-F238E27FC236}">
                  <a16:creationId xmlns:a16="http://schemas.microsoft.com/office/drawing/2014/main" id="{44E1254D-0942-AC48-A187-075C758D927E}"/>
                </a:ext>
              </a:extLst>
            </p:cNvPr>
            <p:cNvSpPr/>
            <p:nvPr userDrawn="1"/>
          </p:nvSpPr>
          <p:spPr>
            <a:xfrm>
              <a:off x="4762598" y="5859036"/>
              <a:ext cx="2902402" cy="4060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0131CA2E-B8DB-8B4F-9F52-9499093810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88931" y="5818873"/>
              <a:ext cx="1584140" cy="486358"/>
            </a:xfrm>
            <a:prstGeom prst="rect">
              <a:avLst/>
            </a:prstGeom>
          </p:spPr>
        </p:pic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B163762-FC22-7742-87DE-D18F27BE29F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97000"/>
            <a:ext cx="0" cy="2489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6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Whit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24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3CFAD21-F685-7848-989B-01C26639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74E67B-0B64-3646-BFA5-CE2C928E7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Haga clic para modificar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CF8E60-4E27-A944-8B9E-C1B76BA3A6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1661FE2-8BF4-E84F-8A7E-4F8FA9C0986D}" type="datetimeFigureOut">
              <a:rPr lang="es-ES" smtClean="0"/>
              <a:pPr/>
              <a:t>21/02/2023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F2E3E2-F5EA-7242-9507-2CD383086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3961A5-99B4-394B-8505-0BDFD8762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1017D71-58BB-7B4E-9D8A-B0A0F4D4A22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05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8" r:id="rId2"/>
    <p:sldLayoutId id="2147483689" r:id="rId3"/>
    <p:sldLayoutId id="2147483687" r:id="rId4"/>
    <p:sldLayoutId id="2147483690" r:id="rId5"/>
    <p:sldLayoutId id="2147483691" r:id="rId6"/>
    <p:sldLayoutId id="214748367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7.emf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7.emf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7.emf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9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7.emf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7.emf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7CBED65-E3B3-BC41-ABD6-27B60525FF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381" y="552894"/>
            <a:ext cx="2541182" cy="1737482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14A3697D-45A6-1249-B58C-9EDB1B0F303B}"/>
              </a:ext>
            </a:extLst>
          </p:cNvPr>
          <p:cNvSpPr txBox="1"/>
          <p:nvPr/>
        </p:nvSpPr>
        <p:spPr>
          <a:xfrm>
            <a:off x="794571" y="2909112"/>
            <a:ext cx="3479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4000" b="1" spc="300" dirty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IRSC 2022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FF0C406-0163-BB49-8594-D6B4C13CA16A}"/>
              </a:ext>
            </a:extLst>
          </p:cNvPr>
          <p:cNvSpPr txBox="1"/>
          <p:nvPr/>
        </p:nvSpPr>
        <p:spPr>
          <a:xfrm>
            <a:off x="826468" y="3683632"/>
            <a:ext cx="256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900" spc="300" dirty="0">
                <a:solidFill>
                  <a:srgbClr val="E98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RAILWAY </a:t>
            </a:r>
            <a:br>
              <a:rPr lang="es-ES" sz="900" spc="300" dirty="0">
                <a:solidFill>
                  <a:srgbClr val="E98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900" spc="300" dirty="0">
                <a:solidFill>
                  <a:srgbClr val="E98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COUNCIL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A8DC6AC-6D3D-DF4C-BC84-3F6F176EE1D2}"/>
              </a:ext>
            </a:extLst>
          </p:cNvPr>
          <p:cNvSpPr txBox="1"/>
          <p:nvPr/>
        </p:nvSpPr>
        <p:spPr>
          <a:xfrm>
            <a:off x="826468" y="4376192"/>
            <a:ext cx="34799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800" b="1" spc="300" dirty="0">
                <a:solidFill>
                  <a:srgbClr val="E98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SEVILLA, OCTOBER 16-21,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3BEB058-E34B-BB4D-8A2E-D30E03988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94" y="4032504"/>
            <a:ext cx="2268813" cy="290322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7FCEC2C3-0E1D-D540-8546-682D3610C98D}"/>
              </a:ext>
            </a:extLst>
          </p:cNvPr>
          <p:cNvSpPr/>
          <p:nvPr/>
        </p:nvSpPr>
        <p:spPr>
          <a:xfrm>
            <a:off x="9372600" y="3187700"/>
            <a:ext cx="2336800" cy="2336800"/>
          </a:xfrm>
          <a:prstGeom prst="ellipse">
            <a:avLst/>
          </a:prstGeom>
          <a:solidFill>
            <a:schemeClr val="bg1"/>
          </a:solidFill>
          <a:ln>
            <a:solidFill>
              <a:srgbClr val="E98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D51D57F-5388-414C-83B2-1DF76FBC3C8D}"/>
              </a:ext>
            </a:extLst>
          </p:cNvPr>
          <p:cNvSpPr txBox="1"/>
          <p:nvPr/>
        </p:nvSpPr>
        <p:spPr>
          <a:xfrm>
            <a:off x="9918700" y="419163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LOGO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CEDEB8A-6739-4391-9FAA-26AF98D3518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0900" y="3979876"/>
            <a:ext cx="1451000" cy="75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6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6BAA8FA5-2879-410B-8130-3BDD8C1070FE}"/>
              </a:ext>
            </a:extLst>
          </p:cNvPr>
          <p:cNvSpPr txBox="1"/>
          <p:nvPr/>
        </p:nvSpPr>
        <p:spPr>
          <a:xfrm>
            <a:off x="585554" y="750111"/>
            <a:ext cx="551044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000" b="1" cap="all" spc="300" dirty="0" err="1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</a:t>
            </a:r>
            <a:r>
              <a:rPr lang="es-ES" sz="2000" b="1" cap="all" spc="300" dirty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b="1" cap="all" spc="300" dirty="0" err="1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s-ES" sz="2000" b="1" cap="all" spc="300" dirty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b="1" cap="all" spc="300" dirty="0" err="1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play’s</a:t>
            </a:r>
            <a:r>
              <a:rPr lang="es-ES" sz="2000" b="1" cap="all" spc="300" dirty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b="1" cap="all" spc="300" dirty="0" err="1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  <a:endParaRPr lang="es-ES" sz="2000" b="1" cap="all" spc="300" dirty="0">
              <a:solidFill>
                <a:srgbClr val="00633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es-ES" cap="all" spc="300" dirty="0">
                <a:solidFill>
                  <a:srgbClr val="0030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Positive </a:t>
            </a:r>
            <a:r>
              <a:rPr lang="es-ES" cap="all" spc="300" dirty="0" err="1">
                <a:solidFill>
                  <a:srgbClr val="0030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findings</a:t>
            </a:r>
            <a:r>
              <a:rPr lang="es-ES" cap="all" spc="300" dirty="0">
                <a:solidFill>
                  <a:srgbClr val="0030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				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F56DCE-B73F-6D46-A619-F309AFBFF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1" y="341673"/>
            <a:ext cx="2870200" cy="4064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90EE871-D35D-5B41-AB56-966287C46EC9}"/>
              </a:ext>
            </a:extLst>
          </p:cNvPr>
          <p:cNvSpPr txBox="1"/>
          <p:nvPr/>
        </p:nvSpPr>
        <p:spPr>
          <a:xfrm>
            <a:off x="55562" y="1695036"/>
            <a:ext cx="5400675" cy="1733964"/>
          </a:xfrm>
          <a:prstGeom prst="rect">
            <a:avLst/>
          </a:prstGeom>
          <a:noFill/>
        </p:spPr>
        <p:txBody>
          <a:bodyPr wrap="square" lIns="324000" rtlCol="0">
            <a:noAutofit/>
          </a:bodyPr>
          <a:lstStyle>
            <a:defPPr>
              <a:defRPr lang="es-ES"/>
            </a:defPPr>
            <a:lvl1pPr marL="285750" indent="-285750">
              <a:lnSpc>
                <a:spcPts val="208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 err="1"/>
              <a:t>The</a:t>
            </a:r>
            <a:r>
              <a:rPr lang="es-ES" dirty="0"/>
              <a:t> J&amp;F </a:t>
            </a:r>
            <a:r>
              <a:rPr lang="es-ES" dirty="0" err="1"/>
              <a:t>approach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deployed</a:t>
            </a:r>
            <a:r>
              <a:rPr lang="es-ES" dirty="0"/>
              <a:t> in 89%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entities</a:t>
            </a:r>
            <a:endParaRPr lang="es-ES" dirty="0"/>
          </a:p>
          <a:p>
            <a:r>
              <a:rPr lang="en-US" dirty="0"/>
              <a:t>The booklet is almost always used (90% of respondents always use it)</a:t>
            </a:r>
            <a:endParaRPr lang="es-ES" dirty="0"/>
          </a:p>
          <a:p>
            <a:r>
              <a:rPr lang="en-US" dirty="0"/>
              <a:t>79% of the respondents consider the approach effective to improve the global awareness of risks situations.</a:t>
            </a:r>
            <a:endParaRPr lang="es-ES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9EFF284B-3CC1-4905-82BF-7C50FEC3DD0A}"/>
              </a:ext>
            </a:extLst>
          </p:cNvPr>
          <p:cNvGrpSpPr/>
          <p:nvPr/>
        </p:nvGrpSpPr>
        <p:grpSpPr>
          <a:xfrm>
            <a:off x="233363" y="3998436"/>
            <a:ext cx="5400676" cy="1066801"/>
            <a:chOff x="6456362" y="3987796"/>
            <a:chExt cx="5400676" cy="1066801"/>
          </a:xfrm>
        </p:grpSpPr>
        <p:sp>
          <p:nvSpPr>
            <p:cNvPr id="7" name="Redondear rectángulo de esquina del mismo lado 11">
              <a:extLst>
                <a:ext uri="{FF2B5EF4-FFF2-40B4-BE49-F238E27FC236}">
                  <a16:creationId xmlns:a16="http://schemas.microsoft.com/office/drawing/2014/main" id="{F3A67A18-93C6-4CDE-B533-4607C18D6C57}"/>
                </a:ext>
              </a:extLst>
            </p:cNvPr>
            <p:cNvSpPr/>
            <p:nvPr/>
          </p:nvSpPr>
          <p:spPr>
            <a:xfrm rot="10800000">
              <a:off x="6456362" y="3987796"/>
              <a:ext cx="5400675" cy="106680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E98300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" name="CuadroTexto 12">
              <a:extLst>
                <a:ext uri="{FF2B5EF4-FFF2-40B4-BE49-F238E27FC236}">
                  <a16:creationId xmlns:a16="http://schemas.microsoft.com/office/drawing/2014/main" id="{BDBE822C-13FC-44D9-814F-E6C26B0A468F}"/>
                </a:ext>
              </a:extLst>
            </p:cNvPr>
            <p:cNvSpPr txBox="1"/>
            <p:nvPr/>
          </p:nvSpPr>
          <p:spPr>
            <a:xfrm>
              <a:off x="6456363" y="4030756"/>
              <a:ext cx="5400675" cy="965255"/>
            </a:xfrm>
            <a:prstGeom prst="rect">
              <a:avLst/>
            </a:prstGeom>
            <a:noFill/>
          </p:spPr>
          <p:txBody>
            <a:bodyPr wrap="square" lIns="288000" tIns="36000" rIns="288000" bIns="36000" rtlCol="0">
              <a:spAutoFit/>
            </a:bodyPr>
            <a:lstStyle/>
            <a:p>
              <a:pPr algn="ctr"/>
              <a:r>
                <a:rPr lang="es-ES" sz="2000" spc="3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“</a:t>
              </a:r>
              <a:r>
                <a:rPr lang="en-US" sz="1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Thanks to the approach, we had spontaneous feedback from operators about events that might not have been seen otherwise</a:t>
              </a:r>
              <a:r>
                <a:rPr lang="es-ES" sz="2000" spc="3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”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53CCC04B-F13E-4E4C-A431-9FFA7D6BCD11}"/>
              </a:ext>
            </a:extLst>
          </p:cNvPr>
          <p:cNvSpPr txBox="1"/>
          <p:nvPr/>
        </p:nvSpPr>
        <p:spPr>
          <a:xfrm>
            <a:off x="6068291" y="1695036"/>
            <a:ext cx="4987636" cy="14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process is sometimes used incorrectly because :</a:t>
            </a:r>
          </a:p>
          <a:p>
            <a:pPr marL="685800" lvl="1" indent="-228600">
              <a:lnSpc>
                <a:spcPts val="2080"/>
              </a:lnSpc>
              <a:spcBef>
                <a:spcPts val="600"/>
              </a:spcBef>
              <a:spcAft>
                <a:spcPts val="600"/>
              </a:spcAft>
              <a:buClr>
                <a:srgbClr val="E98300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goal is not always understood</a:t>
            </a:r>
          </a:p>
          <a:p>
            <a:pPr marL="685800" lvl="1" indent="-228600">
              <a:lnSpc>
                <a:spcPts val="2080"/>
              </a:lnSpc>
              <a:spcBef>
                <a:spcPts val="600"/>
              </a:spcBef>
              <a:spcAft>
                <a:spcPts val="600"/>
              </a:spcAft>
              <a:buClr>
                <a:srgbClr val="E98300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HOF expert is not systematically involved</a:t>
            </a:r>
            <a:r>
              <a:rPr lang="en-US" dirty="0"/>
              <a:t>.</a:t>
            </a:r>
          </a:p>
          <a:p>
            <a:pPr marL="285750" indent="-285750">
              <a:lnSpc>
                <a:spcPts val="208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actions decided are not enough organizational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ABF1478-2EB8-4F52-99F2-72A957EA99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56" r="9648"/>
          <a:stretch/>
        </p:blipFill>
        <p:spPr>
          <a:xfrm>
            <a:off x="6031345" y="3518935"/>
            <a:ext cx="2909455" cy="229726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1E029AB-CD34-4CBD-A802-8EB7782B7D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27" r="14080"/>
          <a:stretch/>
        </p:blipFill>
        <p:spPr>
          <a:xfrm>
            <a:off x="9414307" y="3575679"/>
            <a:ext cx="2399001" cy="221281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1809386-DFBB-487A-B073-74CCC1BBBEAD}"/>
              </a:ext>
            </a:extLst>
          </p:cNvPr>
          <p:cNvSpPr txBox="1"/>
          <p:nvPr/>
        </p:nvSpPr>
        <p:spPr>
          <a:xfrm>
            <a:off x="6625992" y="1080970"/>
            <a:ext cx="4698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cap="all" spc="300" dirty="0" err="1">
                <a:solidFill>
                  <a:srgbClr val="0030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Areas</a:t>
            </a:r>
            <a:r>
              <a:rPr lang="es-ES" cap="all" spc="300" dirty="0">
                <a:solidFill>
                  <a:srgbClr val="0030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cap="all" spc="300" dirty="0" err="1">
                <a:solidFill>
                  <a:srgbClr val="0030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es-ES" cap="all" spc="300" dirty="0">
                <a:solidFill>
                  <a:srgbClr val="0030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cap="all" spc="300" dirty="0" err="1">
                <a:solidFill>
                  <a:srgbClr val="0030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2249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DD1D17F-59DC-48A8-9424-6E64420F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all" dirty="0"/>
              <a:t>Action plan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73AA7E-25C0-4156-B43D-ED46145676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800101"/>
            <a:ext cx="6428926" cy="4365322"/>
          </a:xfrm>
        </p:spPr>
        <p:txBody>
          <a:bodyPr lIns="216000" rIns="216000"/>
          <a:lstStyle/>
          <a:p>
            <a:pPr marL="342900" lvl="0" indent="-342900">
              <a:lnSpc>
                <a:spcPts val="2080"/>
              </a:lnSpc>
              <a:buFont typeface="+mj-lt"/>
              <a:buAutoNum type="arabicPeriod"/>
            </a:pPr>
            <a:r>
              <a:rPr lang="en-US" sz="1400" dirty="0"/>
              <a:t>Remind the purpose of the approach i.e., having a better risk awareness.</a:t>
            </a:r>
            <a:endParaRPr lang="fr-FR" sz="1400" dirty="0"/>
          </a:p>
          <a:p>
            <a:pPr marL="342900" indent="-342900">
              <a:lnSpc>
                <a:spcPts val="2080"/>
              </a:lnSpc>
              <a:buFont typeface="+mj-lt"/>
              <a:buAutoNum type="arabicPeriod"/>
            </a:pPr>
            <a:r>
              <a:rPr lang="en-US" sz="1400" dirty="0"/>
              <a:t>Give some practical advice to apply the approach.</a:t>
            </a:r>
            <a:endParaRPr lang="fr-FR" sz="1400" dirty="0"/>
          </a:p>
          <a:p>
            <a:pPr marL="342900" lvl="0" indent="-342900">
              <a:lnSpc>
                <a:spcPts val="2080"/>
              </a:lnSpc>
              <a:buFont typeface="+mj-lt"/>
              <a:buAutoNum type="arabicPeriod"/>
            </a:pPr>
            <a:r>
              <a:rPr lang="en-US" sz="1400" dirty="0"/>
              <a:t>Reinforce </a:t>
            </a:r>
            <a:r>
              <a:rPr lang="en-US" sz="1400" dirty="0" err="1"/>
              <a:t>organisational</a:t>
            </a:r>
            <a:r>
              <a:rPr lang="en-US" sz="1400" dirty="0"/>
              <a:t> factors :</a:t>
            </a:r>
          </a:p>
          <a:p>
            <a:pPr marL="358775" lvl="1" indent="-185738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in the data collection and analysis </a:t>
            </a:r>
          </a:p>
          <a:p>
            <a:pPr marL="358775" lvl="1" indent="-185738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in the assessment of the behavior’s acceptability regarding with the system </a:t>
            </a:r>
          </a:p>
          <a:p>
            <a:pPr marL="358775" lvl="1" indent="-185738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in the measures decided</a:t>
            </a:r>
            <a:endParaRPr lang="fr-FR" sz="1200" dirty="0"/>
          </a:p>
          <a:p>
            <a:pPr marL="342900" lvl="0" indent="-342900">
              <a:lnSpc>
                <a:spcPts val="2080"/>
              </a:lnSpc>
              <a:buFont typeface="+mj-lt"/>
              <a:buAutoNum type="arabicPeriod"/>
            </a:pPr>
            <a:r>
              <a:rPr lang="en-US" sz="1400" dirty="0"/>
              <a:t>Encourage the involvement of the HOF network. </a:t>
            </a:r>
          </a:p>
          <a:p>
            <a:pPr marL="0" lvl="0" indent="0">
              <a:lnSpc>
                <a:spcPts val="2080"/>
              </a:lnSpc>
              <a:buNone/>
            </a:pPr>
            <a:endParaRPr lang="en-US" sz="1400" dirty="0"/>
          </a:p>
          <a:p>
            <a:pPr marL="0" indent="0">
              <a:buNone/>
            </a:pPr>
            <a:r>
              <a:rPr lang="fr-FR" sz="1400" b="1" dirty="0"/>
              <a:t>+ </a:t>
            </a:r>
            <a:r>
              <a:rPr lang="fr-FR" sz="1400" dirty="0" err="1"/>
              <a:t>Clarify</a:t>
            </a:r>
            <a:r>
              <a:rPr lang="fr-FR" sz="1400" dirty="0"/>
              <a:t> and </a:t>
            </a:r>
            <a:r>
              <a:rPr lang="fr-FR" sz="1400" dirty="0" err="1"/>
              <a:t>promote</a:t>
            </a:r>
            <a:r>
              <a:rPr lang="fr-FR" sz="1400" dirty="0"/>
              <a:t> the </a:t>
            </a:r>
            <a:r>
              <a:rPr lang="fr-FR" sz="1400" dirty="0" err="1"/>
              <a:t>exemplary</a:t>
            </a:r>
            <a:r>
              <a:rPr lang="fr-FR" sz="1400" dirty="0"/>
              <a:t> </a:t>
            </a:r>
            <a:r>
              <a:rPr lang="fr-FR" sz="1400" dirty="0" err="1"/>
              <a:t>behaviour’s</a:t>
            </a:r>
            <a:r>
              <a:rPr lang="fr-FR" sz="1400" dirty="0"/>
              <a:t> </a:t>
            </a:r>
            <a:r>
              <a:rPr lang="fr-FR" sz="1400" dirty="0" err="1"/>
              <a:t>treatments</a:t>
            </a:r>
            <a:r>
              <a:rPr lang="fr-FR" sz="1400" dirty="0"/>
              <a:t>.</a:t>
            </a:r>
          </a:p>
          <a:p>
            <a:pPr marL="0" indent="0">
              <a:buNone/>
            </a:pPr>
            <a:r>
              <a:rPr lang="fr-FR" sz="1400" b="1" dirty="0">
                <a:solidFill>
                  <a:srgbClr val="006338"/>
                </a:solidFill>
              </a:rPr>
              <a:t>+ </a:t>
            </a:r>
            <a:r>
              <a:rPr lang="fr-FR" sz="1400" dirty="0"/>
              <a:t>Expand the scope of the </a:t>
            </a:r>
            <a:r>
              <a:rPr lang="fr-FR" sz="1400" dirty="0" err="1"/>
              <a:t>approach</a:t>
            </a:r>
            <a:r>
              <a:rPr lang="fr-FR" sz="1400" dirty="0"/>
              <a:t>.</a:t>
            </a:r>
          </a:p>
          <a:p>
            <a:pPr marL="0" lvl="0" indent="0">
              <a:lnSpc>
                <a:spcPts val="2080"/>
              </a:lnSpc>
              <a:buNone/>
            </a:pPr>
            <a:endParaRPr lang="fr-FR" sz="1400" dirty="0"/>
          </a:p>
          <a:p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B6B93F7-6518-44D8-B534-A7D6DCFE235D}"/>
              </a:ext>
            </a:extLst>
          </p:cNvPr>
          <p:cNvGrpSpPr/>
          <p:nvPr/>
        </p:nvGrpSpPr>
        <p:grpSpPr>
          <a:xfrm>
            <a:off x="5521124" y="3553426"/>
            <a:ext cx="2534857" cy="2222340"/>
            <a:chOff x="7111832" y="2906908"/>
            <a:chExt cx="2808693" cy="2405896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C547E82D-3FAB-41DC-9E8B-270AB9A27EA7}"/>
                </a:ext>
              </a:extLst>
            </p:cNvPr>
            <p:cNvPicPr/>
            <p:nvPr/>
          </p:nvPicPr>
          <p:blipFill rotWithShape="1">
            <a:blip r:embed="rId3"/>
            <a:srcRect l="6864" r="1604" b="1639"/>
            <a:stretch/>
          </p:blipFill>
          <p:spPr bwMode="auto">
            <a:xfrm>
              <a:off x="7111832" y="2906908"/>
              <a:ext cx="2808693" cy="240589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E4BB1BB-AEA3-4BB2-B1DD-6EAC3447DA5A}"/>
                </a:ext>
              </a:extLst>
            </p:cNvPr>
            <p:cNvSpPr/>
            <p:nvPr/>
          </p:nvSpPr>
          <p:spPr>
            <a:xfrm>
              <a:off x="7113482" y="4292049"/>
              <a:ext cx="936000" cy="360000"/>
            </a:xfrm>
            <a:prstGeom prst="rect">
              <a:avLst/>
            </a:prstGeom>
            <a:solidFill>
              <a:srgbClr val="44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83B578-4D02-49A2-848A-9FA30AB1A205}"/>
                </a:ext>
              </a:extLst>
            </p:cNvPr>
            <p:cNvSpPr/>
            <p:nvPr/>
          </p:nvSpPr>
          <p:spPr>
            <a:xfrm>
              <a:off x="9812525" y="4339089"/>
              <a:ext cx="108000" cy="360000"/>
            </a:xfrm>
            <a:prstGeom prst="rect">
              <a:avLst/>
            </a:prstGeom>
            <a:solidFill>
              <a:srgbClr val="44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A7CF2BD7-44C3-44F0-9B5D-78E74413C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883" y="342900"/>
            <a:ext cx="5577154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9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967C0B-9B0B-4496-A4B9-E88A2B93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all" dirty="0"/>
              <a:t>The Just &amp; </a:t>
            </a:r>
            <a:r>
              <a:rPr lang="fr-FR" cap="all" dirty="0" err="1"/>
              <a:t>Fair</a:t>
            </a:r>
            <a:r>
              <a:rPr lang="fr-FR" cap="all" dirty="0"/>
              <a:t> </a:t>
            </a:r>
            <a:r>
              <a:rPr lang="fr-FR" cap="all" dirty="0" err="1"/>
              <a:t>approach</a:t>
            </a:r>
            <a:endParaRPr lang="fr-FR" cap="all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27D4FAB-CBCD-4B23-9E00-DC747B5E508A}"/>
              </a:ext>
            </a:extLst>
          </p:cNvPr>
          <p:cNvSpPr/>
          <p:nvPr/>
        </p:nvSpPr>
        <p:spPr>
          <a:xfrm>
            <a:off x="356899" y="1092917"/>
            <a:ext cx="2952000" cy="360000"/>
          </a:xfrm>
          <a:prstGeom prst="roundRect">
            <a:avLst/>
          </a:prstGeom>
          <a:solidFill>
            <a:srgbClr val="404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266700"/>
            <a:r>
              <a:rPr lang="fr-FR" sz="800" b="1" cap="all" dirty="0">
                <a:latin typeface="Avenir Next LT Pro Demi" panose="020B0704020202020204" pitchFamily="34" charset="0"/>
              </a:rPr>
              <a:t>COLLECT FACTS AND ANALYSE ROOT CAUSES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9D7B5EB-DD52-43BA-ABC8-EA9C1AD323DD}"/>
              </a:ext>
            </a:extLst>
          </p:cNvPr>
          <p:cNvSpPr/>
          <p:nvPr/>
        </p:nvSpPr>
        <p:spPr>
          <a:xfrm>
            <a:off x="341235" y="1514219"/>
            <a:ext cx="2952000" cy="360000"/>
          </a:xfrm>
          <a:prstGeom prst="roundRect">
            <a:avLst/>
          </a:prstGeom>
          <a:solidFill>
            <a:srgbClr val="404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266700"/>
            <a:r>
              <a:rPr lang="fr-FR" sz="800" b="1" cap="all" dirty="0">
                <a:latin typeface="Avenir Next LT Pro Demi" panose="020B0704020202020204" pitchFamily="34" charset="0"/>
              </a:rPr>
              <a:t>IDENTIFY THE BEHAVIOUR OR ACT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AB1D05F-A129-45CA-A54F-B0CBFB945E87}"/>
              </a:ext>
            </a:extLst>
          </p:cNvPr>
          <p:cNvSpPr/>
          <p:nvPr/>
        </p:nvSpPr>
        <p:spPr>
          <a:xfrm>
            <a:off x="341235" y="1938409"/>
            <a:ext cx="2952000" cy="360000"/>
          </a:xfrm>
          <a:prstGeom prst="roundRect">
            <a:avLst/>
          </a:prstGeom>
          <a:solidFill>
            <a:srgbClr val="404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266700"/>
            <a:r>
              <a:rPr lang="fr-FR" sz="800" b="1" cap="all" dirty="0">
                <a:latin typeface="Avenir Next LT Pro Demi" panose="020B0704020202020204" pitchFamily="34" charset="0"/>
              </a:rPr>
              <a:t>EVALUATE THE ACCEPTABILITY OR UNACCEPTABILITY OF THE BEHAVIOUR OR ACT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B6AE4FF-B4F9-4773-A25F-9686E9931458}"/>
              </a:ext>
            </a:extLst>
          </p:cNvPr>
          <p:cNvSpPr/>
          <p:nvPr/>
        </p:nvSpPr>
        <p:spPr>
          <a:xfrm>
            <a:off x="334963" y="2362599"/>
            <a:ext cx="2952000" cy="360000"/>
          </a:xfrm>
          <a:prstGeom prst="roundRect">
            <a:avLst/>
          </a:prstGeom>
          <a:solidFill>
            <a:srgbClr val="404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266700"/>
            <a:r>
              <a:rPr lang="en-US" sz="800" b="1" cap="all" dirty="0">
                <a:latin typeface="Avenir Next LT Pro Demi" panose="020B0704020202020204" pitchFamily="34" charset="0"/>
              </a:rPr>
              <a:t>Take appropriate measures regarding the actors, the team and the system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F88D00C-843C-4CD1-98E9-4CD343499A7C}"/>
              </a:ext>
            </a:extLst>
          </p:cNvPr>
          <p:cNvSpPr/>
          <p:nvPr/>
        </p:nvSpPr>
        <p:spPr>
          <a:xfrm>
            <a:off x="334963" y="2786789"/>
            <a:ext cx="2952000" cy="360000"/>
          </a:xfrm>
          <a:prstGeom prst="roundRect">
            <a:avLst/>
          </a:prstGeom>
          <a:solidFill>
            <a:srgbClr val="404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266700"/>
            <a:r>
              <a:rPr lang="en-US" sz="800" b="1" cap="all" dirty="0">
                <a:latin typeface="Avenir Next LT Pro Demi" panose="020B0704020202020204" pitchFamily="34" charset="0"/>
              </a:rPr>
              <a:t>Providing feedback TO ALL PARTIES INVOLVED</a:t>
            </a:r>
          </a:p>
        </p:txBody>
      </p:sp>
      <p:sp>
        <p:nvSpPr>
          <p:cNvPr id="10" name="Organigramme : Entrée manuelle 9">
            <a:extLst>
              <a:ext uri="{FF2B5EF4-FFF2-40B4-BE49-F238E27FC236}">
                <a16:creationId xmlns:a16="http://schemas.microsoft.com/office/drawing/2014/main" id="{1C7D2273-6E50-45A8-8D7C-32D97DBBBA57}"/>
              </a:ext>
            </a:extLst>
          </p:cNvPr>
          <p:cNvSpPr/>
          <p:nvPr/>
        </p:nvSpPr>
        <p:spPr>
          <a:xfrm rot="5400000" flipH="1">
            <a:off x="426085" y="1168108"/>
            <a:ext cx="180000" cy="216000"/>
          </a:xfrm>
          <a:prstGeom prst="flowChartManualInput">
            <a:avLst/>
          </a:prstGeom>
          <a:solidFill>
            <a:srgbClr val="D62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dirty="0">
                <a:latin typeface="Avenir Next LT Pro Demi" panose="020B0604020202020204" pitchFamily="34" charset="0"/>
              </a:rPr>
              <a:t>1</a:t>
            </a:r>
          </a:p>
        </p:txBody>
      </p:sp>
      <p:sp>
        <p:nvSpPr>
          <p:cNvPr id="11" name="Organigramme : Entrée manuelle 10">
            <a:extLst>
              <a:ext uri="{FF2B5EF4-FFF2-40B4-BE49-F238E27FC236}">
                <a16:creationId xmlns:a16="http://schemas.microsoft.com/office/drawing/2014/main" id="{285777F8-92C4-4A2D-8265-4178AE3817CF}"/>
              </a:ext>
            </a:extLst>
          </p:cNvPr>
          <p:cNvSpPr/>
          <p:nvPr/>
        </p:nvSpPr>
        <p:spPr>
          <a:xfrm rot="5400000" flipH="1">
            <a:off x="408073" y="1592298"/>
            <a:ext cx="180000" cy="216000"/>
          </a:xfrm>
          <a:prstGeom prst="flowChartManualInput">
            <a:avLst/>
          </a:prstGeom>
          <a:solidFill>
            <a:srgbClr val="D62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dirty="0">
                <a:latin typeface="Avenir Next LT Pro Demi" panose="020B0604020202020204" pitchFamily="34" charset="0"/>
              </a:rPr>
              <a:t>2</a:t>
            </a:r>
          </a:p>
        </p:txBody>
      </p:sp>
      <p:sp>
        <p:nvSpPr>
          <p:cNvPr id="12" name="Organigramme : Entrée manuelle 11">
            <a:extLst>
              <a:ext uri="{FF2B5EF4-FFF2-40B4-BE49-F238E27FC236}">
                <a16:creationId xmlns:a16="http://schemas.microsoft.com/office/drawing/2014/main" id="{CCD8197C-3321-44C8-AC31-C5DC7BD74628}"/>
              </a:ext>
            </a:extLst>
          </p:cNvPr>
          <p:cNvSpPr/>
          <p:nvPr/>
        </p:nvSpPr>
        <p:spPr>
          <a:xfrm rot="5400000" flipH="1">
            <a:off x="408073" y="2019723"/>
            <a:ext cx="180000" cy="216000"/>
          </a:xfrm>
          <a:prstGeom prst="flowChartManualInput">
            <a:avLst/>
          </a:prstGeom>
          <a:solidFill>
            <a:srgbClr val="D62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dirty="0">
                <a:latin typeface="Avenir Next LT Pro Demi" panose="020B0604020202020204" pitchFamily="34" charset="0"/>
              </a:rPr>
              <a:t>3</a:t>
            </a:r>
          </a:p>
        </p:txBody>
      </p:sp>
      <p:sp>
        <p:nvSpPr>
          <p:cNvPr id="13" name="Organigramme : Entrée manuelle 12">
            <a:extLst>
              <a:ext uri="{FF2B5EF4-FFF2-40B4-BE49-F238E27FC236}">
                <a16:creationId xmlns:a16="http://schemas.microsoft.com/office/drawing/2014/main" id="{D236B4B2-D5F1-42A6-B119-144C20D519CC}"/>
              </a:ext>
            </a:extLst>
          </p:cNvPr>
          <p:cNvSpPr/>
          <p:nvPr/>
        </p:nvSpPr>
        <p:spPr>
          <a:xfrm rot="5400000" flipH="1">
            <a:off x="399902" y="2437856"/>
            <a:ext cx="180000" cy="216000"/>
          </a:xfrm>
          <a:prstGeom prst="flowChartManualInput">
            <a:avLst/>
          </a:prstGeom>
          <a:solidFill>
            <a:srgbClr val="D62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dirty="0">
                <a:latin typeface="Avenir Next LT Pro Demi" panose="020B0604020202020204" pitchFamily="34" charset="0"/>
              </a:rPr>
              <a:t>4</a:t>
            </a:r>
          </a:p>
        </p:txBody>
      </p:sp>
      <p:sp>
        <p:nvSpPr>
          <p:cNvPr id="14" name="Organigramme : Entrée manuelle 13">
            <a:extLst>
              <a:ext uri="{FF2B5EF4-FFF2-40B4-BE49-F238E27FC236}">
                <a16:creationId xmlns:a16="http://schemas.microsoft.com/office/drawing/2014/main" id="{634CEEDA-4D25-410F-8F38-6B47B5780F28}"/>
              </a:ext>
            </a:extLst>
          </p:cNvPr>
          <p:cNvSpPr/>
          <p:nvPr/>
        </p:nvSpPr>
        <p:spPr>
          <a:xfrm rot="5400000" flipH="1">
            <a:off x="399902" y="2858789"/>
            <a:ext cx="180000" cy="216000"/>
          </a:xfrm>
          <a:prstGeom prst="flowChartManualInput">
            <a:avLst/>
          </a:prstGeom>
          <a:solidFill>
            <a:srgbClr val="D62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dirty="0">
                <a:latin typeface="Avenir Next LT Pro Demi" panose="020B0604020202020204" pitchFamily="34" charset="0"/>
              </a:rPr>
              <a:t>5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80A247BE-C883-4F19-9422-F4F3B45A1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494" y="1366108"/>
            <a:ext cx="4374027" cy="29880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578A9A9-0960-43D0-8DB9-5B3E63245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757" y="1366108"/>
            <a:ext cx="4368280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8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967C0B-9B0B-4496-A4B9-E88A2B93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all" dirty="0"/>
              <a:t>The Just &amp; </a:t>
            </a:r>
            <a:r>
              <a:rPr lang="fr-FR" cap="all" dirty="0" err="1"/>
              <a:t>Fair</a:t>
            </a:r>
            <a:r>
              <a:rPr lang="fr-FR" cap="all" dirty="0"/>
              <a:t> </a:t>
            </a:r>
            <a:r>
              <a:rPr lang="fr-FR" cap="all" dirty="0" err="1"/>
              <a:t>approach</a:t>
            </a:r>
            <a:endParaRPr lang="fr-FR" cap="all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27D4FAB-CBCD-4B23-9E00-DC747B5E508A}"/>
              </a:ext>
            </a:extLst>
          </p:cNvPr>
          <p:cNvSpPr/>
          <p:nvPr/>
        </p:nvSpPr>
        <p:spPr>
          <a:xfrm>
            <a:off x="356899" y="1092917"/>
            <a:ext cx="2952000" cy="360000"/>
          </a:xfrm>
          <a:prstGeom prst="roundRect">
            <a:avLst/>
          </a:prstGeom>
          <a:solidFill>
            <a:srgbClr val="404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266700"/>
            <a:r>
              <a:rPr lang="fr-FR" sz="800" b="1" cap="all" dirty="0">
                <a:latin typeface="Avenir Next LT Pro Demi" panose="020B0704020202020204" pitchFamily="34" charset="0"/>
              </a:rPr>
              <a:t>COLLECT FACTS AND ANALYSE ROOT CAUSES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9D7B5EB-DD52-43BA-ABC8-EA9C1AD323DD}"/>
              </a:ext>
            </a:extLst>
          </p:cNvPr>
          <p:cNvSpPr/>
          <p:nvPr/>
        </p:nvSpPr>
        <p:spPr>
          <a:xfrm>
            <a:off x="341235" y="1514219"/>
            <a:ext cx="2952000" cy="360000"/>
          </a:xfrm>
          <a:prstGeom prst="roundRect">
            <a:avLst/>
          </a:prstGeom>
          <a:solidFill>
            <a:srgbClr val="404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266700"/>
            <a:r>
              <a:rPr lang="fr-FR" sz="800" b="1" cap="all" dirty="0">
                <a:latin typeface="Avenir Next LT Pro Demi" panose="020B0704020202020204" pitchFamily="34" charset="0"/>
              </a:rPr>
              <a:t>IDENTIFY THE BEHAVIOUR OR ACT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AB1D05F-A129-45CA-A54F-B0CBFB945E87}"/>
              </a:ext>
            </a:extLst>
          </p:cNvPr>
          <p:cNvSpPr/>
          <p:nvPr/>
        </p:nvSpPr>
        <p:spPr>
          <a:xfrm>
            <a:off x="341235" y="1938409"/>
            <a:ext cx="2952000" cy="360000"/>
          </a:xfrm>
          <a:prstGeom prst="roundRect">
            <a:avLst/>
          </a:prstGeom>
          <a:solidFill>
            <a:srgbClr val="404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266700"/>
            <a:r>
              <a:rPr lang="fr-FR" sz="800" b="1" cap="all" dirty="0">
                <a:latin typeface="Avenir Next LT Pro Demi" panose="020B0704020202020204" pitchFamily="34" charset="0"/>
              </a:rPr>
              <a:t>EVALUATE THE ACCEPTABILITY OR UNACCEPTABILITY OF THE BEHAVIOUR OR ACT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B6AE4FF-B4F9-4773-A25F-9686E9931458}"/>
              </a:ext>
            </a:extLst>
          </p:cNvPr>
          <p:cNvSpPr/>
          <p:nvPr/>
        </p:nvSpPr>
        <p:spPr>
          <a:xfrm>
            <a:off x="334963" y="2362599"/>
            <a:ext cx="2952000" cy="360000"/>
          </a:xfrm>
          <a:prstGeom prst="roundRect">
            <a:avLst/>
          </a:prstGeom>
          <a:solidFill>
            <a:srgbClr val="404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266700"/>
            <a:r>
              <a:rPr lang="en-US" sz="800" b="1" cap="all" dirty="0">
                <a:latin typeface="Avenir Next LT Pro Demi" panose="020B0704020202020204" pitchFamily="34" charset="0"/>
              </a:rPr>
              <a:t>Take appropriate measures regarding the actors, the team and the system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F88D00C-843C-4CD1-98E9-4CD343499A7C}"/>
              </a:ext>
            </a:extLst>
          </p:cNvPr>
          <p:cNvSpPr/>
          <p:nvPr/>
        </p:nvSpPr>
        <p:spPr>
          <a:xfrm>
            <a:off x="334963" y="2786789"/>
            <a:ext cx="2952000" cy="360000"/>
          </a:xfrm>
          <a:prstGeom prst="roundRect">
            <a:avLst/>
          </a:prstGeom>
          <a:solidFill>
            <a:srgbClr val="404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266700"/>
            <a:r>
              <a:rPr lang="en-US" sz="800" b="1" cap="all" dirty="0">
                <a:latin typeface="Avenir Next LT Pro Demi" panose="020B0704020202020204" pitchFamily="34" charset="0"/>
              </a:rPr>
              <a:t>Providing feedback TO ALL PARTIES INVOLVED</a:t>
            </a:r>
          </a:p>
        </p:txBody>
      </p:sp>
      <p:sp>
        <p:nvSpPr>
          <p:cNvPr id="10" name="Organigramme : Entrée manuelle 9">
            <a:extLst>
              <a:ext uri="{FF2B5EF4-FFF2-40B4-BE49-F238E27FC236}">
                <a16:creationId xmlns:a16="http://schemas.microsoft.com/office/drawing/2014/main" id="{1C7D2273-6E50-45A8-8D7C-32D97DBBBA57}"/>
              </a:ext>
            </a:extLst>
          </p:cNvPr>
          <p:cNvSpPr/>
          <p:nvPr/>
        </p:nvSpPr>
        <p:spPr>
          <a:xfrm rot="5400000" flipH="1">
            <a:off x="426085" y="1168108"/>
            <a:ext cx="180000" cy="216000"/>
          </a:xfrm>
          <a:prstGeom prst="flowChartManualInput">
            <a:avLst/>
          </a:prstGeom>
          <a:solidFill>
            <a:srgbClr val="D62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dirty="0">
                <a:latin typeface="Avenir Next LT Pro Demi" panose="020B0604020202020204" pitchFamily="34" charset="0"/>
              </a:rPr>
              <a:t>1</a:t>
            </a:r>
          </a:p>
        </p:txBody>
      </p:sp>
      <p:sp>
        <p:nvSpPr>
          <p:cNvPr id="11" name="Organigramme : Entrée manuelle 10">
            <a:extLst>
              <a:ext uri="{FF2B5EF4-FFF2-40B4-BE49-F238E27FC236}">
                <a16:creationId xmlns:a16="http://schemas.microsoft.com/office/drawing/2014/main" id="{285777F8-92C4-4A2D-8265-4178AE3817CF}"/>
              </a:ext>
            </a:extLst>
          </p:cNvPr>
          <p:cNvSpPr/>
          <p:nvPr/>
        </p:nvSpPr>
        <p:spPr>
          <a:xfrm rot="5400000" flipH="1">
            <a:off x="408073" y="1592298"/>
            <a:ext cx="180000" cy="216000"/>
          </a:xfrm>
          <a:prstGeom prst="flowChartManualInput">
            <a:avLst/>
          </a:prstGeom>
          <a:solidFill>
            <a:srgbClr val="D62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dirty="0">
                <a:latin typeface="Avenir Next LT Pro Demi" panose="020B0604020202020204" pitchFamily="34" charset="0"/>
              </a:rPr>
              <a:t>2</a:t>
            </a:r>
          </a:p>
        </p:txBody>
      </p:sp>
      <p:sp>
        <p:nvSpPr>
          <p:cNvPr id="12" name="Organigramme : Entrée manuelle 11">
            <a:extLst>
              <a:ext uri="{FF2B5EF4-FFF2-40B4-BE49-F238E27FC236}">
                <a16:creationId xmlns:a16="http://schemas.microsoft.com/office/drawing/2014/main" id="{CCD8197C-3321-44C8-AC31-C5DC7BD74628}"/>
              </a:ext>
            </a:extLst>
          </p:cNvPr>
          <p:cNvSpPr/>
          <p:nvPr/>
        </p:nvSpPr>
        <p:spPr>
          <a:xfrm rot="5400000" flipH="1">
            <a:off x="408073" y="2019723"/>
            <a:ext cx="180000" cy="216000"/>
          </a:xfrm>
          <a:prstGeom prst="flowChartManualInput">
            <a:avLst/>
          </a:prstGeom>
          <a:solidFill>
            <a:srgbClr val="D62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dirty="0">
                <a:latin typeface="Avenir Next LT Pro Demi" panose="020B0604020202020204" pitchFamily="34" charset="0"/>
              </a:rPr>
              <a:t>3</a:t>
            </a:r>
          </a:p>
        </p:txBody>
      </p:sp>
      <p:sp>
        <p:nvSpPr>
          <p:cNvPr id="13" name="Organigramme : Entrée manuelle 12">
            <a:extLst>
              <a:ext uri="{FF2B5EF4-FFF2-40B4-BE49-F238E27FC236}">
                <a16:creationId xmlns:a16="http://schemas.microsoft.com/office/drawing/2014/main" id="{D236B4B2-D5F1-42A6-B119-144C20D519CC}"/>
              </a:ext>
            </a:extLst>
          </p:cNvPr>
          <p:cNvSpPr/>
          <p:nvPr/>
        </p:nvSpPr>
        <p:spPr>
          <a:xfrm rot="5400000" flipH="1">
            <a:off x="399902" y="2437856"/>
            <a:ext cx="180000" cy="216000"/>
          </a:xfrm>
          <a:prstGeom prst="flowChartManualInput">
            <a:avLst/>
          </a:prstGeom>
          <a:solidFill>
            <a:srgbClr val="D62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dirty="0">
                <a:latin typeface="Avenir Next LT Pro Demi" panose="020B0604020202020204" pitchFamily="34" charset="0"/>
              </a:rPr>
              <a:t>4</a:t>
            </a:r>
          </a:p>
        </p:txBody>
      </p:sp>
      <p:sp>
        <p:nvSpPr>
          <p:cNvPr id="14" name="Organigramme : Entrée manuelle 13">
            <a:extLst>
              <a:ext uri="{FF2B5EF4-FFF2-40B4-BE49-F238E27FC236}">
                <a16:creationId xmlns:a16="http://schemas.microsoft.com/office/drawing/2014/main" id="{634CEEDA-4D25-410F-8F38-6B47B5780F28}"/>
              </a:ext>
            </a:extLst>
          </p:cNvPr>
          <p:cNvSpPr/>
          <p:nvPr/>
        </p:nvSpPr>
        <p:spPr>
          <a:xfrm rot="5400000" flipH="1">
            <a:off x="399902" y="2858789"/>
            <a:ext cx="180000" cy="216000"/>
          </a:xfrm>
          <a:prstGeom prst="flowChartManualInput">
            <a:avLst/>
          </a:prstGeom>
          <a:solidFill>
            <a:srgbClr val="D62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dirty="0">
                <a:latin typeface="Avenir Next LT Pro Demi" panose="020B0604020202020204" pitchFamily="34" charset="0"/>
              </a:rPr>
              <a:t>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AB32660-0662-4497-8A4A-2E805A7C3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830" y="1366108"/>
            <a:ext cx="4364361" cy="2988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4329131-F00A-44E0-9404-FC8DF749E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740" y="1366108"/>
            <a:ext cx="4401297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7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967C0B-9B0B-4496-A4B9-E88A2B93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all" dirty="0"/>
              <a:t>The Just &amp; </a:t>
            </a:r>
            <a:r>
              <a:rPr lang="fr-FR" cap="all" dirty="0" err="1"/>
              <a:t>Fair</a:t>
            </a:r>
            <a:r>
              <a:rPr lang="fr-FR" cap="all" dirty="0"/>
              <a:t> </a:t>
            </a:r>
            <a:r>
              <a:rPr lang="fr-FR" cap="all" dirty="0" err="1"/>
              <a:t>approach</a:t>
            </a:r>
            <a:endParaRPr lang="fr-FR" cap="all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27D4FAB-CBCD-4B23-9E00-DC747B5E508A}"/>
              </a:ext>
            </a:extLst>
          </p:cNvPr>
          <p:cNvSpPr/>
          <p:nvPr/>
        </p:nvSpPr>
        <p:spPr>
          <a:xfrm>
            <a:off x="356899" y="1092917"/>
            <a:ext cx="2952000" cy="360000"/>
          </a:xfrm>
          <a:prstGeom prst="roundRect">
            <a:avLst/>
          </a:prstGeom>
          <a:solidFill>
            <a:srgbClr val="404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266700"/>
            <a:r>
              <a:rPr lang="fr-FR" sz="800" b="1" cap="all" dirty="0">
                <a:latin typeface="Avenir Next LT Pro Demi" panose="020B0704020202020204" pitchFamily="34" charset="0"/>
              </a:rPr>
              <a:t>COLLECT FACTS AND ANALYSE ROOT CAUSES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9D7B5EB-DD52-43BA-ABC8-EA9C1AD323DD}"/>
              </a:ext>
            </a:extLst>
          </p:cNvPr>
          <p:cNvSpPr/>
          <p:nvPr/>
        </p:nvSpPr>
        <p:spPr>
          <a:xfrm>
            <a:off x="341235" y="1514219"/>
            <a:ext cx="2952000" cy="360000"/>
          </a:xfrm>
          <a:prstGeom prst="roundRect">
            <a:avLst/>
          </a:prstGeom>
          <a:solidFill>
            <a:srgbClr val="404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266700"/>
            <a:r>
              <a:rPr lang="fr-FR" sz="800" b="1" cap="all" dirty="0">
                <a:latin typeface="Avenir Next LT Pro Demi" panose="020B0704020202020204" pitchFamily="34" charset="0"/>
              </a:rPr>
              <a:t>IDENTIFY THE BEHAVIOUR OR ACT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AB1D05F-A129-45CA-A54F-B0CBFB945E87}"/>
              </a:ext>
            </a:extLst>
          </p:cNvPr>
          <p:cNvSpPr/>
          <p:nvPr/>
        </p:nvSpPr>
        <p:spPr>
          <a:xfrm>
            <a:off x="341235" y="1938409"/>
            <a:ext cx="2952000" cy="360000"/>
          </a:xfrm>
          <a:prstGeom prst="roundRect">
            <a:avLst/>
          </a:prstGeom>
          <a:solidFill>
            <a:srgbClr val="404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266700"/>
            <a:r>
              <a:rPr lang="fr-FR" sz="800" b="1" cap="all" dirty="0">
                <a:latin typeface="Avenir Next LT Pro Demi" panose="020B0704020202020204" pitchFamily="34" charset="0"/>
              </a:rPr>
              <a:t>EVALUATE THE ACCEPTABILITY OR UNACCEPTABILITY OF THE BEHAVIOUR OR ACT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B6AE4FF-B4F9-4773-A25F-9686E9931458}"/>
              </a:ext>
            </a:extLst>
          </p:cNvPr>
          <p:cNvSpPr/>
          <p:nvPr/>
        </p:nvSpPr>
        <p:spPr>
          <a:xfrm>
            <a:off x="334963" y="2362599"/>
            <a:ext cx="2952000" cy="360000"/>
          </a:xfrm>
          <a:prstGeom prst="roundRect">
            <a:avLst/>
          </a:prstGeom>
          <a:solidFill>
            <a:srgbClr val="404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266700"/>
            <a:r>
              <a:rPr lang="en-US" sz="800" b="1" cap="all" dirty="0">
                <a:latin typeface="Avenir Next LT Pro Demi" panose="020B0704020202020204" pitchFamily="34" charset="0"/>
              </a:rPr>
              <a:t>Take appropriate measures regarding the actors, the team and the system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F88D00C-843C-4CD1-98E9-4CD343499A7C}"/>
              </a:ext>
            </a:extLst>
          </p:cNvPr>
          <p:cNvSpPr/>
          <p:nvPr/>
        </p:nvSpPr>
        <p:spPr>
          <a:xfrm>
            <a:off x="334963" y="2786789"/>
            <a:ext cx="2952000" cy="360000"/>
          </a:xfrm>
          <a:prstGeom prst="roundRect">
            <a:avLst/>
          </a:prstGeom>
          <a:solidFill>
            <a:srgbClr val="404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266700"/>
            <a:r>
              <a:rPr lang="en-US" sz="800" b="1" cap="all" dirty="0">
                <a:latin typeface="Avenir Next LT Pro Demi" panose="020B0704020202020204" pitchFamily="34" charset="0"/>
              </a:rPr>
              <a:t>Providing feedback TO ALL PARTIES INVOLVED</a:t>
            </a:r>
          </a:p>
        </p:txBody>
      </p:sp>
      <p:sp>
        <p:nvSpPr>
          <p:cNvPr id="10" name="Organigramme : Entrée manuelle 9">
            <a:extLst>
              <a:ext uri="{FF2B5EF4-FFF2-40B4-BE49-F238E27FC236}">
                <a16:creationId xmlns:a16="http://schemas.microsoft.com/office/drawing/2014/main" id="{1C7D2273-6E50-45A8-8D7C-32D97DBBBA57}"/>
              </a:ext>
            </a:extLst>
          </p:cNvPr>
          <p:cNvSpPr/>
          <p:nvPr/>
        </p:nvSpPr>
        <p:spPr>
          <a:xfrm rot="5400000" flipH="1">
            <a:off x="426085" y="1168108"/>
            <a:ext cx="180000" cy="216000"/>
          </a:xfrm>
          <a:prstGeom prst="flowChartManualInput">
            <a:avLst/>
          </a:prstGeom>
          <a:solidFill>
            <a:srgbClr val="D62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dirty="0">
                <a:latin typeface="Avenir Next LT Pro Demi" panose="020B0604020202020204" pitchFamily="34" charset="0"/>
              </a:rPr>
              <a:t>1</a:t>
            </a:r>
          </a:p>
        </p:txBody>
      </p:sp>
      <p:sp>
        <p:nvSpPr>
          <p:cNvPr id="11" name="Organigramme : Entrée manuelle 10">
            <a:extLst>
              <a:ext uri="{FF2B5EF4-FFF2-40B4-BE49-F238E27FC236}">
                <a16:creationId xmlns:a16="http://schemas.microsoft.com/office/drawing/2014/main" id="{285777F8-92C4-4A2D-8265-4178AE3817CF}"/>
              </a:ext>
            </a:extLst>
          </p:cNvPr>
          <p:cNvSpPr/>
          <p:nvPr/>
        </p:nvSpPr>
        <p:spPr>
          <a:xfrm rot="5400000" flipH="1">
            <a:off x="408073" y="1592298"/>
            <a:ext cx="180000" cy="216000"/>
          </a:xfrm>
          <a:prstGeom prst="flowChartManualInput">
            <a:avLst/>
          </a:prstGeom>
          <a:solidFill>
            <a:srgbClr val="D62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dirty="0">
                <a:latin typeface="Avenir Next LT Pro Demi" panose="020B0604020202020204" pitchFamily="34" charset="0"/>
              </a:rPr>
              <a:t>2</a:t>
            </a:r>
          </a:p>
        </p:txBody>
      </p:sp>
      <p:sp>
        <p:nvSpPr>
          <p:cNvPr id="12" name="Organigramme : Entrée manuelle 11">
            <a:extLst>
              <a:ext uri="{FF2B5EF4-FFF2-40B4-BE49-F238E27FC236}">
                <a16:creationId xmlns:a16="http://schemas.microsoft.com/office/drawing/2014/main" id="{CCD8197C-3321-44C8-AC31-C5DC7BD74628}"/>
              </a:ext>
            </a:extLst>
          </p:cNvPr>
          <p:cNvSpPr/>
          <p:nvPr/>
        </p:nvSpPr>
        <p:spPr>
          <a:xfrm rot="5400000" flipH="1">
            <a:off x="408073" y="2019723"/>
            <a:ext cx="180000" cy="216000"/>
          </a:xfrm>
          <a:prstGeom prst="flowChartManualInput">
            <a:avLst/>
          </a:prstGeom>
          <a:solidFill>
            <a:srgbClr val="D62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dirty="0">
                <a:latin typeface="Avenir Next LT Pro Demi" panose="020B0604020202020204" pitchFamily="34" charset="0"/>
              </a:rPr>
              <a:t>3</a:t>
            </a:r>
          </a:p>
        </p:txBody>
      </p:sp>
      <p:sp>
        <p:nvSpPr>
          <p:cNvPr id="13" name="Organigramme : Entrée manuelle 12">
            <a:extLst>
              <a:ext uri="{FF2B5EF4-FFF2-40B4-BE49-F238E27FC236}">
                <a16:creationId xmlns:a16="http://schemas.microsoft.com/office/drawing/2014/main" id="{D236B4B2-D5F1-42A6-B119-144C20D519CC}"/>
              </a:ext>
            </a:extLst>
          </p:cNvPr>
          <p:cNvSpPr/>
          <p:nvPr/>
        </p:nvSpPr>
        <p:spPr>
          <a:xfrm rot="5400000" flipH="1">
            <a:off x="399902" y="2437856"/>
            <a:ext cx="180000" cy="216000"/>
          </a:xfrm>
          <a:prstGeom prst="flowChartManualInput">
            <a:avLst/>
          </a:prstGeom>
          <a:solidFill>
            <a:srgbClr val="D62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dirty="0">
                <a:latin typeface="Avenir Next LT Pro Demi" panose="020B0604020202020204" pitchFamily="34" charset="0"/>
              </a:rPr>
              <a:t>4</a:t>
            </a:r>
          </a:p>
        </p:txBody>
      </p:sp>
      <p:sp>
        <p:nvSpPr>
          <p:cNvPr id="14" name="Organigramme : Entrée manuelle 13">
            <a:extLst>
              <a:ext uri="{FF2B5EF4-FFF2-40B4-BE49-F238E27FC236}">
                <a16:creationId xmlns:a16="http://schemas.microsoft.com/office/drawing/2014/main" id="{634CEEDA-4D25-410F-8F38-6B47B5780F28}"/>
              </a:ext>
            </a:extLst>
          </p:cNvPr>
          <p:cNvSpPr/>
          <p:nvPr/>
        </p:nvSpPr>
        <p:spPr>
          <a:xfrm rot="5400000" flipH="1">
            <a:off x="399902" y="2858789"/>
            <a:ext cx="180000" cy="216000"/>
          </a:xfrm>
          <a:prstGeom prst="flowChartManualInput">
            <a:avLst/>
          </a:prstGeom>
          <a:solidFill>
            <a:srgbClr val="D62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dirty="0">
                <a:latin typeface="Avenir Next LT Pro Demi" panose="020B0604020202020204" pitchFamily="34" charset="0"/>
              </a:rPr>
              <a:t>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DB986C-CB2F-480C-BEEE-D89A3D411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408" y="1351706"/>
            <a:ext cx="4379786" cy="2988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9A75D5F-EDE1-47FA-8F5B-D4E7FE77A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892" y="1351706"/>
            <a:ext cx="4377959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3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967C0B-9B0B-4496-A4B9-E88A2B93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all" dirty="0"/>
              <a:t>The Just &amp; </a:t>
            </a:r>
            <a:r>
              <a:rPr lang="fr-FR" cap="all" dirty="0" err="1"/>
              <a:t>Fair</a:t>
            </a:r>
            <a:r>
              <a:rPr lang="fr-FR" cap="all" dirty="0"/>
              <a:t> </a:t>
            </a:r>
            <a:r>
              <a:rPr lang="fr-FR" cap="all" dirty="0" err="1"/>
              <a:t>approach</a:t>
            </a:r>
            <a:endParaRPr lang="fr-FR" cap="all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27D4FAB-CBCD-4B23-9E00-DC747B5E508A}"/>
              </a:ext>
            </a:extLst>
          </p:cNvPr>
          <p:cNvSpPr/>
          <p:nvPr/>
        </p:nvSpPr>
        <p:spPr>
          <a:xfrm>
            <a:off x="356899" y="1092917"/>
            <a:ext cx="2952000" cy="360000"/>
          </a:xfrm>
          <a:prstGeom prst="roundRect">
            <a:avLst/>
          </a:prstGeom>
          <a:solidFill>
            <a:srgbClr val="404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266700"/>
            <a:r>
              <a:rPr lang="fr-FR" sz="800" b="1" cap="all" dirty="0">
                <a:latin typeface="Avenir Next LT Pro Demi" panose="020B0704020202020204" pitchFamily="34" charset="0"/>
              </a:rPr>
              <a:t>COLLECT FACTS AND ANALYSE ROOT CAUSES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9D7B5EB-DD52-43BA-ABC8-EA9C1AD323DD}"/>
              </a:ext>
            </a:extLst>
          </p:cNvPr>
          <p:cNvSpPr/>
          <p:nvPr/>
        </p:nvSpPr>
        <p:spPr>
          <a:xfrm>
            <a:off x="341235" y="1514219"/>
            <a:ext cx="2952000" cy="360000"/>
          </a:xfrm>
          <a:prstGeom prst="roundRect">
            <a:avLst/>
          </a:prstGeom>
          <a:solidFill>
            <a:srgbClr val="404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266700"/>
            <a:r>
              <a:rPr lang="fr-FR" sz="800" b="1" cap="all" dirty="0">
                <a:latin typeface="Avenir Next LT Pro Demi" panose="020B0704020202020204" pitchFamily="34" charset="0"/>
              </a:rPr>
              <a:t>IDENTIFY THE BEHAVIOUR OR ACT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AB1D05F-A129-45CA-A54F-B0CBFB945E87}"/>
              </a:ext>
            </a:extLst>
          </p:cNvPr>
          <p:cNvSpPr/>
          <p:nvPr/>
        </p:nvSpPr>
        <p:spPr>
          <a:xfrm>
            <a:off x="341235" y="1938409"/>
            <a:ext cx="2952000" cy="360000"/>
          </a:xfrm>
          <a:prstGeom prst="roundRect">
            <a:avLst/>
          </a:prstGeom>
          <a:solidFill>
            <a:srgbClr val="404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266700"/>
            <a:r>
              <a:rPr lang="fr-FR" sz="800" b="1" cap="all" dirty="0">
                <a:latin typeface="Avenir Next LT Pro Demi" panose="020B0704020202020204" pitchFamily="34" charset="0"/>
              </a:rPr>
              <a:t>EVALUATE THE ACCEPTABILITY OR UNACCEPTABILITY OF THE BEHAVIOUR OR ACT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B6AE4FF-B4F9-4773-A25F-9686E9931458}"/>
              </a:ext>
            </a:extLst>
          </p:cNvPr>
          <p:cNvSpPr/>
          <p:nvPr/>
        </p:nvSpPr>
        <p:spPr>
          <a:xfrm>
            <a:off x="334963" y="2362599"/>
            <a:ext cx="2952000" cy="360000"/>
          </a:xfrm>
          <a:prstGeom prst="roundRect">
            <a:avLst/>
          </a:prstGeom>
          <a:solidFill>
            <a:srgbClr val="404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266700"/>
            <a:r>
              <a:rPr lang="en-US" sz="800" b="1" cap="all" dirty="0">
                <a:latin typeface="Avenir Next LT Pro Demi" panose="020B0704020202020204" pitchFamily="34" charset="0"/>
              </a:rPr>
              <a:t>Take appropriate measures regarding the actors, the team and the system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F88D00C-843C-4CD1-98E9-4CD343499A7C}"/>
              </a:ext>
            </a:extLst>
          </p:cNvPr>
          <p:cNvSpPr/>
          <p:nvPr/>
        </p:nvSpPr>
        <p:spPr>
          <a:xfrm>
            <a:off x="334963" y="2786789"/>
            <a:ext cx="2952000" cy="360000"/>
          </a:xfrm>
          <a:prstGeom prst="roundRect">
            <a:avLst/>
          </a:prstGeom>
          <a:solidFill>
            <a:srgbClr val="404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266700"/>
            <a:r>
              <a:rPr lang="en-US" sz="800" b="1" cap="all" dirty="0">
                <a:latin typeface="Avenir Next LT Pro Demi" panose="020B0704020202020204" pitchFamily="34" charset="0"/>
              </a:rPr>
              <a:t>Providing feedback TO ALL PARTIES INVOLVED</a:t>
            </a:r>
          </a:p>
        </p:txBody>
      </p:sp>
      <p:sp>
        <p:nvSpPr>
          <p:cNvPr id="10" name="Organigramme : Entrée manuelle 9">
            <a:extLst>
              <a:ext uri="{FF2B5EF4-FFF2-40B4-BE49-F238E27FC236}">
                <a16:creationId xmlns:a16="http://schemas.microsoft.com/office/drawing/2014/main" id="{1C7D2273-6E50-45A8-8D7C-32D97DBBBA57}"/>
              </a:ext>
            </a:extLst>
          </p:cNvPr>
          <p:cNvSpPr/>
          <p:nvPr/>
        </p:nvSpPr>
        <p:spPr>
          <a:xfrm rot="5400000" flipH="1">
            <a:off x="426085" y="1168108"/>
            <a:ext cx="180000" cy="216000"/>
          </a:xfrm>
          <a:prstGeom prst="flowChartManualInput">
            <a:avLst/>
          </a:prstGeom>
          <a:solidFill>
            <a:srgbClr val="D62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dirty="0">
                <a:latin typeface="Avenir Next LT Pro Demi" panose="020B0604020202020204" pitchFamily="34" charset="0"/>
              </a:rPr>
              <a:t>1</a:t>
            </a:r>
          </a:p>
        </p:txBody>
      </p:sp>
      <p:sp>
        <p:nvSpPr>
          <p:cNvPr id="11" name="Organigramme : Entrée manuelle 10">
            <a:extLst>
              <a:ext uri="{FF2B5EF4-FFF2-40B4-BE49-F238E27FC236}">
                <a16:creationId xmlns:a16="http://schemas.microsoft.com/office/drawing/2014/main" id="{285777F8-92C4-4A2D-8265-4178AE3817CF}"/>
              </a:ext>
            </a:extLst>
          </p:cNvPr>
          <p:cNvSpPr/>
          <p:nvPr/>
        </p:nvSpPr>
        <p:spPr>
          <a:xfrm rot="5400000" flipH="1">
            <a:off x="408073" y="1592298"/>
            <a:ext cx="180000" cy="216000"/>
          </a:xfrm>
          <a:prstGeom prst="flowChartManualInput">
            <a:avLst/>
          </a:prstGeom>
          <a:solidFill>
            <a:srgbClr val="D62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dirty="0">
                <a:latin typeface="Avenir Next LT Pro Demi" panose="020B0604020202020204" pitchFamily="34" charset="0"/>
              </a:rPr>
              <a:t>2</a:t>
            </a:r>
          </a:p>
        </p:txBody>
      </p:sp>
      <p:sp>
        <p:nvSpPr>
          <p:cNvPr id="12" name="Organigramme : Entrée manuelle 11">
            <a:extLst>
              <a:ext uri="{FF2B5EF4-FFF2-40B4-BE49-F238E27FC236}">
                <a16:creationId xmlns:a16="http://schemas.microsoft.com/office/drawing/2014/main" id="{CCD8197C-3321-44C8-AC31-C5DC7BD74628}"/>
              </a:ext>
            </a:extLst>
          </p:cNvPr>
          <p:cNvSpPr/>
          <p:nvPr/>
        </p:nvSpPr>
        <p:spPr>
          <a:xfrm rot="5400000" flipH="1">
            <a:off x="408073" y="2019723"/>
            <a:ext cx="180000" cy="216000"/>
          </a:xfrm>
          <a:prstGeom prst="flowChartManualInput">
            <a:avLst/>
          </a:prstGeom>
          <a:solidFill>
            <a:srgbClr val="D62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dirty="0">
                <a:latin typeface="Avenir Next LT Pro Demi" panose="020B0604020202020204" pitchFamily="34" charset="0"/>
              </a:rPr>
              <a:t>3</a:t>
            </a:r>
          </a:p>
        </p:txBody>
      </p:sp>
      <p:sp>
        <p:nvSpPr>
          <p:cNvPr id="13" name="Organigramme : Entrée manuelle 12">
            <a:extLst>
              <a:ext uri="{FF2B5EF4-FFF2-40B4-BE49-F238E27FC236}">
                <a16:creationId xmlns:a16="http://schemas.microsoft.com/office/drawing/2014/main" id="{D236B4B2-D5F1-42A6-B119-144C20D519CC}"/>
              </a:ext>
            </a:extLst>
          </p:cNvPr>
          <p:cNvSpPr/>
          <p:nvPr/>
        </p:nvSpPr>
        <p:spPr>
          <a:xfrm rot="5400000" flipH="1">
            <a:off x="399902" y="2437856"/>
            <a:ext cx="180000" cy="216000"/>
          </a:xfrm>
          <a:prstGeom prst="flowChartManualInput">
            <a:avLst/>
          </a:prstGeom>
          <a:solidFill>
            <a:srgbClr val="D62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dirty="0">
                <a:latin typeface="Avenir Next LT Pro Demi" panose="020B0604020202020204" pitchFamily="34" charset="0"/>
              </a:rPr>
              <a:t>4</a:t>
            </a:r>
          </a:p>
        </p:txBody>
      </p:sp>
      <p:sp>
        <p:nvSpPr>
          <p:cNvPr id="14" name="Organigramme : Entrée manuelle 13">
            <a:extLst>
              <a:ext uri="{FF2B5EF4-FFF2-40B4-BE49-F238E27FC236}">
                <a16:creationId xmlns:a16="http://schemas.microsoft.com/office/drawing/2014/main" id="{634CEEDA-4D25-410F-8F38-6B47B5780F28}"/>
              </a:ext>
            </a:extLst>
          </p:cNvPr>
          <p:cNvSpPr/>
          <p:nvPr/>
        </p:nvSpPr>
        <p:spPr>
          <a:xfrm rot="5400000" flipH="1">
            <a:off x="399902" y="2858789"/>
            <a:ext cx="180000" cy="216000"/>
          </a:xfrm>
          <a:prstGeom prst="flowChartManualInput">
            <a:avLst/>
          </a:prstGeom>
          <a:solidFill>
            <a:srgbClr val="D62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dirty="0">
                <a:latin typeface="Avenir Next LT Pro Demi" panose="020B0604020202020204" pitchFamily="34" charset="0"/>
              </a:rPr>
              <a:t>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030FFCC-A426-4273-A618-81A8ED8D2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136" y="1350831"/>
            <a:ext cx="4374032" cy="2988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6CC1F05-BF79-475D-9359-6552D9F6C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4717" y="1349956"/>
            <a:ext cx="4395494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7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6D9AC70-2F53-694D-A768-72D0FD62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200" cap="all" dirty="0" err="1"/>
              <a:t>Conclusion</a:t>
            </a:r>
            <a:endParaRPr lang="es-ES" cap="all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A06FF8E-85FE-4023-B4DD-58EA746F5B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2" y="1031875"/>
            <a:ext cx="10314565" cy="4376738"/>
          </a:xfrm>
        </p:spPr>
        <p:txBody>
          <a:bodyPr/>
          <a:lstStyle/>
          <a:p>
            <a:r>
              <a:rPr lang="en-US" sz="1400" dirty="0"/>
              <a:t>Just &amp; Fair approach helps SNCF to get </a:t>
            </a:r>
            <a:r>
              <a:rPr lang="en-US" sz="1400" b="1" dirty="0">
                <a:solidFill>
                  <a:srgbClr val="006338"/>
                </a:solidFill>
              </a:rPr>
              <a:t>a better understanding of its system’s strengths and weaknesses</a:t>
            </a:r>
            <a:r>
              <a:rPr lang="en-US" sz="1400" b="1" dirty="0"/>
              <a:t>.</a:t>
            </a:r>
          </a:p>
          <a:p>
            <a:r>
              <a:rPr lang="en-US" sz="1400" dirty="0"/>
              <a:t>The work carried out contributes to one of the 7 characteristics of the SNCF’s </a:t>
            </a:r>
            <a:r>
              <a:rPr lang="en-US" sz="1400" b="1" dirty="0">
                <a:solidFill>
                  <a:srgbClr val="006338"/>
                </a:solidFill>
              </a:rPr>
              <a:t>Safety Culture model</a:t>
            </a:r>
            <a:r>
              <a:rPr lang="en-US" sz="1400" b="1" dirty="0"/>
              <a:t>.</a:t>
            </a:r>
          </a:p>
          <a:p>
            <a:r>
              <a:rPr lang="en-US" sz="1400" dirty="0"/>
              <a:t>The state of play results showed a heterogeneous level of maturity between the different operational entities.</a:t>
            </a:r>
          </a:p>
          <a:p>
            <a:r>
              <a:rPr lang="en-US" sz="1400" dirty="0"/>
              <a:t>SNCF will have to be attentive to </a:t>
            </a:r>
            <a:r>
              <a:rPr lang="en-US" sz="1400" b="1" dirty="0">
                <a:solidFill>
                  <a:srgbClr val="006338"/>
                </a:solidFill>
              </a:rPr>
              <a:t>keep the process alive </a:t>
            </a:r>
            <a:r>
              <a:rPr lang="en-US" sz="1400" dirty="0"/>
              <a:t>and continue to feed it.</a:t>
            </a:r>
            <a:endParaRPr lang="fr-FR" sz="1400" dirty="0"/>
          </a:p>
          <a:p>
            <a:r>
              <a:rPr lang="en-US" sz="1400" dirty="0"/>
              <a:t>To sustain the approach, the group decided to write </a:t>
            </a:r>
            <a:r>
              <a:rPr lang="en-US" sz="1400" b="1" dirty="0">
                <a:solidFill>
                  <a:srgbClr val="006338"/>
                </a:solidFill>
              </a:rPr>
              <a:t>a charter to encourage the freedom to speak </a:t>
            </a:r>
            <a:r>
              <a:rPr lang="en-US" sz="1400" dirty="0"/>
              <a:t>thanks to</a:t>
            </a:r>
            <a:r>
              <a:rPr lang="en-US" sz="1400" b="1" dirty="0"/>
              <a:t> </a:t>
            </a:r>
            <a:r>
              <a:rPr lang="en-US" sz="1400" dirty="0"/>
              <a:t>a management’s commitment not to sanction spontaneously reported errors.</a:t>
            </a:r>
          </a:p>
          <a:p>
            <a:endParaRPr lang="en-US" sz="1400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65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42AA806-1A4F-334C-9988-EC0CF828DF92}"/>
              </a:ext>
            </a:extLst>
          </p:cNvPr>
          <p:cNvSpPr txBox="1"/>
          <p:nvPr/>
        </p:nvSpPr>
        <p:spPr>
          <a:xfrm>
            <a:off x="16484600" y="68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EA9961E-0F89-4E4B-A80C-04EC0F408FD1}"/>
              </a:ext>
            </a:extLst>
          </p:cNvPr>
          <p:cNvSpPr txBox="1"/>
          <p:nvPr/>
        </p:nvSpPr>
        <p:spPr>
          <a:xfrm>
            <a:off x="6891338" y="246443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2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LOGO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AD0B030-5B3D-43DC-8BEA-8BC471BA6B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7917" y="2319040"/>
            <a:ext cx="1451000" cy="75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4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ED0A594-9B25-CE4C-A45A-3BC570C2D6A1}"/>
              </a:ext>
            </a:extLst>
          </p:cNvPr>
          <p:cNvSpPr/>
          <p:nvPr/>
        </p:nvSpPr>
        <p:spPr>
          <a:xfrm>
            <a:off x="1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EE1DE89-DEEC-834D-9AB5-595B23172018}"/>
              </a:ext>
            </a:extLst>
          </p:cNvPr>
          <p:cNvSpPr/>
          <p:nvPr/>
        </p:nvSpPr>
        <p:spPr>
          <a:xfrm>
            <a:off x="11843875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16 Imagen" descr="Diagonal.png">
            <a:extLst>
              <a:ext uri="{FF2B5EF4-FFF2-40B4-BE49-F238E27FC236}">
                <a16:creationId xmlns:a16="http://schemas.microsoft.com/office/drawing/2014/main" id="{7F19AEE6-938D-CE47-8C54-FCF5C952BB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427" y="3719237"/>
            <a:ext cx="1563627" cy="3139446"/>
          </a:xfrm>
          <a:prstGeom prst="rect">
            <a:avLst/>
          </a:prstGeom>
        </p:spPr>
      </p:pic>
      <p:pic>
        <p:nvPicPr>
          <p:cNvPr id="11" name="Imagen 10" descr="Un tren en las vías pasando junto a una carretera&#10;&#10;Descripción generada automáticamente">
            <a:extLst>
              <a:ext uri="{FF2B5EF4-FFF2-40B4-BE49-F238E27FC236}">
                <a16:creationId xmlns:a16="http://schemas.microsoft.com/office/drawing/2014/main" id="{2F445A5C-4C0E-8546-8F97-DDEFE68896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8" y="1803103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6338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5A1A641-0C9C-0549-9737-06313B021800}"/>
              </a:ext>
            </a:extLst>
          </p:cNvPr>
          <p:cNvSpPr txBox="1"/>
          <p:nvPr/>
        </p:nvSpPr>
        <p:spPr>
          <a:xfrm>
            <a:off x="988827" y="2767166"/>
            <a:ext cx="738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Florence MAGNIN-LOT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65BD1DB-9CA1-2941-A6FE-06CC218FED17}"/>
              </a:ext>
            </a:extLst>
          </p:cNvPr>
          <p:cNvSpPr txBox="1"/>
          <p:nvPr/>
        </p:nvSpPr>
        <p:spPr>
          <a:xfrm>
            <a:off x="988826" y="3181836"/>
            <a:ext cx="735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Human and Organisational Factors &amp; Safety Culture Specialist – SA SNCF</a:t>
            </a: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5FBA9A5D-03B2-D74D-A8D3-A564658533AB}"/>
              </a:ext>
            </a:extLst>
          </p:cNvPr>
          <p:cNvGrpSpPr/>
          <p:nvPr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7" name="Redondear rectángulo de esquina del mismo lado 36">
              <a:extLst>
                <a:ext uri="{FF2B5EF4-FFF2-40B4-BE49-F238E27FC236}">
                  <a16:creationId xmlns:a16="http://schemas.microsoft.com/office/drawing/2014/main" id="{7581EF7B-7C14-6245-817C-A2E491B320C8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F92E8C54-51DE-C44E-9F0A-2BDD68994433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AFB21011-0225-9D46-BC2A-D873A0D47E09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49" name="Grupo 48">
                <a:extLst>
                  <a:ext uri="{FF2B5EF4-FFF2-40B4-BE49-F238E27FC236}">
                    <a16:creationId xmlns:a16="http://schemas.microsoft.com/office/drawing/2014/main" id="{8E4E852F-68D9-2B47-B7C0-1B4CA27FEAD9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1" name="Redondear rectángulo de esquina del mismo lado 50">
                  <a:extLst>
                    <a:ext uri="{FF2B5EF4-FFF2-40B4-BE49-F238E27FC236}">
                      <a16:creationId xmlns:a16="http://schemas.microsoft.com/office/drawing/2014/main" id="{187B7657-5A37-A74A-8D12-D04E761FE1ED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43459998-952A-4D4A-AC1D-B098FD625392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0" name="Redondear rectángulo de esquina del mismo lado 49">
                <a:extLst>
                  <a:ext uri="{FF2B5EF4-FFF2-40B4-BE49-F238E27FC236}">
                    <a16:creationId xmlns:a16="http://schemas.microsoft.com/office/drawing/2014/main" id="{3C00C880-DE7E-894A-A657-EC8128F1458E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767ECAC3-15CA-584A-A2D5-1C748DD65C3E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1BEC2032-3B9F-0A47-88B5-87B5E5357312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AFD2B949-259E-DB40-AB28-5CE58D5546F5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25F42E8D-06B5-7E4A-A5E8-D957B0DFC4BE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3526758B-77DE-714A-B51D-6D783F4A5941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3" name="object 10">
                <a:extLst>
                  <a:ext uri="{FF2B5EF4-FFF2-40B4-BE49-F238E27FC236}">
                    <a16:creationId xmlns:a16="http://schemas.microsoft.com/office/drawing/2014/main" id="{884BE90C-00D3-2A45-97D2-A2CA938B5A10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">
                <a:extLst>
                  <a:ext uri="{FF2B5EF4-FFF2-40B4-BE49-F238E27FC236}">
                    <a16:creationId xmlns:a16="http://schemas.microsoft.com/office/drawing/2014/main" id="{B6A1B1BC-4118-054B-BB3C-D6EE25330631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5" name="Imagen 44">
                <a:extLst>
                  <a:ext uri="{FF2B5EF4-FFF2-40B4-BE49-F238E27FC236}">
                    <a16:creationId xmlns:a16="http://schemas.microsoft.com/office/drawing/2014/main" id="{A267A971-EF4C-5B43-82D4-CFE9D8869F9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712B7340-58A2-4549-BD54-7F8001F747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pic>
        <p:nvPicPr>
          <p:cNvPr id="30" name="Image 29">
            <a:extLst>
              <a:ext uri="{FF2B5EF4-FFF2-40B4-BE49-F238E27FC236}">
                <a16:creationId xmlns:a16="http://schemas.microsoft.com/office/drawing/2014/main" id="{58C206AD-04D7-4FD1-9F6E-6253627DF80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8835" y="5979188"/>
            <a:ext cx="1070341" cy="55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82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ED0A594-9B25-CE4C-A45A-3BC570C2D6A1}"/>
              </a:ext>
            </a:extLst>
          </p:cNvPr>
          <p:cNvSpPr/>
          <p:nvPr/>
        </p:nvSpPr>
        <p:spPr>
          <a:xfrm>
            <a:off x="1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EE1DE89-DEEC-834D-9AB5-595B23172018}"/>
              </a:ext>
            </a:extLst>
          </p:cNvPr>
          <p:cNvSpPr/>
          <p:nvPr/>
        </p:nvSpPr>
        <p:spPr>
          <a:xfrm>
            <a:off x="11843875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16 Imagen" descr="Diagonal.png">
            <a:extLst>
              <a:ext uri="{FF2B5EF4-FFF2-40B4-BE49-F238E27FC236}">
                <a16:creationId xmlns:a16="http://schemas.microsoft.com/office/drawing/2014/main" id="{7F19AEE6-938D-CE47-8C54-FCF5C952BB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427" y="3719237"/>
            <a:ext cx="1563627" cy="3139446"/>
          </a:xfrm>
          <a:prstGeom prst="rect">
            <a:avLst/>
          </a:prstGeom>
        </p:spPr>
      </p:pic>
      <p:pic>
        <p:nvPicPr>
          <p:cNvPr id="11" name="Imagen 10" descr="Un tren en las vías pasando junto a una carretera&#10;&#10;Descripción generada automáticamente">
            <a:extLst>
              <a:ext uri="{FF2B5EF4-FFF2-40B4-BE49-F238E27FC236}">
                <a16:creationId xmlns:a16="http://schemas.microsoft.com/office/drawing/2014/main" id="{2F445A5C-4C0E-8546-8F97-DDEFE68896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6" y="1803103"/>
            <a:ext cx="1134228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6338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AA151354-A0A3-1C4F-A1AF-EE11CD7C3647}"/>
              </a:ext>
            </a:extLst>
          </p:cNvPr>
          <p:cNvSpPr txBox="1"/>
          <p:nvPr/>
        </p:nvSpPr>
        <p:spPr>
          <a:xfrm>
            <a:off x="928454" y="2651642"/>
            <a:ext cx="1037454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 &amp; </a:t>
            </a:r>
            <a:r>
              <a:rPr lang="es-ES" sz="2400" b="1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Fair</a:t>
            </a: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b="1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Approach</a:t>
            </a: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b="1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within</a:t>
            </a: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b="1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SNCF </a:t>
            </a:r>
            <a:r>
              <a:rPr lang="es-ES" sz="2400" b="1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Group</a:t>
            </a:r>
            <a:endParaRPr lang="es-ES" sz="2400" b="1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es-ES" sz="20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es-E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</a:t>
            </a:r>
            <a:r>
              <a:rPr lang="es-E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s-E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Just Culture </a:t>
            </a:r>
            <a:r>
              <a:rPr lang="es-ES" sz="20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development</a:t>
            </a:r>
            <a:endParaRPr lang="es-ES" sz="20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944F48A-BA39-2541-8CB5-2B0AA61E4C21}"/>
              </a:ext>
            </a:extLst>
          </p:cNvPr>
          <p:cNvGrpSpPr/>
          <p:nvPr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87843604-5951-1443-978F-7593139D4FFF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dondear rectángulo de esquina del mismo lado 38">
              <a:extLst>
                <a:ext uri="{FF2B5EF4-FFF2-40B4-BE49-F238E27FC236}">
                  <a16:creationId xmlns:a16="http://schemas.microsoft.com/office/drawing/2014/main" id="{1F28D0FC-5F99-1A46-AE10-AD1A16178647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DE88CED-11FA-7243-9619-8C7AF6434ED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3FEC8C1F-7F42-BC46-9863-FEA5B8513B3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CBF60C3A-6E70-3041-B7A4-EBD33491D351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3" name="Redondear rectángulo de esquina del mismo lado 52">
                  <a:extLst>
                    <a:ext uri="{FF2B5EF4-FFF2-40B4-BE49-F238E27FC236}">
                      <a16:creationId xmlns:a16="http://schemas.microsoft.com/office/drawing/2014/main" id="{93979BEB-E742-3C42-8730-01DF9CE5609F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1" name="Redondear rectángulo de esquina del mismo lado 50">
                <a:extLst>
                  <a:ext uri="{FF2B5EF4-FFF2-40B4-BE49-F238E27FC236}">
                    <a16:creationId xmlns:a16="http://schemas.microsoft.com/office/drawing/2014/main" id="{673A017F-3A9D-0541-8E91-BEBE5A89C4AF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3820561-2699-1249-B97B-43B011410C31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5B7316F7-1AC6-E14A-8EA1-E2D4468B222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F31F3815-DED1-C24A-B4E0-C554A848A678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6DBC30E8-CBE8-1340-9C68-02F9B21AD3E1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F7F7790D-2968-6B41-8CDB-12A1668A4A3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C4E781D9-77DE-2B4B-A1E4-32097EEFA2D4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72F6C029-E650-B44F-BB4F-41ABC5A558A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3BBE3547-F80B-8844-B5C4-415AA79BE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4AE92DF-DEA6-B24A-A912-B6F76F72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F917CA60-5436-4226-AD7C-2CDD5742E70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8835" y="5979188"/>
            <a:ext cx="1070341" cy="55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65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>
            <a:extLst>
              <a:ext uri="{FF2B5EF4-FFF2-40B4-BE49-F238E27FC236}">
                <a16:creationId xmlns:a16="http://schemas.microsoft.com/office/drawing/2014/main" id="{2B7A41ED-4F47-5047-BA32-11A86EDB4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00" y="1452094"/>
            <a:ext cx="58570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CHAPTER 1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17BCF170-803F-9B45-9B3F-558A3BA77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00" y="1942987"/>
            <a:ext cx="5802091" cy="1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Approach</a:t>
            </a:r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7AD57FB-00D0-E941-8120-60A9C3D5E7BE}"/>
              </a:ext>
            </a:extLst>
          </p:cNvPr>
          <p:cNvCxnSpPr>
            <a:cxnSpLocks/>
          </p:cNvCxnSpPr>
          <p:nvPr/>
        </p:nvCxnSpPr>
        <p:spPr>
          <a:xfrm>
            <a:off x="5943500" y="1750584"/>
            <a:ext cx="5871352" cy="0"/>
          </a:xfrm>
          <a:prstGeom prst="line">
            <a:avLst/>
          </a:prstGeom>
          <a:ln w="19050">
            <a:solidFill>
              <a:srgbClr val="E98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8">
            <a:extLst>
              <a:ext uri="{FF2B5EF4-FFF2-40B4-BE49-F238E27FC236}">
                <a16:creationId xmlns:a16="http://schemas.microsoft.com/office/drawing/2014/main" id="{A53563B0-C244-BE4B-9B8F-E36F3DDD4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00" y="2314749"/>
            <a:ext cx="58570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CHAPTER 2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2366B48-7076-9F47-A0F2-F9EC81EDBCA1}"/>
              </a:ext>
            </a:extLst>
          </p:cNvPr>
          <p:cNvCxnSpPr>
            <a:cxnSpLocks/>
          </p:cNvCxnSpPr>
          <p:nvPr/>
        </p:nvCxnSpPr>
        <p:spPr>
          <a:xfrm>
            <a:off x="5943500" y="2613239"/>
            <a:ext cx="5871352" cy="0"/>
          </a:xfrm>
          <a:prstGeom prst="line">
            <a:avLst/>
          </a:prstGeom>
          <a:ln w="19050">
            <a:solidFill>
              <a:srgbClr val="E98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4">
            <a:extLst>
              <a:ext uri="{FF2B5EF4-FFF2-40B4-BE49-F238E27FC236}">
                <a16:creationId xmlns:a16="http://schemas.microsoft.com/office/drawing/2014/main" id="{CEE22547-E055-F345-9D23-B792C8DC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INDEX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2552E1A4-8F50-3E4C-868D-C94437ED5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00" y="2798619"/>
            <a:ext cx="5802091" cy="1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</a:t>
            </a:r>
            <a:endParaRPr lang="es-ES" sz="1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707389B4-592D-4876-8C25-3F01AE5D8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00" y="3188226"/>
            <a:ext cx="58570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CHAPTER 3</a:t>
            </a:r>
          </a:p>
        </p:txBody>
      </p:sp>
      <p:cxnSp>
        <p:nvCxnSpPr>
          <p:cNvPr id="11" name="Conector recto 20">
            <a:extLst>
              <a:ext uri="{FF2B5EF4-FFF2-40B4-BE49-F238E27FC236}">
                <a16:creationId xmlns:a16="http://schemas.microsoft.com/office/drawing/2014/main" id="{11F16CF3-BE49-4C4F-80AD-CDBD56DDA89C}"/>
              </a:ext>
            </a:extLst>
          </p:cNvPr>
          <p:cNvCxnSpPr>
            <a:cxnSpLocks/>
          </p:cNvCxnSpPr>
          <p:nvPr/>
        </p:nvCxnSpPr>
        <p:spPr>
          <a:xfrm>
            <a:off x="5943500" y="3486716"/>
            <a:ext cx="5871352" cy="0"/>
          </a:xfrm>
          <a:prstGeom prst="line">
            <a:avLst/>
          </a:prstGeom>
          <a:ln w="19050">
            <a:solidFill>
              <a:srgbClr val="E98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8">
            <a:extLst>
              <a:ext uri="{FF2B5EF4-FFF2-40B4-BE49-F238E27FC236}">
                <a16:creationId xmlns:a16="http://schemas.microsoft.com/office/drawing/2014/main" id="{0704E48A-FDEE-4403-8350-25E6A8D6E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00" y="3672096"/>
            <a:ext cx="5802091" cy="1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  <a:endParaRPr lang="es-ES" sz="1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4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8D7B61C7-BB58-6B41-AD7C-2F477A9DAC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6" y="1803103"/>
            <a:ext cx="1134228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AA151354-A0A3-1C4F-A1AF-EE11CD7C3647}"/>
              </a:ext>
            </a:extLst>
          </p:cNvPr>
          <p:cNvSpPr txBox="1"/>
          <p:nvPr/>
        </p:nvSpPr>
        <p:spPr>
          <a:xfrm>
            <a:off x="928454" y="2651642"/>
            <a:ext cx="1037454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CHAPTER 1</a:t>
            </a:r>
          </a:p>
          <a:p>
            <a:pPr>
              <a:spcAft>
                <a:spcPts val="600"/>
              </a:spcAft>
            </a:pPr>
            <a:r>
              <a:rPr lang="es-ES" sz="20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</a:t>
            </a:r>
            <a:r>
              <a:rPr lang="es-E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</a:t>
            </a:r>
            <a:r>
              <a:rPr lang="es-ES" sz="20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</a:t>
            </a:r>
            <a:r>
              <a:rPr lang="es-E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s-E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s-E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approach</a:t>
            </a:r>
            <a:endParaRPr lang="es-ES" sz="20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944F48A-BA39-2541-8CB5-2B0AA61E4C21}"/>
              </a:ext>
            </a:extLst>
          </p:cNvPr>
          <p:cNvGrpSpPr/>
          <p:nvPr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87843604-5951-1443-978F-7593139D4FFF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dondear rectángulo de esquina del mismo lado 38">
              <a:extLst>
                <a:ext uri="{FF2B5EF4-FFF2-40B4-BE49-F238E27FC236}">
                  <a16:creationId xmlns:a16="http://schemas.microsoft.com/office/drawing/2014/main" id="{1F28D0FC-5F99-1A46-AE10-AD1A16178647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DE88CED-11FA-7243-9619-8C7AF6434ED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3FEC8C1F-7F42-BC46-9863-FEA5B8513B3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CBF60C3A-6E70-3041-B7A4-EBD33491D351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3" name="Redondear rectángulo de esquina del mismo lado 52">
                  <a:extLst>
                    <a:ext uri="{FF2B5EF4-FFF2-40B4-BE49-F238E27FC236}">
                      <a16:creationId xmlns:a16="http://schemas.microsoft.com/office/drawing/2014/main" id="{93979BEB-E742-3C42-8730-01DF9CE5609F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1" name="Redondear rectángulo de esquina del mismo lado 50">
                <a:extLst>
                  <a:ext uri="{FF2B5EF4-FFF2-40B4-BE49-F238E27FC236}">
                    <a16:creationId xmlns:a16="http://schemas.microsoft.com/office/drawing/2014/main" id="{673A017F-3A9D-0541-8E91-BEBE5A89C4AF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3820561-2699-1249-B97B-43B011410C31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5B7316F7-1AC6-E14A-8EA1-E2D4468B222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F31F3815-DED1-C24A-B4E0-C554A848A678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6DBC30E8-CBE8-1340-9C68-02F9B21AD3E1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F7F7790D-2968-6B41-8CDB-12A1668A4A3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C4E781D9-77DE-2B4B-A1E4-32097EEFA2D4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72F6C029-E650-B44F-BB4F-41ABC5A558A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3BBE3547-F80B-8844-B5C4-415AA79BE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4AE92DF-DEA6-B24A-A912-B6F76F72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pic>
        <p:nvPicPr>
          <p:cNvPr id="27" name="Image 26">
            <a:extLst>
              <a:ext uri="{FF2B5EF4-FFF2-40B4-BE49-F238E27FC236}">
                <a16:creationId xmlns:a16="http://schemas.microsoft.com/office/drawing/2014/main" id="{4665F1EC-A5C3-4F80-A48F-359AF74C28A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8835" y="5979188"/>
            <a:ext cx="1070341" cy="55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46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B4A1E23-BC35-7942-85A1-A59CE2E7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288000" tIns="288000" rIns="288000" bIns="288000"/>
          <a:lstStyle/>
          <a:p>
            <a:r>
              <a:rPr lang="en-GB" cap="all" dirty="0"/>
              <a:t>Background &amp; Objective of the approach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812D8E72-D5E6-004A-99DA-C8C110793A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1031875"/>
            <a:ext cx="10396297" cy="4376738"/>
          </a:xfrm>
        </p:spPr>
        <p:txBody>
          <a:bodyPr>
            <a:normAutofit/>
          </a:bodyPr>
          <a:lstStyle/>
          <a:p>
            <a:pPr>
              <a:lnSpc>
                <a:spcPts val="208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/>
              <a:t>2015 : 		program launch. </a:t>
            </a:r>
          </a:p>
          <a:p>
            <a:pPr lvl="1">
              <a:lnSpc>
                <a:spcPts val="2080"/>
              </a:lnSpc>
            </a:pPr>
            <a:r>
              <a:rPr lang="en-GB" sz="1800" dirty="0"/>
              <a:t>Objective : Safety performance improvement</a:t>
            </a:r>
          </a:p>
          <a:p>
            <a:pPr lvl="1">
              <a:lnSpc>
                <a:spcPts val="2080"/>
              </a:lnSpc>
            </a:pPr>
            <a:r>
              <a:rPr lang="en-GB" sz="1800" dirty="0"/>
              <a:t>Observation : All situations impacting safety are not known due to a lack of spontaneous feedback from operational</a:t>
            </a:r>
          </a:p>
          <a:p>
            <a:pPr>
              <a:lnSpc>
                <a:spcPts val="208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/>
              <a:t>2016 : Just &amp; Fair approach launch with 2 objectives : </a:t>
            </a:r>
          </a:p>
          <a:p>
            <a:pPr lvl="1">
              <a:lnSpc>
                <a:spcPts val="2080"/>
              </a:lnSpc>
            </a:pPr>
            <a:r>
              <a:rPr lang="en-GB" sz="1800" dirty="0"/>
              <a:t>Create a climate of trust to encourage everyone to report safety problems and thus being able to fix them</a:t>
            </a:r>
          </a:p>
          <a:p>
            <a:pPr lvl="1">
              <a:lnSpc>
                <a:spcPts val="2080"/>
              </a:lnSpc>
            </a:pPr>
            <a:r>
              <a:rPr lang="en-GB" sz="1800" dirty="0"/>
              <a:t>Get</a:t>
            </a:r>
            <a:r>
              <a:rPr lang="en-GB" sz="1800" b="1" dirty="0">
                <a:solidFill>
                  <a:srgbClr val="006338"/>
                </a:solidFill>
              </a:rPr>
              <a:t> a</a:t>
            </a:r>
            <a:r>
              <a:rPr lang="en-GB" sz="1800" dirty="0"/>
              <a:t> </a:t>
            </a:r>
            <a:r>
              <a:rPr lang="en-GB" sz="1800" b="1" dirty="0">
                <a:solidFill>
                  <a:srgbClr val="006338"/>
                </a:solidFill>
              </a:rPr>
              <a:t>better understanding of its system’s strengths and weaknesses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C25A070-2C23-4C21-BAE7-3AC9DEA91386}"/>
              </a:ext>
            </a:extLst>
          </p:cNvPr>
          <p:cNvGrpSpPr/>
          <p:nvPr/>
        </p:nvGrpSpPr>
        <p:grpSpPr>
          <a:xfrm>
            <a:off x="1652294" y="1286899"/>
            <a:ext cx="1559817" cy="288032"/>
            <a:chOff x="6621462" y="3204948"/>
            <a:chExt cx="1559817" cy="288032"/>
          </a:xfrm>
        </p:grpSpPr>
        <p:sp>
          <p:nvSpPr>
            <p:cNvPr id="7" name="Trapèze 68">
              <a:extLst>
                <a:ext uri="{FF2B5EF4-FFF2-40B4-BE49-F238E27FC236}">
                  <a16:creationId xmlns:a16="http://schemas.microsoft.com/office/drawing/2014/main" id="{EBEB5F0B-C039-46C7-8B05-00ED8D8A4B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08567" y="3204948"/>
              <a:ext cx="272712" cy="288032"/>
            </a:xfrm>
            <a:custGeom>
              <a:avLst/>
              <a:gdLst>
                <a:gd name="connsiteX0" fmla="*/ 0 w 4528710"/>
                <a:gd name="connsiteY0" fmla="*/ 5544616 h 5544616"/>
                <a:gd name="connsiteX1" fmla="*/ 1132178 w 4528710"/>
                <a:gd name="connsiteY1" fmla="*/ 0 h 5544616"/>
                <a:gd name="connsiteX2" fmla="*/ 3396533 w 4528710"/>
                <a:gd name="connsiteY2" fmla="*/ 0 h 5544616"/>
                <a:gd name="connsiteX3" fmla="*/ 4528710 w 4528710"/>
                <a:gd name="connsiteY3" fmla="*/ 5544616 h 5544616"/>
                <a:gd name="connsiteX4" fmla="*/ 0 w 4528710"/>
                <a:gd name="connsiteY4" fmla="*/ 5544616 h 5544616"/>
                <a:gd name="connsiteX0" fmla="*/ 0 w 5260167"/>
                <a:gd name="connsiteY0" fmla="*/ 5553325 h 5553325"/>
                <a:gd name="connsiteX1" fmla="*/ 1132178 w 5260167"/>
                <a:gd name="connsiteY1" fmla="*/ 8709 h 5553325"/>
                <a:gd name="connsiteX2" fmla="*/ 5260167 w 5260167"/>
                <a:gd name="connsiteY2" fmla="*/ 0 h 5553325"/>
                <a:gd name="connsiteX3" fmla="*/ 4528710 w 5260167"/>
                <a:gd name="connsiteY3" fmla="*/ 5553325 h 5553325"/>
                <a:gd name="connsiteX4" fmla="*/ 0 w 5260167"/>
                <a:gd name="connsiteY4" fmla="*/ 5553325 h 5553325"/>
                <a:gd name="connsiteX0" fmla="*/ 252485 w 5512652"/>
                <a:gd name="connsiteY0" fmla="*/ 5553325 h 5553325"/>
                <a:gd name="connsiteX1" fmla="*/ 0 w 5512652"/>
                <a:gd name="connsiteY1" fmla="*/ 0 h 5553325"/>
                <a:gd name="connsiteX2" fmla="*/ 5512652 w 5512652"/>
                <a:gd name="connsiteY2" fmla="*/ 0 h 5553325"/>
                <a:gd name="connsiteX3" fmla="*/ 4781195 w 5512652"/>
                <a:gd name="connsiteY3" fmla="*/ 5553325 h 5553325"/>
                <a:gd name="connsiteX4" fmla="*/ 252485 w 5512652"/>
                <a:gd name="connsiteY4" fmla="*/ 5553325 h 5553325"/>
                <a:gd name="connsiteX0" fmla="*/ 330862 w 5591029"/>
                <a:gd name="connsiteY0" fmla="*/ 5553325 h 5553325"/>
                <a:gd name="connsiteX1" fmla="*/ 0 w 5591029"/>
                <a:gd name="connsiteY1" fmla="*/ 0 h 5553325"/>
                <a:gd name="connsiteX2" fmla="*/ 5591029 w 5591029"/>
                <a:gd name="connsiteY2" fmla="*/ 0 h 5553325"/>
                <a:gd name="connsiteX3" fmla="*/ 4859572 w 5591029"/>
                <a:gd name="connsiteY3" fmla="*/ 5553325 h 5553325"/>
                <a:gd name="connsiteX4" fmla="*/ 330862 w 5591029"/>
                <a:gd name="connsiteY4" fmla="*/ 5553325 h 5553325"/>
                <a:gd name="connsiteX0" fmla="*/ 17353 w 5591029"/>
                <a:gd name="connsiteY0" fmla="*/ 5535908 h 5553325"/>
                <a:gd name="connsiteX1" fmla="*/ 0 w 5591029"/>
                <a:gd name="connsiteY1" fmla="*/ 0 h 5553325"/>
                <a:gd name="connsiteX2" fmla="*/ 5591029 w 5591029"/>
                <a:gd name="connsiteY2" fmla="*/ 0 h 5553325"/>
                <a:gd name="connsiteX3" fmla="*/ 4859572 w 5591029"/>
                <a:gd name="connsiteY3" fmla="*/ 5553325 h 5553325"/>
                <a:gd name="connsiteX4" fmla="*/ 17353 w 5591029"/>
                <a:gd name="connsiteY4" fmla="*/ 5535908 h 5553325"/>
                <a:gd name="connsiteX0" fmla="*/ 1046 w 5600848"/>
                <a:gd name="connsiteY0" fmla="*/ 5518491 h 5553325"/>
                <a:gd name="connsiteX1" fmla="*/ 9819 w 5600848"/>
                <a:gd name="connsiteY1" fmla="*/ 0 h 5553325"/>
                <a:gd name="connsiteX2" fmla="*/ 5600848 w 5600848"/>
                <a:gd name="connsiteY2" fmla="*/ 0 h 5553325"/>
                <a:gd name="connsiteX3" fmla="*/ 4869391 w 5600848"/>
                <a:gd name="connsiteY3" fmla="*/ 5553325 h 5553325"/>
                <a:gd name="connsiteX4" fmla="*/ 1046 w 5600848"/>
                <a:gd name="connsiteY4" fmla="*/ 5518491 h 5553325"/>
                <a:gd name="connsiteX0" fmla="*/ 26061 w 5591029"/>
                <a:gd name="connsiteY0" fmla="*/ 5518491 h 5553325"/>
                <a:gd name="connsiteX1" fmla="*/ 0 w 5591029"/>
                <a:gd name="connsiteY1" fmla="*/ 0 h 5553325"/>
                <a:gd name="connsiteX2" fmla="*/ 5591029 w 5591029"/>
                <a:gd name="connsiteY2" fmla="*/ 0 h 5553325"/>
                <a:gd name="connsiteX3" fmla="*/ 4859572 w 5591029"/>
                <a:gd name="connsiteY3" fmla="*/ 5553325 h 5553325"/>
                <a:gd name="connsiteX4" fmla="*/ 26061 w 5591029"/>
                <a:gd name="connsiteY4" fmla="*/ 5518491 h 5553325"/>
                <a:gd name="connsiteX0" fmla="*/ 17353 w 5591029"/>
                <a:gd name="connsiteY0" fmla="*/ 5518491 h 5553325"/>
                <a:gd name="connsiteX1" fmla="*/ 0 w 5591029"/>
                <a:gd name="connsiteY1" fmla="*/ 0 h 5553325"/>
                <a:gd name="connsiteX2" fmla="*/ 5591029 w 5591029"/>
                <a:gd name="connsiteY2" fmla="*/ 0 h 5553325"/>
                <a:gd name="connsiteX3" fmla="*/ 4859572 w 5591029"/>
                <a:gd name="connsiteY3" fmla="*/ 5553325 h 5553325"/>
                <a:gd name="connsiteX4" fmla="*/ 17353 w 5591029"/>
                <a:gd name="connsiteY4" fmla="*/ 5518491 h 5553325"/>
                <a:gd name="connsiteX0" fmla="*/ 17353 w 5591029"/>
                <a:gd name="connsiteY0" fmla="*/ 5518491 h 5562034"/>
                <a:gd name="connsiteX1" fmla="*/ 0 w 5591029"/>
                <a:gd name="connsiteY1" fmla="*/ 0 h 5562034"/>
                <a:gd name="connsiteX2" fmla="*/ 5591029 w 5591029"/>
                <a:gd name="connsiteY2" fmla="*/ 0 h 5562034"/>
                <a:gd name="connsiteX3" fmla="*/ 3910338 w 5591029"/>
                <a:gd name="connsiteY3" fmla="*/ 5562034 h 5562034"/>
                <a:gd name="connsiteX4" fmla="*/ 17353 w 5591029"/>
                <a:gd name="connsiteY4" fmla="*/ 5518491 h 5562034"/>
                <a:gd name="connsiteX0" fmla="*/ 17353 w 5591029"/>
                <a:gd name="connsiteY0" fmla="*/ 5562033 h 5562034"/>
                <a:gd name="connsiteX1" fmla="*/ 0 w 5591029"/>
                <a:gd name="connsiteY1" fmla="*/ 0 h 5562034"/>
                <a:gd name="connsiteX2" fmla="*/ 5591029 w 5591029"/>
                <a:gd name="connsiteY2" fmla="*/ 0 h 5562034"/>
                <a:gd name="connsiteX3" fmla="*/ 3910338 w 5591029"/>
                <a:gd name="connsiteY3" fmla="*/ 5562034 h 5562034"/>
                <a:gd name="connsiteX4" fmla="*/ 17353 w 5591029"/>
                <a:gd name="connsiteY4" fmla="*/ 5562033 h 556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1029" h="5562034">
                  <a:moveTo>
                    <a:pt x="17353" y="5562033"/>
                  </a:moveTo>
                  <a:cubicBezTo>
                    <a:pt x="11569" y="3716730"/>
                    <a:pt x="5784" y="1845303"/>
                    <a:pt x="0" y="0"/>
                  </a:cubicBezTo>
                  <a:lnTo>
                    <a:pt x="5591029" y="0"/>
                  </a:lnTo>
                  <a:lnTo>
                    <a:pt x="3910338" y="5562034"/>
                  </a:lnTo>
                  <a:lnTo>
                    <a:pt x="17353" y="5562033"/>
                  </a:lnTo>
                  <a:close/>
                </a:path>
              </a:pathLst>
            </a:custGeom>
            <a:solidFill>
              <a:srgbClr val="D52B1E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72000" bIns="0" rtlCol="0" anchor="ctr"/>
            <a:lstStyle/>
            <a:p>
              <a:pPr algn="ctr"/>
              <a:r>
                <a:rPr lang="en-GB" sz="1600" b="1">
                  <a:solidFill>
                    <a:srgbClr val="FFFFFF"/>
                  </a:solidFill>
                  <a:latin typeface="Avenir Next LT Pro" panose="020B0504020202020204" pitchFamily="34" charset="0"/>
                </a:rPr>
                <a:t>E</a:t>
              </a:r>
            </a:p>
          </p:txBody>
        </p:sp>
        <p:sp>
          <p:nvSpPr>
            <p:cNvPr id="8" name="Trapèze 68">
              <a:extLst>
                <a:ext uri="{FF2B5EF4-FFF2-40B4-BE49-F238E27FC236}">
                  <a16:creationId xmlns:a16="http://schemas.microsoft.com/office/drawing/2014/main" id="{06FB4C4A-1CBE-4206-83ED-A2C317D7F2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1147" y="3204948"/>
              <a:ext cx="272712" cy="288032"/>
            </a:xfrm>
            <a:custGeom>
              <a:avLst/>
              <a:gdLst>
                <a:gd name="connsiteX0" fmla="*/ 0 w 4528710"/>
                <a:gd name="connsiteY0" fmla="*/ 5544616 h 5544616"/>
                <a:gd name="connsiteX1" fmla="*/ 1132178 w 4528710"/>
                <a:gd name="connsiteY1" fmla="*/ 0 h 5544616"/>
                <a:gd name="connsiteX2" fmla="*/ 3396533 w 4528710"/>
                <a:gd name="connsiteY2" fmla="*/ 0 h 5544616"/>
                <a:gd name="connsiteX3" fmla="*/ 4528710 w 4528710"/>
                <a:gd name="connsiteY3" fmla="*/ 5544616 h 5544616"/>
                <a:gd name="connsiteX4" fmla="*/ 0 w 4528710"/>
                <a:gd name="connsiteY4" fmla="*/ 5544616 h 5544616"/>
                <a:gd name="connsiteX0" fmla="*/ 0 w 5260167"/>
                <a:gd name="connsiteY0" fmla="*/ 5553325 h 5553325"/>
                <a:gd name="connsiteX1" fmla="*/ 1132178 w 5260167"/>
                <a:gd name="connsiteY1" fmla="*/ 8709 h 5553325"/>
                <a:gd name="connsiteX2" fmla="*/ 5260167 w 5260167"/>
                <a:gd name="connsiteY2" fmla="*/ 0 h 5553325"/>
                <a:gd name="connsiteX3" fmla="*/ 4528710 w 5260167"/>
                <a:gd name="connsiteY3" fmla="*/ 5553325 h 5553325"/>
                <a:gd name="connsiteX4" fmla="*/ 0 w 5260167"/>
                <a:gd name="connsiteY4" fmla="*/ 5553325 h 5553325"/>
                <a:gd name="connsiteX0" fmla="*/ 252485 w 5512652"/>
                <a:gd name="connsiteY0" fmla="*/ 5553325 h 5553325"/>
                <a:gd name="connsiteX1" fmla="*/ 0 w 5512652"/>
                <a:gd name="connsiteY1" fmla="*/ 0 h 5553325"/>
                <a:gd name="connsiteX2" fmla="*/ 5512652 w 5512652"/>
                <a:gd name="connsiteY2" fmla="*/ 0 h 5553325"/>
                <a:gd name="connsiteX3" fmla="*/ 4781195 w 5512652"/>
                <a:gd name="connsiteY3" fmla="*/ 5553325 h 5553325"/>
                <a:gd name="connsiteX4" fmla="*/ 252485 w 5512652"/>
                <a:gd name="connsiteY4" fmla="*/ 5553325 h 5553325"/>
                <a:gd name="connsiteX0" fmla="*/ 330862 w 5591029"/>
                <a:gd name="connsiteY0" fmla="*/ 5553325 h 5553325"/>
                <a:gd name="connsiteX1" fmla="*/ 0 w 5591029"/>
                <a:gd name="connsiteY1" fmla="*/ 0 h 5553325"/>
                <a:gd name="connsiteX2" fmla="*/ 5591029 w 5591029"/>
                <a:gd name="connsiteY2" fmla="*/ 0 h 5553325"/>
                <a:gd name="connsiteX3" fmla="*/ 4859572 w 5591029"/>
                <a:gd name="connsiteY3" fmla="*/ 5553325 h 5553325"/>
                <a:gd name="connsiteX4" fmla="*/ 330862 w 5591029"/>
                <a:gd name="connsiteY4" fmla="*/ 5553325 h 5553325"/>
                <a:gd name="connsiteX0" fmla="*/ 17353 w 5591029"/>
                <a:gd name="connsiteY0" fmla="*/ 5535908 h 5553325"/>
                <a:gd name="connsiteX1" fmla="*/ 0 w 5591029"/>
                <a:gd name="connsiteY1" fmla="*/ 0 h 5553325"/>
                <a:gd name="connsiteX2" fmla="*/ 5591029 w 5591029"/>
                <a:gd name="connsiteY2" fmla="*/ 0 h 5553325"/>
                <a:gd name="connsiteX3" fmla="*/ 4859572 w 5591029"/>
                <a:gd name="connsiteY3" fmla="*/ 5553325 h 5553325"/>
                <a:gd name="connsiteX4" fmla="*/ 17353 w 5591029"/>
                <a:gd name="connsiteY4" fmla="*/ 5535908 h 5553325"/>
                <a:gd name="connsiteX0" fmla="*/ 1046 w 5600848"/>
                <a:gd name="connsiteY0" fmla="*/ 5518491 h 5553325"/>
                <a:gd name="connsiteX1" fmla="*/ 9819 w 5600848"/>
                <a:gd name="connsiteY1" fmla="*/ 0 h 5553325"/>
                <a:gd name="connsiteX2" fmla="*/ 5600848 w 5600848"/>
                <a:gd name="connsiteY2" fmla="*/ 0 h 5553325"/>
                <a:gd name="connsiteX3" fmla="*/ 4869391 w 5600848"/>
                <a:gd name="connsiteY3" fmla="*/ 5553325 h 5553325"/>
                <a:gd name="connsiteX4" fmla="*/ 1046 w 5600848"/>
                <a:gd name="connsiteY4" fmla="*/ 5518491 h 5553325"/>
                <a:gd name="connsiteX0" fmla="*/ 26061 w 5591029"/>
                <a:gd name="connsiteY0" fmla="*/ 5518491 h 5553325"/>
                <a:gd name="connsiteX1" fmla="*/ 0 w 5591029"/>
                <a:gd name="connsiteY1" fmla="*/ 0 h 5553325"/>
                <a:gd name="connsiteX2" fmla="*/ 5591029 w 5591029"/>
                <a:gd name="connsiteY2" fmla="*/ 0 h 5553325"/>
                <a:gd name="connsiteX3" fmla="*/ 4859572 w 5591029"/>
                <a:gd name="connsiteY3" fmla="*/ 5553325 h 5553325"/>
                <a:gd name="connsiteX4" fmla="*/ 26061 w 5591029"/>
                <a:gd name="connsiteY4" fmla="*/ 5518491 h 5553325"/>
                <a:gd name="connsiteX0" fmla="*/ 17353 w 5591029"/>
                <a:gd name="connsiteY0" fmla="*/ 5518491 h 5553325"/>
                <a:gd name="connsiteX1" fmla="*/ 0 w 5591029"/>
                <a:gd name="connsiteY1" fmla="*/ 0 h 5553325"/>
                <a:gd name="connsiteX2" fmla="*/ 5591029 w 5591029"/>
                <a:gd name="connsiteY2" fmla="*/ 0 h 5553325"/>
                <a:gd name="connsiteX3" fmla="*/ 4859572 w 5591029"/>
                <a:gd name="connsiteY3" fmla="*/ 5553325 h 5553325"/>
                <a:gd name="connsiteX4" fmla="*/ 17353 w 5591029"/>
                <a:gd name="connsiteY4" fmla="*/ 5518491 h 5553325"/>
                <a:gd name="connsiteX0" fmla="*/ 17353 w 5591029"/>
                <a:gd name="connsiteY0" fmla="*/ 5518491 h 5562034"/>
                <a:gd name="connsiteX1" fmla="*/ 0 w 5591029"/>
                <a:gd name="connsiteY1" fmla="*/ 0 h 5562034"/>
                <a:gd name="connsiteX2" fmla="*/ 5591029 w 5591029"/>
                <a:gd name="connsiteY2" fmla="*/ 0 h 5562034"/>
                <a:gd name="connsiteX3" fmla="*/ 3910338 w 5591029"/>
                <a:gd name="connsiteY3" fmla="*/ 5562034 h 5562034"/>
                <a:gd name="connsiteX4" fmla="*/ 17353 w 5591029"/>
                <a:gd name="connsiteY4" fmla="*/ 5518491 h 5562034"/>
                <a:gd name="connsiteX0" fmla="*/ 17353 w 5591029"/>
                <a:gd name="connsiteY0" fmla="*/ 5562033 h 5562034"/>
                <a:gd name="connsiteX1" fmla="*/ 0 w 5591029"/>
                <a:gd name="connsiteY1" fmla="*/ 0 h 5562034"/>
                <a:gd name="connsiteX2" fmla="*/ 5591029 w 5591029"/>
                <a:gd name="connsiteY2" fmla="*/ 0 h 5562034"/>
                <a:gd name="connsiteX3" fmla="*/ 3910338 w 5591029"/>
                <a:gd name="connsiteY3" fmla="*/ 5562034 h 5562034"/>
                <a:gd name="connsiteX4" fmla="*/ 17353 w 5591029"/>
                <a:gd name="connsiteY4" fmla="*/ 5562033 h 556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1029" h="5562034">
                  <a:moveTo>
                    <a:pt x="17353" y="5562033"/>
                  </a:moveTo>
                  <a:cubicBezTo>
                    <a:pt x="11569" y="3716730"/>
                    <a:pt x="5784" y="1845303"/>
                    <a:pt x="0" y="0"/>
                  </a:cubicBezTo>
                  <a:lnTo>
                    <a:pt x="5591029" y="0"/>
                  </a:lnTo>
                  <a:lnTo>
                    <a:pt x="3910338" y="5562034"/>
                  </a:lnTo>
                  <a:lnTo>
                    <a:pt x="17353" y="5562033"/>
                  </a:lnTo>
                  <a:close/>
                </a:path>
              </a:pathLst>
            </a:custGeom>
            <a:solidFill>
              <a:srgbClr val="D52B1E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72000" bIns="0" rtlCol="0" anchor="ctr"/>
            <a:lstStyle/>
            <a:p>
              <a:pPr algn="ctr"/>
              <a:r>
                <a:rPr lang="en-GB" sz="1600" b="1">
                  <a:solidFill>
                    <a:srgbClr val="FFFFFF"/>
                  </a:solidFill>
                  <a:latin typeface="Avenir Next LT Pro" panose="020B0504020202020204" pitchFamily="34" charset="0"/>
                </a:rPr>
                <a:t>M</a:t>
              </a:r>
            </a:p>
          </p:txBody>
        </p:sp>
        <p:sp>
          <p:nvSpPr>
            <p:cNvPr id="10" name="Trapèze 68">
              <a:extLst>
                <a:ext uri="{FF2B5EF4-FFF2-40B4-BE49-F238E27FC236}">
                  <a16:creationId xmlns:a16="http://schemas.microsoft.com/office/drawing/2014/main" id="{0EA78105-52EC-4FE6-8CC5-396193DDC7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462" y="3204948"/>
              <a:ext cx="272712" cy="288032"/>
            </a:xfrm>
            <a:custGeom>
              <a:avLst/>
              <a:gdLst>
                <a:gd name="connsiteX0" fmla="*/ 0 w 4528710"/>
                <a:gd name="connsiteY0" fmla="*/ 5544616 h 5544616"/>
                <a:gd name="connsiteX1" fmla="*/ 1132178 w 4528710"/>
                <a:gd name="connsiteY1" fmla="*/ 0 h 5544616"/>
                <a:gd name="connsiteX2" fmla="*/ 3396533 w 4528710"/>
                <a:gd name="connsiteY2" fmla="*/ 0 h 5544616"/>
                <a:gd name="connsiteX3" fmla="*/ 4528710 w 4528710"/>
                <a:gd name="connsiteY3" fmla="*/ 5544616 h 5544616"/>
                <a:gd name="connsiteX4" fmla="*/ 0 w 4528710"/>
                <a:gd name="connsiteY4" fmla="*/ 5544616 h 5544616"/>
                <a:gd name="connsiteX0" fmla="*/ 0 w 5260167"/>
                <a:gd name="connsiteY0" fmla="*/ 5553325 h 5553325"/>
                <a:gd name="connsiteX1" fmla="*/ 1132178 w 5260167"/>
                <a:gd name="connsiteY1" fmla="*/ 8709 h 5553325"/>
                <a:gd name="connsiteX2" fmla="*/ 5260167 w 5260167"/>
                <a:gd name="connsiteY2" fmla="*/ 0 h 5553325"/>
                <a:gd name="connsiteX3" fmla="*/ 4528710 w 5260167"/>
                <a:gd name="connsiteY3" fmla="*/ 5553325 h 5553325"/>
                <a:gd name="connsiteX4" fmla="*/ 0 w 5260167"/>
                <a:gd name="connsiteY4" fmla="*/ 5553325 h 5553325"/>
                <a:gd name="connsiteX0" fmla="*/ 252485 w 5512652"/>
                <a:gd name="connsiteY0" fmla="*/ 5553325 h 5553325"/>
                <a:gd name="connsiteX1" fmla="*/ 0 w 5512652"/>
                <a:gd name="connsiteY1" fmla="*/ 0 h 5553325"/>
                <a:gd name="connsiteX2" fmla="*/ 5512652 w 5512652"/>
                <a:gd name="connsiteY2" fmla="*/ 0 h 5553325"/>
                <a:gd name="connsiteX3" fmla="*/ 4781195 w 5512652"/>
                <a:gd name="connsiteY3" fmla="*/ 5553325 h 5553325"/>
                <a:gd name="connsiteX4" fmla="*/ 252485 w 5512652"/>
                <a:gd name="connsiteY4" fmla="*/ 5553325 h 5553325"/>
                <a:gd name="connsiteX0" fmla="*/ 330862 w 5591029"/>
                <a:gd name="connsiteY0" fmla="*/ 5553325 h 5553325"/>
                <a:gd name="connsiteX1" fmla="*/ 0 w 5591029"/>
                <a:gd name="connsiteY1" fmla="*/ 0 h 5553325"/>
                <a:gd name="connsiteX2" fmla="*/ 5591029 w 5591029"/>
                <a:gd name="connsiteY2" fmla="*/ 0 h 5553325"/>
                <a:gd name="connsiteX3" fmla="*/ 4859572 w 5591029"/>
                <a:gd name="connsiteY3" fmla="*/ 5553325 h 5553325"/>
                <a:gd name="connsiteX4" fmla="*/ 330862 w 5591029"/>
                <a:gd name="connsiteY4" fmla="*/ 5553325 h 5553325"/>
                <a:gd name="connsiteX0" fmla="*/ 17353 w 5591029"/>
                <a:gd name="connsiteY0" fmla="*/ 5535908 h 5553325"/>
                <a:gd name="connsiteX1" fmla="*/ 0 w 5591029"/>
                <a:gd name="connsiteY1" fmla="*/ 0 h 5553325"/>
                <a:gd name="connsiteX2" fmla="*/ 5591029 w 5591029"/>
                <a:gd name="connsiteY2" fmla="*/ 0 h 5553325"/>
                <a:gd name="connsiteX3" fmla="*/ 4859572 w 5591029"/>
                <a:gd name="connsiteY3" fmla="*/ 5553325 h 5553325"/>
                <a:gd name="connsiteX4" fmla="*/ 17353 w 5591029"/>
                <a:gd name="connsiteY4" fmla="*/ 5535908 h 5553325"/>
                <a:gd name="connsiteX0" fmla="*/ 1046 w 5600848"/>
                <a:gd name="connsiteY0" fmla="*/ 5518491 h 5553325"/>
                <a:gd name="connsiteX1" fmla="*/ 9819 w 5600848"/>
                <a:gd name="connsiteY1" fmla="*/ 0 h 5553325"/>
                <a:gd name="connsiteX2" fmla="*/ 5600848 w 5600848"/>
                <a:gd name="connsiteY2" fmla="*/ 0 h 5553325"/>
                <a:gd name="connsiteX3" fmla="*/ 4869391 w 5600848"/>
                <a:gd name="connsiteY3" fmla="*/ 5553325 h 5553325"/>
                <a:gd name="connsiteX4" fmla="*/ 1046 w 5600848"/>
                <a:gd name="connsiteY4" fmla="*/ 5518491 h 5553325"/>
                <a:gd name="connsiteX0" fmla="*/ 26061 w 5591029"/>
                <a:gd name="connsiteY0" fmla="*/ 5518491 h 5553325"/>
                <a:gd name="connsiteX1" fmla="*/ 0 w 5591029"/>
                <a:gd name="connsiteY1" fmla="*/ 0 h 5553325"/>
                <a:gd name="connsiteX2" fmla="*/ 5591029 w 5591029"/>
                <a:gd name="connsiteY2" fmla="*/ 0 h 5553325"/>
                <a:gd name="connsiteX3" fmla="*/ 4859572 w 5591029"/>
                <a:gd name="connsiteY3" fmla="*/ 5553325 h 5553325"/>
                <a:gd name="connsiteX4" fmla="*/ 26061 w 5591029"/>
                <a:gd name="connsiteY4" fmla="*/ 5518491 h 5553325"/>
                <a:gd name="connsiteX0" fmla="*/ 17353 w 5591029"/>
                <a:gd name="connsiteY0" fmla="*/ 5518491 h 5553325"/>
                <a:gd name="connsiteX1" fmla="*/ 0 w 5591029"/>
                <a:gd name="connsiteY1" fmla="*/ 0 h 5553325"/>
                <a:gd name="connsiteX2" fmla="*/ 5591029 w 5591029"/>
                <a:gd name="connsiteY2" fmla="*/ 0 h 5553325"/>
                <a:gd name="connsiteX3" fmla="*/ 4859572 w 5591029"/>
                <a:gd name="connsiteY3" fmla="*/ 5553325 h 5553325"/>
                <a:gd name="connsiteX4" fmla="*/ 17353 w 5591029"/>
                <a:gd name="connsiteY4" fmla="*/ 5518491 h 5553325"/>
                <a:gd name="connsiteX0" fmla="*/ 17353 w 5591029"/>
                <a:gd name="connsiteY0" fmla="*/ 5518491 h 5562034"/>
                <a:gd name="connsiteX1" fmla="*/ 0 w 5591029"/>
                <a:gd name="connsiteY1" fmla="*/ 0 h 5562034"/>
                <a:gd name="connsiteX2" fmla="*/ 5591029 w 5591029"/>
                <a:gd name="connsiteY2" fmla="*/ 0 h 5562034"/>
                <a:gd name="connsiteX3" fmla="*/ 3910338 w 5591029"/>
                <a:gd name="connsiteY3" fmla="*/ 5562034 h 5562034"/>
                <a:gd name="connsiteX4" fmla="*/ 17353 w 5591029"/>
                <a:gd name="connsiteY4" fmla="*/ 5518491 h 5562034"/>
                <a:gd name="connsiteX0" fmla="*/ 17353 w 5591029"/>
                <a:gd name="connsiteY0" fmla="*/ 5562033 h 5562034"/>
                <a:gd name="connsiteX1" fmla="*/ 0 w 5591029"/>
                <a:gd name="connsiteY1" fmla="*/ 0 h 5562034"/>
                <a:gd name="connsiteX2" fmla="*/ 5591029 w 5591029"/>
                <a:gd name="connsiteY2" fmla="*/ 0 h 5562034"/>
                <a:gd name="connsiteX3" fmla="*/ 3910338 w 5591029"/>
                <a:gd name="connsiteY3" fmla="*/ 5562034 h 5562034"/>
                <a:gd name="connsiteX4" fmla="*/ 17353 w 5591029"/>
                <a:gd name="connsiteY4" fmla="*/ 5562033 h 556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1029" h="5562034">
                  <a:moveTo>
                    <a:pt x="17353" y="5562033"/>
                  </a:moveTo>
                  <a:cubicBezTo>
                    <a:pt x="11569" y="3716730"/>
                    <a:pt x="5784" y="1845303"/>
                    <a:pt x="0" y="0"/>
                  </a:cubicBezTo>
                  <a:lnTo>
                    <a:pt x="5591029" y="0"/>
                  </a:lnTo>
                  <a:lnTo>
                    <a:pt x="3910338" y="5562034"/>
                  </a:lnTo>
                  <a:lnTo>
                    <a:pt x="17353" y="5562033"/>
                  </a:lnTo>
                  <a:close/>
                </a:path>
              </a:pathLst>
            </a:custGeom>
            <a:solidFill>
              <a:srgbClr val="D52B1E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72000" bIns="0" rtlCol="0" anchor="ctr"/>
            <a:lstStyle/>
            <a:p>
              <a:pPr algn="ctr"/>
              <a:r>
                <a:rPr lang="en-GB" sz="1600" b="1">
                  <a:solidFill>
                    <a:srgbClr val="FFFFFF"/>
                  </a:solidFill>
                  <a:latin typeface="Avenir Next LT Pro" panose="020B0504020202020204" pitchFamily="34" charset="0"/>
                </a:rPr>
                <a:t>P</a:t>
              </a:r>
            </a:p>
          </p:txBody>
        </p:sp>
        <p:sp>
          <p:nvSpPr>
            <p:cNvPr id="12" name="Trapèze 68">
              <a:extLst>
                <a:ext uri="{FF2B5EF4-FFF2-40B4-BE49-F238E27FC236}">
                  <a16:creationId xmlns:a16="http://schemas.microsoft.com/office/drawing/2014/main" id="{5FF149DA-F052-4445-8364-E61827EC4F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8883" y="3204948"/>
              <a:ext cx="272712" cy="288032"/>
            </a:xfrm>
            <a:custGeom>
              <a:avLst/>
              <a:gdLst>
                <a:gd name="connsiteX0" fmla="*/ 0 w 4528710"/>
                <a:gd name="connsiteY0" fmla="*/ 5544616 h 5544616"/>
                <a:gd name="connsiteX1" fmla="*/ 1132178 w 4528710"/>
                <a:gd name="connsiteY1" fmla="*/ 0 h 5544616"/>
                <a:gd name="connsiteX2" fmla="*/ 3396533 w 4528710"/>
                <a:gd name="connsiteY2" fmla="*/ 0 h 5544616"/>
                <a:gd name="connsiteX3" fmla="*/ 4528710 w 4528710"/>
                <a:gd name="connsiteY3" fmla="*/ 5544616 h 5544616"/>
                <a:gd name="connsiteX4" fmla="*/ 0 w 4528710"/>
                <a:gd name="connsiteY4" fmla="*/ 5544616 h 5544616"/>
                <a:gd name="connsiteX0" fmla="*/ 0 w 5260167"/>
                <a:gd name="connsiteY0" fmla="*/ 5553325 h 5553325"/>
                <a:gd name="connsiteX1" fmla="*/ 1132178 w 5260167"/>
                <a:gd name="connsiteY1" fmla="*/ 8709 h 5553325"/>
                <a:gd name="connsiteX2" fmla="*/ 5260167 w 5260167"/>
                <a:gd name="connsiteY2" fmla="*/ 0 h 5553325"/>
                <a:gd name="connsiteX3" fmla="*/ 4528710 w 5260167"/>
                <a:gd name="connsiteY3" fmla="*/ 5553325 h 5553325"/>
                <a:gd name="connsiteX4" fmla="*/ 0 w 5260167"/>
                <a:gd name="connsiteY4" fmla="*/ 5553325 h 5553325"/>
                <a:gd name="connsiteX0" fmla="*/ 252485 w 5512652"/>
                <a:gd name="connsiteY0" fmla="*/ 5553325 h 5553325"/>
                <a:gd name="connsiteX1" fmla="*/ 0 w 5512652"/>
                <a:gd name="connsiteY1" fmla="*/ 0 h 5553325"/>
                <a:gd name="connsiteX2" fmla="*/ 5512652 w 5512652"/>
                <a:gd name="connsiteY2" fmla="*/ 0 h 5553325"/>
                <a:gd name="connsiteX3" fmla="*/ 4781195 w 5512652"/>
                <a:gd name="connsiteY3" fmla="*/ 5553325 h 5553325"/>
                <a:gd name="connsiteX4" fmla="*/ 252485 w 5512652"/>
                <a:gd name="connsiteY4" fmla="*/ 5553325 h 5553325"/>
                <a:gd name="connsiteX0" fmla="*/ 330862 w 5591029"/>
                <a:gd name="connsiteY0" fmla="*/ 5553325 h 5553325"/>
                <a:gd name="connsiteX1" fmla="*/ 0 w 5591029"/>
                <a:gd name="connsiteY1" fmla="*/ 0 h 5553325"/>
                <a:gd name="connsiteX2" fmla="*/ 5591029 w 5591029"/>
                <a:gd name="connsiteY2" fmla="*/ 0 h 5553325"/>
                <a:gd name="connsiteX3" fmla="*/ 4859572 w 5591029"/>
                <a:gd name="connsiteY3" fmla="*/ 5553325 h 5553325"/>
                <a:gd name="connsiteX4" fmla="*/ 330862 w 5591029"/>
                <a:gd name="connsiteY4" fmla="*/ 5553325 h 5553325"/>
                <a:gd name="connsiteX0" fmla="*/ 17353 w 5591029"/>
                <a:gd name="connsiteY0" fmla="*/ 5535908 h 5553325"/>
                <a:gd name="connsiteX1" fmla="*/ 0 w 5591029"/>
                <a:gd name="connsiteY1" fmla="*/ 0 h 5553325"/>
                <a:gd name="connsiteX2" fmla="*/ 5591029 w 5591029"/>
                <a:gd name="connsiteY2" fmla="*/ 0 h 5553325"/>
                <a:gd name="connsiteX3" fmla="*/ 4859572 w 5591029"/>
                <a:gd name="connsiteY3" fmla="*/ 5553325 h 5553325"/>
                <a:gd name="connsiteX4" fmla="*/ 17353 w 5591029"/>
                <a:gd name="connsiteY4" fmla="*/ 5535908 h 5553325"/>
                <a:gd name="connsiteX0" fmla="*/ 1046 w 5600848"/>
                <a:gd name="connsiteY0" fmla="*/ 5518491 h 5553325"/>
                <a:gd name="connsiteX1" fmla="*/ 9819 w 5600848"/>
                <a:gd name="connsiteY1" fmla="*/ 0 h 5553325"/>
                <a:gd name="connsiteX2" fmla="*/ 5600848 w 5600848"/>
                <a:gd name="connsiteY2" fmla="*/ 0 h 5553325"/>
                <a:gd name="connsiteX3" fmla="*/ 4869391 w 5600848"/>
                <a:gd name="connsiteY3" fmla="*/ 5553325 h 5553325"/>
                <a:gd name="connsiteX4" fmla="*/ 1046 w 5600848"/>
                <a:gd name="connsiteY4" fmla="*/ 5518491 h 5553325"/>
                <a:gd name="connsiteX0" fmla="*/ 26061 w 5591029"/>
                <a:gd name="connsiteY0" fmla="*/ 5518491 h 5553325"/>
                <a:gd name="connsiteX1" fmla="*/ 0 w 5591029"/>
                <a:gd name="connsiteY1" fmla="*/ 0 h 5553325"/>
                <a:gd name="connsiteX2" fmla="*/ 5591029 w 5591029"/>
                <a:gd name="connsiteY2" fmla="*/ 0 h 5553325"/>
                <a:gd name="connsiteX3" fmla="*/ 4859572 w 5591029"/>
                <a:gd name="connsiteY3" fmla="*/ 5553325 h 5553325"/>
                <a:gd name="connsiteX4" fmla="*/ 26061 w 5591029"/>
                <a:gd name="connsiteY4" fmla="*/ 5518491 h 5553325"/>
                <a:gd name="connsiteX0" fmla="*/ 17353 w 5591029"/>
                <a:gd name="connsiteY0" fmla="*/ 5518491 h 5553325"/>
                <a:gd name="connsiteX1" fmla="*/ 0 w 5591029"/>
                <a:gd name="connsiteY1" fmla="*/ 0 h 5553325"/>
                <a:gd name="connsiteX2" fmla="*/ 5591029 w 5591029"/>
                <a:gd name="connsiteY2" fmla="*/ 0 h 5553325"/>
                <a:gd name="connsiteX3" fmla="*/ 4859572 w 5591029"/>
                <a:gd name="connsiteY3" fmla="*/ 5553325 h 5553325"/>
                <a:gd name="connsiteX4" fmla="*/ 17353 w 5591029"/>
                <a:gd name="connsiteY4" fmla="*/ 5518491 h 5553325"/>
                <a:gd name="connsiteX0" fmla="*/ 17353 w 5591029"/>
                <a:gd name="connsiteY0" fmla="*/ 5518491 h 5562034"/>
                <a:gd name="connsiteX1" fmla="*/ 0 w 5591029"/>
                <a:gd name="connsiteY1" fmla="*/ 0 h 5562034"/>
                <a:gd name="connsiteX2" fmla="*/ 5591029 w 5591029"/>
                <a:gd name="connsiteY2" fmla="*/ 0 h 5562034"/>
                <a:gd name="connsiteX3" fmla="*/ 3910338 w 5591029"/>
                <a:gd name="connsiteY3" fmla="*/ 5562034 h 5562034"/>
                <a:gd name="connsiteX4" fmla="*/ 17353 w 5591029"/>
                <a:gd name="connsiteY4" fmla="*/ 5518491 h 5562034"/>
                <a:gd name="connsiteX0" fmla="*/ 17353 w 5591029"/>
                <a:gd name="connsiteY0" fmla="*/ 5562033 h 5562034"/>
                <a:gd name="connsiteX1" fmla="*/ 0 w 5591029"/>
                <a:gd name="connsiteY1" fmla="*/ 0 h 5562034"/>
                <a:gd name="connsiteX2" fmla="*/ 5591029 w 5591029"/>
                <a:gd name="connsiteY2" fmla="*/ 0 h 5562034"/>
                <a:gd name="connsiteX3" fmla="*/ 3910338 w 5591029"/>
                <a:gd name="connsiteY3" fmla="*/ 5562034 h 5562034"/>
                <a:gd name="connsiteX4" fmla="*/ 17353 w 5591029"/>
                <a:gd name="connsiteY4" fmla="*/ 5562033 h 556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1029" h="5562034">
                  <a:moveTo>
                    <a:pt x="17353" y="5562033"/>
                  </a:moveTo>
                  <a:cubicBezTo>
                    <a:pt x="11569" y="3716730"/>
                    <a:pt x="5784" y="1845303"/>
                    <a:pt x="0" y="0"/>
                  </a:cubicBezTo>
                  <a:lnTo>
                    <a:pt x="5591029" y="0"/>
                  </a:lnTo>
                  <a:lnTo>
                    <a:pt x="3910338" y="5562034"/>
                  </a:lnTo>
                  <a:lnTo>
                    <a:pt x="17353" y="5562033"/>
                  </a:lnTo>
                  <a:close/>
                </a:path>
              </a:pathLst>
            </a:custGeom>
            <a:solidFill>
              <a:srgbClr val="D52B1E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72000" bIns="0" rtlCol="0" anchor="ctr"/>
            <a:lstStyle/>
            <a:p>
              <a:pPr algn="ctr"/>
              <a:r>
                <a:rPr lang="en-GB" sz="1600" b="1">
                  <a:solidFill>
                    <a:srgbClr val="FFFFFF"/>
                  </a:solidFill>
                  <a:latin typeface="Avenir Next LT Pro" panose="020B0504020202020204" pitchFamily="34" charset="0"/>
                </a:rPr>
                <a:t>R</a:t>
              </a:r>
            </a:p>
          </p:txBody>
        </p:sp>
        <p:sp>
          <p:nvSpPr>
            <p:cNvPr id="13" name="Trapèze 68">
              <a:extLst>
                <a:ext uri="{FF2B5EF4-FFF2-40B4-BE49-F238E27FC236}">
                  <a16:creationId xmlns:a16="http://schemas.microsoft.com/office/drawing/2014/main" id="{21FA5995-97C0-496B-9CA7-0A30AE6368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6304" y="3204948"/>
              <a:ext cx="272712" cy="288032"/>
            </a:xfrm>
            <a:custGeom>
              <a:avLst/>
              <a:gdLst>
                <a:gd name="connsiteX0" fmla="*/ 0 w 4528710"/>
                <a:gd name="connsiteY0" fmla="*/ 5544616 h 5544616"/>
                <a:gd name="connsiteX1" fmla="*/ 1132178 w 4528710"/>
                <a:gd name="connsiteY1" fmla="*/ 0 h 5544616"/>
                <a:gd name="connsiteX2" fmla="*/ 3396533 w 4528710"/>
                <a:gd name="connsiteY2" fmla="*/ 0 h 5544616"/>
                <a:gd name="connsiteX3" fmla="*/ 4528710 w 4528710"/>
                <a:gd name="connsiteY3" fmla="*/ 5544616 h 5544616"/>
                <a:gd name="connsiteX4" fmla="*/ 0 w 4528710"/>
                <a:gd name="connsiteY4" fmla="*/ 5544616 h 5544616"/>
                <a:gd name="connsiteX0" fmla="*/ 0 w 5260167"/>
                <a:gd name="connsiteY0" fmla="*/ 5553325 h 5553325"/>
                <a:gd name="connsiteX1" fmla="*/ 1132178 w 5260167"/>
                <a:gd name="connsiteY1" fmla="*/ 8709 h 5553325"/>
                <a:gd name="connsiteX2" fmla="*/ 5260167 w 5260167"/>
                <a:gd name="connsiteY2" fmla="*/ 0 h 5553325"/>
                <a:gd name="connsiteX3" fmla="*/ 4528710 w 5260167"/>
                <a:gd name="connsiteY3" fmla="*/ 5553325 h 5553325"/>
                <a:gd name="connsiteX4" fmla="*/ 0 w 5260167"/>
                <a:gd name="connsiteY4" fmla="*/ 5553325 h 5553325"/>
                <a:gd name="connsiteX0" fmla="*/ 252485 w 5512652"/>
                <a:gd name="connsiteY0" fmla="*/ 5553325 h 5553325"/>
                <a:gd name="connsiteX1" fmla="*/ 0 w 5512652"/>
                <a:gd name="connsiteY1" fmla="*/ 0 h 5553325"/>
                <a:gd name="connsiteX2" fmla="*/ 5512652 w 5512652"/>
                <a:gd name="connsiteY2" fmla="*/ 0 h 5553325"/>
                <a:gd name="connsiteX3" fmla="*/ 4781195 w 5512652"/>
                <a:gd name="connsiteY3" fmla="*/ 5553325 h 5553325"/>
                <a:gd name="connsiteX4" fmla="*/ 252485 w 5512652"/>
                <a:gd name="connsiteY4" fmla="*/ 5553325 h 5553325"/>
                <a:gd name="connsiteX0" fmla="*/ 330862 w 5591029"/>
                <a:gd name="connsiteY0" fmla="*/ 5553325 h 5553325"/>
                <a:gd name="connsiteX1" fmla="*/ 0 w 5591029"/>
                <a:gd name="connsiteY1" fmla="*/ 0 h 5553325"/>
                <a:gd name="connsiteX2" fmla="*/ 5591029 w 5591029"/>
                <a:gd name="connsiteY2" fmla="*/ 0 h 5553325"/>
                <a:gd name="connsiteX3" fmla="*/ 4859572 w 5591029"/>
                <a:gd name="connsiteY3" fmla="*/ 5553325 h 5553325"/>
                <a:gd name="connsiteX4" fmla="*/ 330862 w 5591029"/>
                <a:gd name="connsiteY4" fmla="*/ 5553325 h 5553325"/>
                <a:gd name="connsiteX0" fmla="*/ 17353 w 5591029"/>
                <a:gd name="connsiteY0" fmla="*/ 5535908 h 5553325"/>
                <a:gd name="connsiteX1" fmla="*/ 0 w 5591029"/>
                <a:gd name="connsiteY1" fmla="*/ 0 h 5553325"/>
                <a:gd name="connsiteX2" fmla="*/ 5591029 w 5591029"/>
                <a:gd name="connsiteY2" fmla="*/ 0 h 5553325"/>
                <a:gd name="connsiteX3" fmla="*/ 4859572 w 5591029"/>
                <a:gd name="connsiteY3" fmla="*/ 5553325 h 5553325"/>
                <a:gd name="connsiteX4" fmla="*/ 17353 w 5591029"/>
                <a:gd name="connsiteY4" fmla="*/ 5535908 h 5553325"/>
                <a:gd name="connsiteX0" fmla="*/ 1046 w 5600848"/>
                <a:gd name="connsiteY0" fmla="*/ 5518491 h 5553325"/>
                <a:gd name="connsiteX1" fmla="*/ 9819 w 5600848"/>
                <a:gd name="connsiteY1" fmla="*/ 0 h 5553325"/>
                <a:gd name="connsiteX2" fmla="*/ 5600848 w 5600848"/>
                <a:gd name="connsiteY2" fmla="*/ 0 h 5553325"/>
                <a:gd name="connsiteX3" fmla="*/ 4869391 w 5600848"/>
                <a:gd name="connsiteY3" fmla="*/ 5553325 h 5553325"/>
                <a:gd name="connsiteX4" fmla="*/ 1046 w 5600848"/>
                <a:gd name="connsiteY4" fmla="*/ 5518491 h 5553325"/>
                <a:gd name="connsiteX0" fmla="*/ 26061 w 5591029"/>
                <a:gd name="connsiteY0" fmla="*/ 5518491 h 5553325"/>
                <a:gd name="connsiteX1" fmla="*/ 0 w 5591029"/>
                <a:gd name="connsiteY1" fmla="*/ 0 h 5553325"/>
                <a:gd name="connsiteX2" fmla="*/ 5591029 w 5591029"/>
                <a:gd name="connsiteY2" fmla="*/ 0 h 5553325"/>
                <a:gd name="connsiteX3" fmla="*/ 4859572 w 5591029"/>
                <a:gd name="connsiteY3" fmla="*/ 5553325 h 5553325"/>
                <a:gd name="connsiteX4" fmla="*/ 26061 w 5591029"/>
                <a:gd name="connsiteY4" fmla="*/ 5518491 h 5553325"/>
                <a:gd name="connsiteX0" fmla="*/ 17353 w 5591029"/>
                <a:gd name="connsiteY0" fmla="*/ 5518491 h 5553325"/>
                <a:gd name="connsiteX1" fmla="*/ 0 w 5591029"/>
                <a:gd name="connsiteY1" fmla="*/ 0 h 5553325"/>
                <a:gd name="connsiteX2" fmla="*/ 5591029 w 5591029"/>
                <a:gd name="connsiteY2" fmla="*/ 0 h 5553325"/>
                <a:gd name="connsiteX3" fmla="*/ 4859572 w 5591029"/>
                <a:gd name="connsiteY3" fmla="*/ 5553325 h 5553325"/>
                <a:gd name="connsiteX4" fmla="*/ 17353 w 5591029"/>
                <a:gd name="connsiteY4" fmla="*/ 5518491 h 5553325"/>
                <a:gd name="connsiteX0" fmla="*/ 17353 w 5591029"/>
                <a:gd name="connsiteY0" fmla="*/ 5518491 h 5562034"/>
                <a:gd name="connsiteX1" fmla="*/ 0 w 5591029"/>
                <a:gd name="connsiteY1" fmla="*/ 0 h 5562034"/>
                <a:gd name="connsiteX2" fmla="*/ 5591029 w 5591029"/>
                <a:gd name="connsiteY2" fmla="*/ 0 h 5562034"/>
                <a:gd name="connsiteX3" fmla="*/ 3910338 w 5591029"/>
                <a:gd name="connsiteY3" fmla="*/ 5562034 h 5562034"/>
                <a:gd name="connsiteX4" fmla="*/ 17353 w 5591029"/>
                <a:gd name="connsiteY4" fmla="*/ 5518491 h 5562034"/>
                <a:gd name="connsiteX0" fmla="*/ 17353 w 5591029"/>
                <a:gd name="connsiteY0" fmla="*/ 5562033 h 5562034"/>
                <a:gd name="connsiteX1" fmla="*/ 0 w 5591029"/>
                <a:gd name="connsiteY1" fmla="*/ 0 h 5562034"/>
                <a:gd name="connsiteX2" fmla="*/ 5591029 w 5591029"/>
                <a:gd name="connsiteY2" fmla="*/ 0 h 5562034"/>
                <a:gd name="connsiteX3" fmla="*/ 3910338 w 5591029"/>
                <a:gd name="connsiteY3" fmla="*/ 5562034 h 5562034"/>
                <a:gd name="connsiteX4" fmla="*/ 17353 w 5591029"/>
                <a:gd name="connsiteY4" fmla="*/ 5562033 h 556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1029" h="5562034">
                  <a:moveTo>
                    <a:pt x="17353" y="5562033"/>
                  </a:moveTo>
                  <a:cubicBezTo>
                    <a:pt x="11569" y="3716730"/>
                    <a:pt x="5784" y="1845303"/>
                    <a:pt x="0" y="0"/>
                  </a:cubicBezTo>
                  <a:lnTo>
                    <a:pt x="5591029" y="0"/>
                  </a:lnTo>
                  <a:lnTo>
                    <a:pt x="3910338" y="5562034"/>
                  </a:lnTo>
                  <a:lnTo>
                    <a:pt x="17353" y="5562033"/>
                  </a:lnTo>
                  <a:close/>
                </a:path>
              </a:pathLst>
            </a:custGeom>
            <a:solidFill>
              <a:srgbClr val="D52B1E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72000" bIns="0" rtlCol="0" anchor="ctr"/>
            <a:lstStyle/>
            <a:p>
              <a:pPr algn="ctr"/>
              <a:r>
                <a:rPr lang="en-GB" sz="1600" b="1">
                  <a:solidFill>
                    <a:srgbClr val="FFFFFF"/>
                  </a:solidFill>
                  <a:latin typeface="Avenir Next LT Pro" panose="020B0504020202020204" pitchFamily="34" charset="0"/>
                </a:rPr>
                <a:t>I</a:t>
              </a:r>
            </a:p>
          </p:txBody>
        </p:sp>
        <p:sp>
          <p:nvSpPr>
            <p:cNvPr id="14" name="Trapèze 68">
              <a:extLst>
                <a:ext uri="{FF2B5EF4-FFF2-40B4-BE49-F238E27FC236}">
                  <a16:creationId xmlns:a16="http://schemas.microsoft.com/office/drawing/2014/main" id="{FB9861F6-FC95-474C-AAC8-6954D58354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3726" y="3204948"/>
              <a:ext cx="272712" cy="288032"/>
            </a:xfrm>
            <a:custGeom>
              <a:avLst/>
              <a:gdLst>
                <a:gd name="connsiteX0" fmla="*/ 0 w 4528710"/>
                <a:gd name="connsiteY0" fmla="*/ 5544616 h 5544616"/>
                <a:gd name="connsiteX1" fmla="*/ 1132178 w 4528710"/>
                <a:gd name="connsiteY1" fmla="*/ 0 h 5544616"/>
                <a:gd name="connsiteX2" fmla="*/ 3396533 w 4528710"/>
                <a:gd name="connsiteY2" fmla="*/ 0 h 5544616"/>
                <a:gd name="connsiteX3" fmla="*/ 4528710 w 4528710"/>
                <a:gd name="connsiteY3" fmla="*/ 5544616 h 5544616"/>
                <a:gd name="connsiteX4" fmla="*/ 0 w 4528710"/>
                <a:gd name="connsiteY4" fmla="*/ 5544616 h 5544616"/>
                <a:gd name="connsiteX0" fmla="*/ 0 w 5260167"/>
                <a:gd name="connsiteY0" fmla="*/ 5553325 h 5553325"/>
                <a:gd name="connsiteX1" fmla="*/ 1132178 w 5260167"/>
                <a:gd name="connsiteY1" fmla="*/ 8709 h 5553325"/>
                <a:gd name="connsiteX2" fmla="*/ 5260167 w 5260167"/>
                <a:gd name="connsiteY2" fmla="*/ 0 h 5553325"/>
                <a:gd name="connsiteX3" fmla="*/ 4528710 w 5260167"/>
                <a:gd name="connsiteY3" fmla="*/ 5553325 h 5553325"/>
                <a:gd name="connsiteX4" fmla="*/ 0 w 5260167"/>
                <a:gd name="connsiteY4" fmla="*/ 5553325 h 5553325"/>
                <a:gd name="connsiteX0" fmla="*/ 252485 w 5512652"/>
                <a:gd name="connsiteY0" fmla="*/ 5553325 h 5553325"/>
                <a:gd name="connsiteX1" fmla="*/ 0 w 5512652"/>
                <a:gd name="connsiteY1" fmla="*/ 0 h 5553325"/>
                <a:gd name="connsiteX2" fmla="*/ 5512652 w 5512652"/>
                <a:gd name="connsiteY2" fmla="*/ 0 h 5553325"/>
                <a:gd name="connsiteX3" fmla="*/ 4781195 w 5512652"/>
                <a:gd name="connsiteY3" fmla="*/ 5553325 h 5553325"/>
                <a:gd name="connsiteX4" fmla="*/ 252485 w 5512652"/>
                <a:gd name="connsiteY4" fmla="*/ 5553325 h 5553325"/>
                <a:gd name="connsiteX0" fmla="*/ 330862 w 5591029"/>
                <a:gd name="connsiteY0" fmla="*/ 5553325 h 5553325"/>
                <a:gd name="connsiteX1" fmla="*/ 0 w 5591029"/>
                <a:gd name="connsiteY1" fmla="*/ 0 h 5553325"/>
                <a:gd name="connsiteX2" fmla="*/ 5591029 w 5591029"/>
                <a:gd name="connsiteY2" fmla="*/ 0 h 5553325"/>
                <a:gd name="connsiteX3" fmla="*/ 4859572 w 5591029"/>
                <a:gd name="connsiteY3" fmla="*/ 5553325 h 5553325"/>
                <a:gd name="connsiteX4" fmla="*/ 330862 w 5591029"/>
                <a:gd name="connsiteY4" fmla="*/ 5553325 h 5553325"/>
                <a:gd name="connsiteX0" fmla="*/ 17353 w 5591029"/>
                <a:gd name="connsiteY0" fmla="*/ 5535908 h 5553325"/>
                <a:gd name="connsiteX1" fmla="*/ 0 w 5591029"/>
                <a:gd name="connsiteY1" fmla="*/ 0 h 5553325"/>
                <a:gd name="connsiteX2" fmla="*/ 5591029 w 5591029"/>
                <a:gd name="connsiteY2" fmla="*/ 0 h 5553325"/>
                <a:gd name="connsiteX3" fmla="*/ 4859572 w 5591029"/>
                <a:gd name="connsiteY3" fmla="*/ 5553325 h 5553325"/>
                <a:gd name="connsiteX4" fmla="*/ 17353 w 5591029"/>
                <a:gd name="connsiteY4" fmla="*/ 5535908 h 5553325"/>
                <a:gd name="connsiteX0" fmla="*/ 1046 w 5600848"/>
                <a:gd name="connsiteY0" fmla="*/ 5518491 h 5553325"/>
                <a:gd name="connsiteX1" fmla="*/ 9819 w 5600848"/>
                <a:gd name="connsiteY1" fmla="*/ 0 h 5553325"/>
                <a:gd name="connsiteX2" fmla="*/ 5600848 w 5600848"/>
                <a:gd name="connsiteY2" fmla="*/ 0 h 5553325"/>
                <a:gd name="connsiteX3" fmla="*/ 4869391 w 5600848"/>
                <a:gd name="connsiteY3" fmla="*/ 5553325 h 5553325"/>
                <a:gd name="connsiteX4" fmla="*/ 1046 w 5600848"/>
                <a:gd name="connsiteY4" fmla="*/ 5518491 h 5553325"/>
                <a:gd name="connsiteX0" fmla="*/ 26061 w 5591029"/>
                <a:gd name="connsiteY0" fmla="*/ 5518491 h 5553325"/>
                <a:gd name="connsiteX1" fmla="*/ 0 w 5591029"/>
                <a:gd name="connsiteY1" fmla="*/ 0 h 5553325"/>
                <a:gd name="connsiteX2" fmla="*/ 5591029 w 5591029"/>
                <a:gd name="connsiteY2" fmla="*/ 0 h 5553325"/>
                <a:gd name="connsiteX3" fmla="*/ 4859572 w 5591029"/>
                <a:gd name="connsiteY3" fmla="*/ 5553325 h 5553325"/>
                <a:gd name="connsiteX4" fmla="*/ 26061 w 5591029"/>
                <a:gd name="connsiteY4" fmla="*/ 5518491 h 5553325"/>
                <a:gd name="connsiteX0" fmla="*/ 17353 w 5591029"/>
                <a:gd name="connsiteY0" fmla="*/ 5518491 h 5553325"/>
                <a:gd name="connsiteX1" fmla="*/ 0 w 5591029"/>
                <a:gd name="connsiteY1" fmla="*/ 0 h 5553325"/>
                <a:gd name="connsiteX2" fmla="*/ 5591029 w 5591029"/>
                <a:gd name="connsiteY2" fmla="*/ 0 h 5553325"/>
                <a:gd name="connsiteX3" fmla="*/ 4859572 w 5591029"/>
                <a:gd name="connsiteY3" fmla="*/ 5553325 h 5553325"/>
                <a:gd name="connsiteX4" fmla="*/ 17353 w 5591029"/>
                <a:gd name="connsiteY4" fmla="*/ 5518491 h 5553325"/>
                <a:gd name="connsiteX0" fmla="*/ 17353 w 5591029"/>
                <a:gd name="connsiteY0" fmla="*/ 5518491 h 5562034"/>
                <a:gd name="connsiteX1" fmla="*/ 0 w 5591029"/>
                <a:gd name="connsiteY1" fmla="*/ 0 h 5562034"/>
                <a:gd name="connsiteX2" fmla="*/ 5591029 w 5591029"/>
                <a:gd name="connsiteY2" fmla="*/ 0 h 5562034"/>
                <a:gd name="connsiteX3" fmla="*/ 3910338 w 5591029"/>
                <a:gd name="connsiteY3" fmla="*/ 5562034 h 5562034"/>
                <a:gd name="connsiteX4" fmla="*/ 17353 w 5591029"/>
                <a:gd name="connsiteY4" fmla="*/ 5518491 h 5562034"/>
                <a:gd name="connsiteX0" fmla="*/ 17353 w 5591029"/>
                <a:gd name="connsiteY0" fmla="*/ 5562033 h 5562034"/>
                <a:gd name="connsiteX1" fmla="*/ 0 w 5591029"/>
                <a:gd name="connsiteY1" fmla="*/ 0 h 5562034"/>
                <a:gd name="connsiteX2" fmla="*/ 5591029 w 5591029"/>
                <a:gd name="connsiteY2" fmla="*/ 0 h 5562034"/>
                <a:gd name="connsiteX3" fmla="*/ 3910338 w 5591029"/>
                <a:gd name="connsiteY3" fmla="*/ 5562034 h 5562034"/>
                <a:gd name="connsiteX4" fmla="*/ 17353 w 5591029"/>
                <a:gd name="connsiteY4" fmla="*/ 5562033 h 556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1029" h="5562034">
                  <a:moveTo>
                    <a:pt x="17353" y="5562033"/>
                  </a:moveTo>
                  <a:cubicBezTo>
                    <a:pt x="11569" y="3716730"/>
                    <a:pt x="5784" y="1845303"/>
                    <a:pt x="0" y="0"/>
                  </a:cubicBezTo>
                  <a:lnTo>
                    <a:pt x="5591029" y="0"/>
                  </a:lnTo>
                  <a:lnTo>
                    <a:pt x="3910338" y="5562034"/>
                  </a:lnTo>
                  <a:lnTo>
                    <a:pt x="17353" y="5562033"/>
                  </a:lnTo>
                  <a:close/>
                </a:path>
              </a:pathLst>
            </a:custGeom>
            <a:solidFill>
              <a:srgbClr val="D52B1E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72000" bIns="0" rtlCol="0" anchor="ctr"/>
            <a:lstStyle/>
            <a:p>
              <a:pPr algn="ctr"/>
              <a:r>
                <a:rPr lang="en-GB" sz="1600" b="1">
                  <a:solidFill>
                    <a:srgbClr val="FFFFFF"/>
                  </a:solidFill>
                  <a:latin typeface="Avenir Next LT Pro" panose="020B0504020202020204" pitchFamily="34" charset="0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899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Un tren pasando por unos rieles&#10;&#10;Descripción generada automáticamente">
            <a:extLst>
              <a:ext uri="{FF2B5EF4-FFF2-40B4-BE49-F238E27FC236}">
                <a16:creationId xmlns:a16="http://schemas.microsoft.com/office/drawing/2014/main" id="{B6E861E4-E3B1-E14C-89FE-4177F1B0A1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0" y="0"/>
            <a:ext cx="12233507" cy="62484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6" y="1803103"/>
            <a:ext cx="1134228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AA151354-A0A3-1C4F-A1AF-EE11CD7C3647}"/>
              </a:ext>
            </a:extLst>
          </p:cNvPr>
          <p:cNvSpPr txBox="1"/>
          <p:nvPr/>
        </p:nvSpPr>
        <p:spPr>
          <a:xfrm>
            <a:off x="928454" y="2651642"/>
            <a:ext cx="1037454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CHAPTER 2</a:t>
            </a:r>
          </a:p>
          <a:p>
            <a:pPr>
              <a:spcAft>
                <a:spcPts val="600"/>
              </a:spcAft>
            </a:pPr>
            <a:r>
              <a:rPr lang="es-ES" sz="20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</a:t>
            </a:r>
            <a:endParaRPr lang="es-ES" sz="20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944F48A-BA39-2541-8CB5-2B0AA61E4C21}"/>
              </a:ext>
            </a:extLst>
          </p:cNvPr>
          <p:cNvGrpSpPr/>
          <p:nvPr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87843604-5951-1443-978F-7593139D4FFF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dondear rectángulo de esquina del mismo lado 38">
              <a:extLst>
                <a:ext uri="{FF2B5EF4-FFF2-40B4-BE49-F238E27FC236}">
                  <a16:creationId xmlns:a16="http://schemas.microsoft.com/office/drawing/2014/main" id="{1F28D0FC-5F99-1A46-AE10-AD1A16178647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DE88CED-11FA-7243-9619-8C7AF6434ED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3FEC8C1F-7F42-BC46-9863-FEA5B8513B3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CBF60C3A-6E70-3041-B7A4-EBD33491D351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3" name="Redondear rectángulo de esquina del mismo lado 52">
                  <a:extLst>
                    <a:ext uri="{FF2B5EF4-FFF2-40B4-BE49-F238E27FC236}">
                      <a16:creationId xmlns:a16="http://schemas.microsoft.com/office/drawing/2014/main" id="{93979BEB-E742-3C42-8730-01DF9CE5609F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1" name="Redondear rectángulo de esquina del mismo lado 50">
                <a:extLst>
                  <a:ext uri="{FF2B5EF4-FFF2-40B4-BE49-F238E27FC236}">
                    <a16:creationId xmlns:a16="http://schemas.microsoft.com/office/drawing/2014/main" id="{673A017F-3A9D-0541-8E91-BEBE5A89C4AF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3820561-2699-1249-B97B-43B011410C31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5B7316F7-1AC6-E14A-8EA1-E2D4468B222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F31F3815-DED1-C24A-B4E0-C554A848A678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6DBC30E8-CBE8-1340-9C68-02F9B21AD3E1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F7F7790D-2968-6B41-8CDB-12A1668A4A3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C4E781D9-77DE-2B4B-A1E4-32097EEFA2D4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72F6C029-E650-B44F-BB4F-41ABC5A558A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3BBE3547-F80B-8844-B5C4-415AA79BE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4AE92DF-DEA6-B24A-A912-B6F76F72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pic>
        <p:nvPicPr>
          <p:cNvPr id="27" name="Image 26">
            <a:extLst>
              <a:ext uri="{FF2B5EF4-FFF2-40B4-BE49-F238E27FC236}">
                <a16:creationId xmlns:a16="http://schemas.microsoft.com/office/drawing/2014/main" id="{72BF8C3C-2FAA-40C1-AA1B-C5CA50E5C28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8835" y="5979188"/>
            <a:ext cx="1070341" cy="55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99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B4A1E23-BC35-7942-85A1-A59CE2E7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288000" tIns="288000" rIns="288000" bIns="288000">
            <a:normAutofit fontScale="90000"/>
          </a:bodyPr>
          <a:lstStyle/>
          <a:p>
            <a:r>
              <a:rPr lang="en-GB" sz="2200" cap="all" dirty="0"/>
              <a:t>Method</a:t>
            </a:r>
            <a:endParaRPr lang="en-GB" cap="all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812D8E72-D5E6-004A-99DA-C8C110793A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2" y="1031875"/>
            <a:ext cx="5761037" cy="4376738"/>
          </a:xfrm>
        </p:spPr>
        <p:txBody>
          <a:bodyPr>
            <a:noAutofit/>
          </a:bodyPr>
          <a:lstStyle/>
          <a:p>
            <a:pPr marL="0" indent="0">
              <a:lnSpc>
                <a:spcPts val="208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spc="300" dirty="0">
                <a:solidFill>
                  <a:srgbClr val="00303E"/>
                </a:solidFill>
              </a:rPr>
              <a:t>Origins of the approach (2015-2021) </a:t>
            </a:r>
          </a:p>
          <a:p>
            <a:pPr>
              <a:lnSpc>
                <a:spcPts val="2080"/>
              </a:lnSpc>
            </a:pPr>
            <a:r>
              <a:rPr lang="en-GB" dirty="0"/>
              <a:t>Benchmark</a:t>
            </a:r>
          </a:p>
          <a:p>
            <a:pPr>
              <a:lnSpc>
                <a:spcPts val="2080"/>
              </a:lnSpc>
            </a:pPr>
            <a:r>
              <a:rPr lang="en-GB" dirty="0"/>
              <a:t>Creation of a working group</a:t>
            </a:r>
          </a:p>
          <a:p>
            <a:pPr>
              <a:lnSpc>
                <a:spcPts val="2080"/>
              </a:lnSpc>
            </a:pPr>
            <a:r>
              <a:rPr lang="en-GB" dirty="0"/>
              <a:t>Booklet elaboration</a:t>
            </a:r>
          </a:p>
          <a:p>
            <a:pPr>
              <a:lnSpc>
                <a:spcPts val="2080"/>
              </a:lnSpc>
            </a:pPr>
            <a:r>
              <a:rPr lang="en-GB" dirty="0"/>
              <a:t>Experimentation in 20 pilot entities </a:t>
            </a:r>
          </a:p>
          <a:p>
            <a:pPr>
              <a:lnSpc>
                <a:spcPts val="2080"/>
              </a:lnSpc>
            </a:pPr>
            <a:r>
              <a:rPr lang="en-GB" dirty="0"/>
              <a:t>Generalization throughout the group</a:t>
            </a:r>
          </a:p>
          <a:p>
            <a:pPr>
              <a:lnSpc>
                <a:spcPts val="2080"/>
              </a:lnSpc>
            </a:pPr>
            <a:r>
              <a:rPr lang="en-GB" dirty="0"/>
              <a:t>A Just &amp; Fair Referents’ network to rely 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B7D3B16-44C7-534D-BE0D-4A02D15BA5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ts val="208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spc="300" dirty="0">
                <a:solidFill>
                  <a:srgbClr val="00303E"/>
                </a:solidFill>
              </a:rPr>
              <a:t>Recent changes (2021-2022)</a:t>
            </a:r>
          </a:p>
          <a:p>
            <a:pPr marL="228600" lvl="1" indent="-228600">
              <a:lnSpc>
                <a:spcPts val="208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State of play (questionnaire and survey)</a:t>
            </a:r>
          </a:p>
          <a:p>
            <a:pPr marL="228600" lvl="1" indent="-228600">
              <a:lnSpc>
                <a:spcPts val="208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Definition of an action plan</a:t>
            </a:r>
          </a:p>
          <a:p>
            <a:pPr marL="228600" lvl="1" indent="-228600">
              <a:lnSpc>
                <a:spcPts val="208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Creation of a new working group</a:t>
            </a:r>
          </a:p>
          <a:p>
            <a:pPr marL="228600" lvl="1" indent="-228600">
              <a:lnSpc>
                <a:spcPts val="208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Booklet review</a:t>
            </a:r>
          </a:p>
          <a:p>
            <a:pPr marL="228600" lvl="1" indent="-228600">
              <a:lnSpc>
                <a:spcPts val="208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Test of the new booklet by operational staff</a:t>
            </a:r>
          </a:p>
          <a:p>
            <a:pPr marL="228600" lvl="1" indent="-228600">
              <a:lnSpc>
                <a:spcPts val="208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Dissemination</a:t>
            </a:r>
          </a:p>
          <a:p>
            <a:pPr marL="742950" lvl="1" indent="-285750">
              <a:lnSpc>
                <a:spcPts val="208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647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ren pasando por un puente&#10;&#10;Descripción generada automáticamente">
            <a:extLst>
              <a:ext uri="{FF2B5EF4-FFF2-40B4-BE49-F238E27FC236}">
                <a16:creationId xmlns:a16="http://schemas.microsoft.com/office/drawing/2014/main" id="{EF0A5622-DD43-F546-8A05-760CD210AE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490" cy="68580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6" y="1803103"/>
            <a:ext cx="1134228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AA151354-A0A3-1C4F-A1AF-EE11CD7C3647}"/>
              </a:ext>
            </a:extLst>
          </p:cNvPr>
          <p:cNvSpPr txBox="1"/>
          <p:nvPr/>
        </p:nvSpPr>
        <p:spPr>
          <a:xfrm>
            <a:off x="928454" y="2651642"/>
            <a:ext cx="1037454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CHAPTER 3</a:t>
            </a:r>
          </a:p>
          <a:p>
            <a:pPr>
              <a:spcAft>
                <a:spcPts val="600"/>
              </a:spcAft>
            </a:pPr>
            <a:r>
              <a:rPr lang="es-ES" sz="20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  <a:endParaRPr lang="es-ES" sz="20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944F48A-BA39-2541-8CB5-2B0AA61E4C21}"/>
              </a:ext>
            </a:extLst>
          </p:cNvPr>
          <p:cNvGrpSpPr/>
          <p:nvPr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87843604-5951-1443-978F-7593139D4FFF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dondear rectángulo de esquina del mismo lado 38">
              <a:extLst>
                <a:ext uri="{FF2B5EF4-FFF2-40B4-BE49-F238E27FC236}">
                  <a16:creationId xmlns:a16="http://schemas.microsoft.com/office/drawing/2014/main" id="{1F28D0FC-5F99-1A46-AE10-AD1A16178647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DE88CED-11FA-7243-9619-8C7AF6434ED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3FEC8C1F-7F42-BC46-9863-FEA5B8513B3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CBF60C3A-6E70-3041-B7A4-EBD33491D351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3" name="Redondear rectángulo de esquina del mismo lado 52">
                  <a:extLst>
                    <a:ext uri="{FF2B5EF4-FFF2-40B4-BE49-F238E27FC236}">
                      <a16:creationId xmlns:a16="http://schemas.microsoft.com/office/drawing/2014/main" id="{93979BEB-E742-3C42-8730-01DF9CE5609F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1" name="Redondear rectángulo de esquina del mismo lado 50">
                <a:extLst>
                  <a:ext uri="{FF2B5EF4-FFF2-40B4-BE49-F238E27FC236}">
                    <a16:creationId xmlns:a16="http://schemas.microsoft.com/office/drawing/2014/main" id="{673A017F-3A9D-0541-8E91-BEBE5A89C4AF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3820561-2699-1249-B97B-43B011410C31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5B7316F7-1AC6-E14A-8EA1-E2D4468B222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F31F3815-DED1-C24A-B4E0-C554A848A678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6DBC30E8-CBE8-1340-9C68-02F9B21AD3E1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F7F7790D-2968-6B41-8CDB-12A1668A4A3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C4E781D9-77DE-2B4B-A1E4-32097EEFA2D4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72F6C029-E650-B44F-BB4F-41ABC5A558A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3BBE3547-F80B-8844-B5C4-415AA79BE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4AE92DF-DEA6-B24A-A912-B6F76F72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pic>
        <p:nvPicPr>
          <p:cNvPr id="27" name="Image 26">
            <a:extLst>
              <a:ext uri="{FF2B5EF4-FFF2-40B4-BE49-F238E27FC236}">
                <a16:creationId xmlns:a16="http://schemas.microsoft.com/office/drawing/2014/main" id="{D1186516-2CC1-4DB7-9C2C-56D9AA1FB57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8835" y="5979188"/>
            <a:ext cx="1070341" cy="55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50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90fe1c-d010-406e-80cc-90103b9435ab" xsi:nil="true"/>
    <lcf76f155ced4ddcb4097134ff3c332f xmlns="816b7941-46f7-4e51-bc00-e766c5829c4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72446A8976D6446BFE3893CF8F2D7F3" ma:contentTypeVersion="16" ma:contentTypeDescription="Crear nuevo documento." ma:contentTypeScope="" ma:versionID="1665eb82c7a9d2289698329b3bfa8d3d">
  <xsd:schema xmlns:xsd="http://www.w3.org/2001/XMLSchema" xmlns:xs="http://www.w3.org/2001/XMLSchema" xmlns:p="http://schemas.microsoft.com/office/2006/metadata/properties" xmlns:ns2="816b7941-46f7-4e51-bc00-e766c5829c4c" xmlns:ns3="f690fe1c-d010-406e-80cc-90103b9435ab" targetNamespace="http://schemas.microsoft.com/office/2006/metadata/properties" ma:root="true" ma:fieldsID="838870176c4a91c7100f666cedbfa83c" ns2:_="" ns3:_="">
    <xsd:import namespace="816b7941-46f7-4e51-bc00-e766c5829c4c"/>
    <xsd:import namespace="f690fe1c-d010-406e-80cc-90103b9435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b7941-46f7-4e51-bc00-e766c5829c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5f77948-cb74-4db9-9d42-99e13121e5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0fe1c-d010-406e-80cc-90103b9435a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0133ff-a8f6-4fdf-973f-dc4bcb07f637}" ma:internalName="TaxCatchAll" ma:showField="CatchAllData" ma:web="f690fe1c-d010-406e-80cc-90103b9435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AB6BB8-30B6-4819-95F3-B6442DE39AF1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f690fe1c-d010-406e-80cc-90103b9435ab"/>
    <ds:schemaRef ds:uri="http://purl.org/dc/terms/"/>
    <ds:schemaRef ds:uri="http://schemas.microsoft.com/office/infopath/2007/PartnerControls"/>
    <ds:schemaRef ds:uri="816b7941-46f7-4e51-bc00-e766c5829c4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7D2AD6B-1FDB-4057-9B24-AF2B3C9669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BC32D6-B0A5-4428-8BBE-C6C34D1D5B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6b7941-46f7-4e51-bc00-e766c5829c4c"/>
    <ds:schemaRef ds:uri="f690fe1c-d010-406e-80cc-90103b9435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4430</TotalTime>
  <Words>785</Words>
  <Application>Microsoft Office PowerPoint</Application>
  <PresentationFormat>Widescreen</PresentationFormat>
  <Paragraphs>154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Avenir Next LT Pro</vt:lpstr>
      <vt:lpstr>Avenir Next LT Pro Demi</vt:lpstr>
      <vt:lpstr>Calibri</vt:lpstr>
      <vt:lpstr>Courier New</vt:lpstr>
      <vt:lpstr>Open Sans</vt:lpstr>
      <vt:lpstr>Times New Roman</vt:lpstr>
      <vt:lpstr>Wingdings</vt:lpstr>
      <vt:lpstr>Tema de Office</vt:lpstr>
      <vt:lpstr>PowerPoint Presentation</vt:lpstr>
      <vt:lpstr>PowerPoint Presentation</vt:lpstr>
      <vt:lpstr>PowerPoint Presentation</vt:lpstr>
      <vt:lpstr>INDEX</vt:lpstr>
      <vt:lpstr>PowerPoint Presentation</vt:lpstr>
      <vt:lpstr>Background &amp; Objective of the approach</vt:lpstr>
      <vt:lpstr>PowerPoint Presentation</vt:lpstr>
      <vt:lpstr>Method</vt:lpstr>
      <vt:lpstr>PowerPoint Presentation</vt:lpstr>
      <vt:lpstr>PowerPoint Presentation</vt:lpstr>
      <vt:lpstr>Action plan</vt:lpstr>
      <vt:lpstr>The Just &amp; Fair approach</vt:lpstr>
      <vt:lpstr>The Just &amp; Fair approach</vt:lpstr>
      <vt:lpstr>The Just &amp; Fair approach</vt:lpstr>
      <vt:lpstr>The Just &amp; Fair approach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 .Cristina Sanz Regueiro</dc:creator>
  <cp:lastModifiedBy>Ann Mills</cp:lastModifiedBy>
  <cp:revision>205</cp:revision>
  <dcterms:created xsi:type="dcterms:W3CDTF">2019-03-07T07:56:29Z</dcterms:created>
  <dcterms:modified xsi:type="dcterms:W3CDTF">2023-02-21T16:07:28Z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0x010100D72446A8976D6446BFE3893CF8F2D7F3</vt:lpwstr>
  </property>
  <property fmtid="{D5CDD505-2E9C-101B-9397-08002B2CF9AE}" pid="3" name="Order">
    <vt:r8>7497600</vt:r8>
  </property>
  <property fmtid="{D5CDD505-2E9C-101B-9397-08002B2CF9AE}" pid="4" name="AuthorIds_UIVersion_31744">
    <vt:lpwstr>4</vt:lpwstr>
  </property>
  <property fmtid="{D5CDD505-2E9C-101B-9397-08002B2CF9AE}" pid="5" name="ComplianceAssetId">
    <vt:lpwstr/>
  </property>
  <property fmtid="{D5CDD505-2E9C-101B-9397-08002B2CF9AE}" pid="6" name="MSIP_Label_c8d3f7c8-5c4b-4ab6-9486-a0a9eb08efa7_Enabled">
    <vt:lpwstr>true</vt:lpwstr>
  </property>
  <property fmtid="{D5CDD505-2E9C-101B-9397-08002B2CF9AE}" pid="7" name="MSIP_Label_c8d3f7c8-5c4b-4ab6-9486-a0a9eb08efa7_SetDate">
    <vt:lpwstr>2022-09-16T15:53:35Z</vt:lpwstr>
  </property>
  <property fmtid="{D5CDD505-2E9C-101B-9397-08002B2CF9AE}" pid="8" name="MSIP_Label_c8d3f7c8-5c4b-4ab6-9486-a0a9eb08efa7_Method">
    <vt:lpwstr>Standard</vt:lpwstr>
  </property>
  <property fmtid="{D5CDD505-2E9C-101B-9397-08002B2CF9AE}" pid="9" name="MSIP_Label_c8d3f7c8-5c4b-4ab6-9486-a0a9eb08efa7_Name">
    <vt:lpwstr>Interne - Groupe</vt:lpwstr>
  </property>
  <property fmtid="{D5CDD505-2E9C-101B-9397-08002B2CF9AE}" pid="10" name="MSIP_Label_c8d3f7c8-5c4b-4ab6-9486-a0a9eb08efa7_SiteId">
    <vt:lpwstr>4a7c8238-5799-4b16-9fc6-9ad8fce5a7d9</vt:lpwstr>
  </property>
  <property fmtid="{D5CDD505-2E9C-101B-9397-08002B2CF9AE}" pid="11" name="MSIP_Label_c8d3f7c8-5c4b-4ab6-9486-a0a9eb08efa7_ActionId">
    <vt:lpwstr>4d95a168-41f8-46ca-8647-d08f42c48749</vt:lpwstr>
  </property>
  <property fmtid="{D5CDD505-2E9C-101B-9397-08002B2CF9AE}" pid="12" name="MSIP_Label_c8d3f7c8-5c4b-4ab6-9486-a0a9eb08efa7_ContentBits">
    <vt:lpwstr>2</vt:lpwstr>
  </property>
</Properties>
</file>