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73" r:id="rId3"/>
    <p:sldId id="276" r:id="rId4"/>
    <p:sldId id="261" r:id="rId5"/>
    <p:sldId id="262" r:id="rId6"/>
    <p:sldId id="269" r:id="rId7"/>
    <p:sldId id="270" r:id="rId8"/>
    <p:sldId id="277" r:id="rId9"/>
    <p:sldId id="278" r:id="rId10"/>
    <p:sldId id="275" r:id="rId11"/>
    <p:sldId id="266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F00"/>
    <a:srgbClr val="A7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084" autoAdjust="0"/>
  </p:normalViewPr>
  <p:slideViewPr>
    <p:cSldViewPr>
      <p:cViewPr varScale="1">
        <p:scale>
          <a:sx n="97" d="100"/>
          <a:sy n="97" d="100"/>
        </p:scale>
        <p:origin x="10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4100-1763-456F-B16D-7E3B4FF9AD2E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4DD2-62D5-49AD-B89B-158133BD9F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0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512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38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51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508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468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2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5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768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690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835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299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343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3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31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59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34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34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3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51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23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8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26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93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61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4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94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0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5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85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BE7C-31A8-4E42-B261-580FBC8ECCDD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54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Drawing1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04864"/>
            <a:ext cx="12192000" cy="4653136"/>
          </a:xfrm>
          <a:prstGeom prst="rect">
            <a:avLst/>
          </a:prstGeom>
          <a:solidFill>
            <a:srgbClr val="EE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684038" y="3312468"/>
            <a:ext cx="7272338" cy="1008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Raden Kusumo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October 2019</a:t>
            </a:r>
            <a:endParaRPr lang="en-A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ter.Krieg\Desktop\Image - ONRSR Logo JPG - 2 October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686058"/>
            <a:ext cx="2088232" cy="8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98" y="2780928"/>
            <a:ext cx="10810902" cy="60349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Systems Approach to Safe System Integration in Major Rail Projects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61249"/>
            <a:ext cx="21431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91"/>
          <a:stretch/>
        </p:blipFill>
        <p:spPr bwMode="auto">
          <a:xfrm>
            <a:off x="8772128" y="0"/>
            <a:ext cx="3419872" cy="65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10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Requirement specification phase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4" y="1417638"/>
            <a:ext cx="77886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nterface requirements: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Between subsystems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With legacy systems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Related Application Conditions (SRACs) on the existing railway </a:t>
            </a:r>
            <a:r>
              <a:rPr lang="en-A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60"/>
          <a:stretch/>
        </p:blipFill>
        <p:spPr bwMode="auto">
          <a:xfrm>
            <a:off x="8772000" y="-1"/>
            <a:ext cx="3420000" cy="66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" y="6541111"/>
            <a:ext cx="12191103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320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9968" y="6541111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11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441" y="274638"/>
            <a:ext cx="77877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TRS interface requirements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8441" y="1419431"/>
            <a:ext cx="778779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REC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management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DMI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interactions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itchFamily="34" charset="0"/>
              </a:rPr>
              <a:t>Physical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DMI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in-cab position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itchFamily="34" charset="0"/>
              </a:rPr>
              <a:t>SRACs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Electromagnetic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emission</a:t>
            </a:r>
            <a:endParaRPr lang="en-AU" sz="2400" dirty="0">
              <a:latin typeface="Arial" panose="020B0604020202020204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endParaRPr lang="en-AU" sz="2000" dirty="0">
              <a:latin typeface="Arial" panose="020B0604020202020204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endParaRPr lang="en-AU" sz="24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415" r="991" b="-415"/>
          <a:stretch/>
        </p:blipFill>
        <p:spPr bwMode="auto">
          <a:xfrm>
            <a:off x="8772128" y="0"/>
            <a:ext cx="341987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2770" y="6541111"/>
            <a:ext cx="12204769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12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999" y="274638"/>
            <a:ext cx="7801009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Design phase</a:t>
            </a:r>
            <a:endParaRPr lang="en-AU" sz="3600" dirty="0"/>
          </a:p>
        </p:txBody>
      </p:sp>
      <p:sp>
        <p:nvSpPr>
          <p:cNvPr id="8" name="Text Placeholder 9"/>
          <p:cNvSpPr txBox="1">
            <a:spLocks noChangeAspect="1"/>
          </p:cNvSpPr>
          <p:nvPr/>
        </p:nvSpPr>
        <p:spPr>
          <a:xfrm>
            <a:off x="467998" y="1417638"/>
            <a:ext cx="780100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Interface compatibility between connected railways </a:t>
            </a: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systems.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assessment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AU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Interface failures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Overall system failures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Railway operations safety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Compliance with SRACS.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Risk control verification.</a:t>
            </a:r>
          </a:p>
        </p:txBody>
      </p:sp>
    </p:spTree>
    <p:extLst>
      <p:ext uri="{BB962C8B-B14F-4D97-AF65-F5344CB8AC3E}">
        <p14:creationId xmlns:p14="http://schemas.microsoft.com/office/powerpoint/2010/main" val="2403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/>
          <a:stretch/>
        </p:blipFill>
        <p:spPr bwMode="auto">
          <a:xfrm>
            <a:off x="8772128" y="1"/>
            <a:ext cx="3425100" cy="68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7228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1"/>
            <a:ext cx="370384" cy="3130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13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TRS design phase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7544" y="1417638"/>
            <a:ext cx="77886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compatibility analysis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Batteries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power interface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hazard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nalysis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UMI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interference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hazard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nalysis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DMI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alarm failure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itchFamily="34" charset="0"/>
              </a:rPr>
              <a:t>SRACs compliance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Electromagnetic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emission</a:t>
            </a:r>
            <a:endParaRPr lang="en-AU" sz="2000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itchFamily="34" charset="0"/>
              </a:rPr>
              <a:t>Risk control verification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Alarms </a:t>
            </a: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to monitor power supply</a:t>
            </a:r>
            <a:endParaRPr lang="en-AU" sz="24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0"/>
          <a:stretch/>
        </p:blipFill>
        <p:spPr bwMode="auto">
          <a:xfrm>
            <a:off x="8773025" y="0"/>
            <a:ext cx="3419872" cy="66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7345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993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14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Installation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phase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7544" y="1417638"/>
            <a:ext cx="77886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and configuration errors may result in: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failure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Wrong side failures of interconnected systems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ystem interface verification: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 implementation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Conformance with design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assessment: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deviation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1"/>
          <a:stretch/>
        </p:blipFill>
        <p:spPr bwMode="auto">
          <a:xfrm>
            <a:off x="8772128" y="1"/>
            <a:ext cx="3419872" cy="6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15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860704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testing phase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7544" y="1417638"/>
            <a:ext cx="786070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standalone tests: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 Acceptance Test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Acceptance Test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testing system interfaces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Legacy systems interfaces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Subsystems interfaces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91"/>
          <a:stretch/>
        </p:blipFill>
        <p:spPr bwMode="auto">
          <a:xfrm>
            <a:off x="8772128" y="0"/>
            <a:ext cx="3419872" cy="65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16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TRS system testing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7544" y="1417638"/>
            <a:ext cx="77886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>
                <a:latin typeface="Arial" panose="020B0604020202020204" pitchFamily="34" charset="0"/>
                <a:cs typeface="Arial" panose="020B0604020202020204" pitchFamily="34" charset="0"/>
              </a:rPr>
              <a:t>Safely receive the </a:t>
            </a: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Clearly receiving emergency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voice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>
                <a:latin typeface="Arial" panose="020B0604020202020204" pitchFamily="34" charset="0"/>
                <a:cs typeface="Arial" panose="020B0604020202020204" pitchFamily="34" charset="0"/>
              </a:rPr>
              <a:t>Safety functions are not </a:t>
            </a: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compromised: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failure of local power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>
                <a:latin typeface="Arial" panose="020B0604020202020204" pitchFamily="34" charset="0"/>
                <a:cs typeface="Arial" panose="020B0604020202020204" pitchFamily="34" charset="0"/>
              </a:rPr>
              <a:t>Safely generate the required </a:t>
            </a: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outputs:</a:t>
            </a:r>
            <a:endParaRPr lang="en-A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Clearly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transmitting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emergency voice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Outputs will not compromise interconnected systems:</a:t>
            </a:r>
            <a:endParaRPr lang="en-A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with the signalling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60"/>
          <a:stretch/>
        </p:blipFill>
        <p:spPr bwMode="auto">
          <a:xfrm>
            <a:off x="8772000" y="-1"/>
            <a:ext cx="3420000" cy="66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" y="6541111"/>
            <a:ext cx="12191103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320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9968" y="6541111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17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441" y="274638"/>
            <a:ext cx="77877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integration phase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8441" y="1417638"/>
            <a:ext cx="7787798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&amp; validation: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systematically testing the effect of one subsystem on another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subsystem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changes in the behaviour of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changes in the behaviour of whole integrated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verification: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safety related system is built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completeness, correctness and consistency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validation:</a:t>
            </a:r>
            <a:endParaRPr lang="en-A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right safety system is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415" r="991" b="-415"/>
          <a:stretch/>
        </p:blipFill>
        <p:spPr bwMode="auto">
          <a:xfrm>
            <a:off x="8772128" y="0"/>
            <a:ext cx="341987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2770" y="6541111"/>
            <a:ext cx="12204769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18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999" y="274638"/>
            <a:ext cx="7801009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TRS system integration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998" y="1417638"/>
            <a:ext cx="780100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Function correctly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Transmit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emergency calls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Meet operational requirements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Transmission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delay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Will not compromise existing systems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nterference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signaling systems during testing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Management of risks associated with: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Testing activities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in system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8064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/>
          <a:stretch/>
        </p:blipFill>
        <p:spPr bwMode="auto">
          <a:xfrm>
            <a:off x="8772128" y="1"/>
            <a:ext cx="3425100" cy="68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7228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1"/>
            <a:ext cx="370384" cy="3130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19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operation &amp; maintenance phase</a:t>
            </a:r>
            <a:endParaRPr lang="en-AU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467544" y="1417638"/>
            <a:ext cx="77886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Continuously monitor: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All faults and corrective actions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All residual risks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itchFamily="34" charset="0"/>
              </a:rPr>
              <a:t>All system SRACs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60"/>
          <a:stretch/>
        </p:blipFill>
        <p:spPr bwMode="auto">
          <a:xfrm>
            <a:off x="8772000" y="-1"/>
            <a:ext cx="3420000" cy="66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" y="6541111"/>
            <a:ext cx="12191103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320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9968" y="6541111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2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441" y="274638"/>
            <a:ext cx="77877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Presentation</a:t>
            </a:r>
            <a:endParaRPr lang="en-AU" sz="3600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8441" y="1417638"/>
            <a:ext cx="809787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omplexity in major rail projects.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RSNL requirements on system integration.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systems approach to system integration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System integration through out system lifecycle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7374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0"/>
          <a:stretch/>
        </p:blipFill>
        <p:spPr bwMode="auto">
          <a:xfrm>
            <a:off x="8773025" y="0"/>
            <a:ext cx="3419872" cy="66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7345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993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20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TRS operation &amp; maintenance phase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4" y="1417638"/>
            <a:ext cx="77886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faults: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onnectivity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with other train communication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Drop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 rates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Effectiveness of risk controls: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SRACs: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alarm</a:t>
            </a:r>
          </a:p>
        </p:txBody>
      </p:sp>
    </p:spTree>
    <p:extLst>
      <p:ext uri="{BB962C8B-B14F-4D97-AF65-F5344CB8AC3E}">
        <p14:creationId xmlns:p14="http://schemas.microsoft.com/office/powerpoint/2010/main" val="41741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1"/>
          <a:stretch/>
        </p:blipFill>
        <p:spPr bwMode="auto">
          <a:xfrm>
            <a:off x="8772128" y="1"/>
            <a:ext cx="3419872" cy="6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21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860704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4" y="1417638"/>
            <a:ext cx="786070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TRS Implementation: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Modified-of-the-shelf</a:t>
            </a:r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SIL 0 according to CENELEC Standards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in multiple rail corridors and different train types.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Design, installed and tested as stand alone system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limited number of base stations</a:t>
            </a:r>
          </a:p>
        </p:txBody>
      </p:sp>
    </p:spTree>
    <p:extLst>
      <p:ext uri="{BB962C8B-B14F-4D97-AF65-F5344CB8AC3E}">
        <p14:creationId xmlns:p14="http://schemas.microsoft.com/office/powerpoint/2010/main" val="7649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91"/>
          <a:stretch/>
        </p:blipFill>
        <p:spPr bwMode="auto">
          <a:xfrm>
            <a:off x="8772128" y="0"/>
            <a:ext cx="3419872" cy="65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22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4" y="1417638"/>
            <a:ext cx="778869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testing shows significantly higher time delay in transmission: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Fails to meet operational and safety requirements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software modification: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Optimise base station selection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modification:</a:t>
            </a:r>
            <a:endParaRPr lang="en-A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dditional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 on faults and modification.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retesting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SIT retesting for each rail corridor and train type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safety artefacts to demonstrate safe SFAIRP.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elays 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project.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.Krieg\Desktop\powerpoint-side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478"/>
            <a:ext cx="971600" cy="35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75656" y="3401566"/>
            <a:ext cx="7284640" cy="110755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Questions &amp;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Discussion</a:t>
            </a:r>
            <a:b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AU" sz="2800" dirty="0"/>
          </a:p>
        </p:txBody>
      </p:sp>
      <p:pic>
        <p:nvPicPr>
          <p:cNvPr id="7" name="Picture 2" descr="C:\Users\Peter.Krieg\Desktop\Image - ONRSR Logo JPG - 2 October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686058"/>
            <a:ext cx="2088232" cy="8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415" r="991" b="-415"/>
          <a:stretch/>
        </p:blipFill>
        <p:spPr bwMode="auto">
          <a:xfrm>
            <a:off x="8772128" y="0"/>
            <a:ext cx="341987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2770" y="6541111"/>
            <a:ext cx="12204769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3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999" y="274638"/>
            <a:ext cx="7801009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Complexity in major rail projects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999" y="1417638"/>
            <a:ext cx="809844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Railways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rely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on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various interdependent systems: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operate seamlessly together forming a system of systems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system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Major projects complexity: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implement/change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 number of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rail systems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new and legacy systems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variety of complex technologies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different suppliers for subsystems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Rail systems must be safely integrated to ensure safe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railway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5186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/>
          <a:stretch/>
        </p:blipFill>
        <p:spPr bwMode="auto">
          <a:xfrm>
            <a:off x="8772128" y="1"/>
            <a:ext cx="3425100" cy="68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7228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1"/>
            <a:ext cx="370384" cy="3130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4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RSNL requirements on system integration</a:t>
            </a:r>
            <a:endParaRPr lang="en-AU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467544" y="1420933"/>
            <a:ext cx="8098904" cy="4608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No specific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requirements.</a:t>
            </a: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RSNL related requirements: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S.46 –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Management of risks</a:t>
            </a:r>
            <a:endParaRPr lang="en-US" sz="2300" i="1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S.52 –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Duties of rail transport operators</a:t>
            </a:r>
            <a:endParaRPr lang="en-US" sz="2300" i="1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S.53 –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Duties of designers, manufacturers, suppliers, etc.</a:t>
            </a:r>
            <a:endParaRPr lang="en-US" sz="2300" i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RSNL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Regulation related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requirements: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Sch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1, C.12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Management of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change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Sch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1,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C.19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General engineering and operational systems safety requirements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US" sz="2300" i="1" dirty="0" err="1" smtClean="0">
                <a:latin typeface="Arial" pitchFamily="34" charset="0"/>
                <a:cs typeface="Arial" pitchFamily="34" charset="0"/>
              </a:rPr>
              <a:t>Sch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 1, C. 20 – Process control</a:t>
            </a:r>
            <a:endParaRPr lang="en-US" sz="2300" i="1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endParaRPr lang="en-US" sz="2600" i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0"/>
          <a:stretch/>
        </p:blipFill>
        <p:spPr bwMode="auto">
          <a:xfrm>
            <a:off x="8773025" y="0"/>
            <a:ext cx="3419872" cy="66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7345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993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5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8869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adopt a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systems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approach?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3" y="1417638"/>
            <a:ext cx="8099801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to manage the increasing complexity of railway systems integration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Ensures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projects can meet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duties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stipulated in the RSNL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6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412776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1118341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systems approach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7749" r="2069" b="3358"/>
          <a:stretch/>
        </p:blipFill>
        <p:spPr bwMode="auto">
          <a:xfrm>
            <a:off x="1127448" y="1268760"/>
            <a:ext cx="957706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7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7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412776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1118341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 Train Radio System (TRS)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328185"/>
              </p:ext>
            </p:extLst>
          </p:nvPr>
        </p:nvGraphicFramePr>
        <p:xfrm>
          <a:off x="457200" y="1412774"/>
          <a:ext cx="11189443" cy="489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9458435" imgH="4143420" progId="Visio.Drawing.15">
                  <p:embed/>
                </p:oleObj>
              </mc:Choice>
              <mc:Fallback>
                <p:oleObj name="Visio" r:id="rId4" imgW="9458435" imgH="414342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12774"/>
                        <a:ext cx="11189443" cy="4896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4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8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412776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11183416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system life cycle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36" y="1412776"/>
            <a:ext cx="6448127" cy="4698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9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1"/>
          <a:stretch/>
        </p:blipFill>
        <p:spPr bwMode="auto">
          <a:xfrm>
            <a:off x="8772128" y="1"/>
            <a:ext cx="3419872" cy="6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41111"/>
            <a:ext cx="12192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66448" y="6541110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70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9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860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systems approach to system integration</a:t>
            </a:r>
            <a:endParaRPr lang="en-AU" sz="3600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467544" y="1417638"/>
            <a:ext cx="786070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At each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lifecycle phase determine: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How the subsystems will be integrated?</a:t>
            </a: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these subsystems will interface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with: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railway </a:t>
            </a:r>
            <a:r>
              <a:rPr lang="en-A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types of rolling </a:t>
            </a:r>
            <a:r>
              <a:rPr lang="en-A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stock</a:t>
            </a:r>
          </a:p>
          <a:p>
            <a:pPr marL="711200" indent="-347663">
              <a:buClr>
                <a:srgbClr val="FFC000"/>
              </a:buClr>
              <a:buFont typeface="Arial Black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types of </a:t>
            </a:r>
            <a:r>
              <a:rPr lang="en-A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CC116AEC172B4F80B4CED8D4A4C6A867" version="1.0.0">
  <systemFields>
    <field name="Objective-Id">
      <value order="0">A367186</value>
    </field>
    <field name="Objective-Title">
      <value order="0">Presentation - Template</value>
    </field>
    <field name="Objective-Description">
      <value order="0">ONRSR Templates</value>
    </field>
    <field name="Objective-CreationStamp">
      <value order="0">2013-09-17T23:45:17Z</value>
    </field>
    <field name="Objective-IsApproved">
      <value order="0">false</value>
    </field>
    <field name="Objective-IsPublished">
      <value order="0">true</value>
    </field>
    <field name="Objective-DatePublished">
      <value order="0">2019-05-17T06:27:47Z</value>
    </field>
    <field name="Objective-ModificationStamp">
      <value order="0">2019-08-20T03:10:10Z</value>
    </field>
    <field name="Objective-Owner">
      <value order="0">Ross Stargatt</value>
    </field>
    <field name="Objective-Path">
      <value order="0">Objective Global Folder:Templates:Corporate Support templates</value>
    </field>
    <field name="Objective-Parent">
      <value order="0">Corporate Support templates</value>
    </field>
    <field name="Objective-State">
      <value order="0">Published</value>
    </field>
    <field name="Objective-VersionId">
      <value order="0">vA1606005</value>
    </field>
    <field name="Objective-Version">
      <value order="0">11.0</value>
    </field>
    <field name="Objective-VersionNumber">
      <value order="0">16</value>
    </field>
    <field name="Objective-VersionComment">
      <value order="0">Template parameters that have the 16 x 9 Widescreen PowerPoint setup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47">
      <field name="Objective-Connect Creator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891A94D38D44B92972D2399454CB2" ma:contentTypeVersion="13" ma:contentTypeDescription="Create a new document." ma:contentTypeScope="" ma:versionID="ed95fde8a486e439b558ab963fcb9d23">
  <xsd:schema xmlns:xsd="http://www.w3.org/2001/XMLSchema" xmlns:xs="http://www.w3.org/2001/XMLSchema" xmlns:p="http://schemas.microsoft.com/office/2006/metadata/properties" xmlns:ns2="8dbb0ecb-c014-4678-98fb-964f9f60fdf7" xmlns:ns3="3eb45787-b3d6-4c3d-9e7e-ab4333a93fd4" targetNamespace="http://schemas.microsoft.com/office/2006/metadata/properties" ma:root="true" ma:fieldsID="611486fc77a648e4791030c1d261b1e0" ns2:_="" ns3:_="">
    <xsd:import namespace="8dbb0ecb-c014-4678-98fb-964f9f60fdf7"/>
    <xsd:import namespace="3eb45787-b3d6-4c3d-9e7e-ab4333a93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0ecb-c014-4678-98fb-964f9f60f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787-b3d6-4c3d-9e7e-ab4333a93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dbb0ecb-c014-4678-98fb-964f9f60fdf7" xsi:nil="true"/>
  </documentManagement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CC116AEC172B4F80B4CED8D4A4C6A867"/>
  </ds:schemaRefs>
</ds:datastoreItem>
</file>

<file path=customXml/itemProps2.xml><?xml version="1.0" encoding="utf-8"?>
<ds:datastoreItem xmlns:ds="http://schemas.openxmlformats.org/officeDocument/2006/customXml" ds:itemID="{F7207DE2-823F-4F4D-B6EA-58FF361D9FE6}"/>
</file>

<file path=customXml/itemProps3.xml><?xml version="1.0" encoding="utf-8"?>
<ds:datastoreItem xmlns:ds="http://schemas.openxmlformats.org/officeDocument/2006/customXml" ds:itemID="{81B8DF22-E655-43F2-9B6D-2294E0CFD90E}"/>
</file>

<file path=customXml/itemProps4.xml><?xml version="1.0" encoding="utf-8"?>
<ds:datastoreItem xmlns:ds="http://schemas.openxmlformats.org/officeDocument/2006/customXml" ds:itemID="{898AD197-DCD9-4353-BB43-6505358F04D4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886</Words>
  <Application>Microsoft Office PowerPoint</Application>
  <PresentationFormat>Widescreen</PresentationFormat>
  <Paragraphs>214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Office Theme</vt:lpstr>
      <vt:lpstr>Visio</vt:lpstr>
      <vt:lpstr>A Systems Approach to Safe System Integration in Major Rail Projects</vt:lpstr>
      <vt:lpstr>Presentation</vt:lpstr>
      <vt:lpstr>Complexity in major rail projects</vt:lpstr>
      <vt:lpstr>RSNL requirements on system integration</vt:lpstr>
      <vt:lpstr>Why adopt a systems approach?</vt:lpstr>
      <vt:lpstr>A systems approach</vt:lpstr>
      <vt:lpstr>Typical Train Radio System (TRS)</vt:lpstr>
      <vt:lpstr>A system life cycle</vt:lpstr>
      <vt:lpstr>A systems approach to system integration</vt:lpstr>
      <vt:lpstr>Requirement specification phase</vt:lpstr>
      <vt:lpstr>TRS interface requirements</vt:lpstr>
      <vt:lpstr>Design phase</vt:lpstr>
      <vt:lpstr>TRS design phase</vt:lpstr>
      <vt:lpstr>Installation phase</vt:lpstr>
      <vt:lpstr>System testing phase</vt:lpstr>
      <vt:lpstr>TRS system testing</vt:lpstr>
      <vt:lpstr>System integration phase</vt:lpstr>
      <vt:lpstr>TRS system integration</vt:lpstr>
      <vt:lpstr>System operation &amp; maintenance phase</vt:lpstr>
      <vt:lpstr>TRS operation &amp; maintenance phase</vt:lpstr>
      <vt:lpstr>Case Study</vt:lpstr>
      <vt:lpstr>Case Study</vt:lpstr>
      <vt:lpstr>Questions &amp; Discussion  Thank you</vt:lpstr>
    </vt:vector>
  </TitlesOfParts>
  <Company>National Rail Safety Regulator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Murphy</dc:creator>
  <cp:lastModifiedBy>Raden Kusumo</cp:lastModifiedBy>
  <cp:revision>77</cp:revision>
  <dcterms:created xsi:type="dcterms:W3CDTF">2014-11-24T04:34:51Z</dcterms:created>
  <dcterms:modified xsi:type="dcterms:W3CDTF">2019-09-18T04:26:13Z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A367186</vt:lpwstr>
  </property>
  <property fmtid="{D5CDD505-2E9C-101B-9397-08002B2CF9AE}" pid="4" name="Objective-Title">
    <vt:lpwstr>Presentation - Template</vt:lpwstr>
  </property>
  <property fmtid="{D5CDD505-2E9C-101B-9397-08002B2CF9AE}" pid="5" name="Objective-Connect Creator [system]">
    <vt:lpwstr/>
  </property>
  <property fmtid="{D5CDD505-2E9C-101B-9397-08002B2CF9AE}" pid="6" name="Objective-CDR authorising officer">
    <vt:lpwstr>ONRSR - Document Controller</vt:lpwstr>
  </property>
  <property fmtid="{D5CDD505-2E9C-101B-9397-08002B2CF9AE}" pid="7" name="Objective-CDR content manager">
    <vt:lpwstr/>
  </property>
  <property fmtid="{D5CDD505-2E9C-101B-9397-08002B2CF9AE}" pid="8" name="Objective-CDR content owner">
    <vt:lpwstr>ONRSR - Document Controller</vt:lpwstr>
  </property>
  <property fmtid="{D5CDD505-2E9C-101B-9397-08002B2CF9AE}" pid="9" name="Objective-Action Officer">
    <vt:lpwstr/>
  </property>
  <property fmtid="{D5CDD505-2E9C-101B-9397-08002B2CF9AE}" pid="10" name="Objective-Document status">
    <vt:lpwstr>Current</vt:lpwstr>
  </property>
  <property fmtid="{D5CDD505-2E9C-101B-9397-08002B2CF9AE}" pid="11" name="Objective-Last reviewed on">
    <vt:filetime>2013-11-05T13:30:00Z</vt:filetime>
  </property>
  <property fmtid="{D5CDD505-2E9C-101B-9397-08002B2CF9AE}" pid="12" name="Objective-Next review due">
    <vt:filetime>2013-11-05T13:30:00Z</vt:filetime>
  </property>
  <property fmtid="{D5CDD505-2E9C-101B-9397-08002B2CF9AE}" pid="13" name="Objective-Comment">
    <vt:lpwstr>ONRSR Templates</vt:lpwstr>
  </property>
  <property fmtid="{D5CDD505-2E9C-101B-9397-08002B2CF9AE}" pid="14" name="Objective-CreationStamp">
    <vt:filetime>2013-09-17T23:15:17Z</vt:filetime>
  </property>
  <property fmtid="{D5CDD505-2E9C-101B-9397-08002B2CF9AE}" pid="15" name="Objective-IsApproved">
    <vt:bool>false</vt:bool>
  </property>
  <property fmtid="{D5CDD505-2E9C-101B-9397-08002B2CF9AE}" pid="16" name="Objective-IsPublished">
    <vt:bool>true</vt:bool>
  </property>
  <property fmtid="{D5CDD505-2E9C-101B-9397-08002B2CF9AE}" pid="17" name="Objective-DatePublished">
    <vt:filetime>2019-05-17T05:57:47Z</vt:filetime>
  </property>
  <property fmtid="{D5CDD505-2E9C-101B-9397-08002B2CF9AE}" pid="18" name="Objective-ModificationStamp">
    <vt:filetime>2019-08-20T02:40:10Z</vt:filetime>
  </property>
  <property fmtid="{D5CDD505-2E9C-101B-9397-08002B2CF9AE}" pid="19" name="Objective-Owner">
    <vt:lpwstr>Ross Stargatt</vt:lpwstr>
  </property>
  <property fmtid="{D5CDD505-2E9C-101B-9397-08002B2CF9AE}" pid="20" name="Objective-Path">
    <vt:lpwstr>Objective Global Folder:Templates:Corporate Support templates:</vt:lpwstr>
  </property>
  <property fmtid="{D5CDD505-2E9C-101B-9397-08002B2CF9AE}" pid="21" name="Objective-Parent">
    <vt:lpwstr>Corporate Support templates</vt:lpwstr>
  </property>
  <property fmtid="{D5CDD505-2E9C-101B-9397-08002B2CF9AE}" pid="22" name="Objective-State">
    <vt:lpwstr>Published</vt:lpwstr>
  </property>
  <property fmtid="{D5CDD505-2E9C-101B-9397-08002B2CF9AE}" pid="23" name="Objective-Version">
    <vt:lpwstr>11.0</vt:lpwstr>
  </property>
  <property fmtid="{D5CDD505-2E9C-101B-9397-08002B2CF9AE}" pid="24" name="Objective-VersionNumber">
    <vt:r8>16</vt:r8>
  </property>
  <property fmtid="{D5CDD505-2E9C-101B-9397-08002B2CF9AE}" pid="25" name="Objective-VersionComment">
    <vt:lpwstr>Template parameters that have the 16 x 9 Widescreen PowerPoint setup</vt:lpwstr>
  </property>
  <property fmtid="{D5CDD505-2E9C-101B-9397-08002B2CF9AE}" pid="26" name="Objective-FileNumber">
    <vt:lpwstr/>
  </property>
  <property fmtid="{D5CDD505-2E9C-101B-9397-08002B2CF9AE}" pid="27" name="Objective-Classification">
    <vt:lpwstr>[Inherited - none]</vt:lpwstr>
  </property>
  <property fmtid="{D5CDD505-2E9C-101B-9397-08002B2CF9AE}" pid="28" name="Objective-Caveats">
    <vt:lpwstr/>
  </property>
  <property fmtid="{D5CDD505-2E9C-101B-9397-08002B2CF9AE}" pid="29" name="Objective-Description">
    <vt:lpwstr>ONRSR Templates</vt:lpwstr>
  </property>
  <property fmtid="{D5CDD505-2E9C-101B-9397-08002B2CF9AE}" pid="30" name="Objective-VersionId">
    <vt:lpwstr>vA1606005</vt:lpwstr>
  </property>
  <property fmtid="{D5CDD505-2E9C-101B-9397-08002B2CF9AE}" pid="31" name="Objective-Connect Creator">
    <vt:lpwstr/>
  </property>
  <property fmtid="{D5CDD505-2E9C-101B-9397-08002B2CF9AE}" pid="32" name="ContentTypeId">
    <vt:lpwstr>0x0101004AB891A94D38D44B92972D2399454CB2</vt:lpwstr>
  </property>
</Properties>
</file>